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5"/>
  </p:notesMasterIdLst>
  <p:sldIdLst>
    <p:sldId id="258" r:id="rId2"/>
    <p:sldId id="307" r:id="rId3"/>
    <p:sldId id="278" r:id="rId4"/>
    <p:sldId id="280" r:id="rId5"/>
    <p:sldId id="451" r:id="rId6"/>
    <p:sldId id="452" r:id="rId7"/>
    <p:sldId id="275" r:id="rId8"/>
    <p:sldId id="399" r:id="rId9"/>
    <p:sldId id="404" r:id="rId10"/>
    <p:sldId id="400" r:id="rId11"/>
    <p:sldId id="407" r:id="rId12"/>
    <p:sldId id="458" r:id="rId13"/>
    <p:sldId id="408" r:id="rId14"/>
    <p:sldId id="409" r:id="rId15"/>
    <p:sldId id="411" r:id="rId16"/>
    <p:sldId id="401" r:id="rId17"/>
    <p:sldId id="402" r:id="rId18"/>
    <p:sldId id="429" r:id="rId19"/>
    <p:sldId id="431" r:id="rId20"/>
    <p:sldId id="432" r:id="rId21"/>
    <p:sldId id="439" r:id="rId22"/>
    <p:sldId id="326" r:id="rId23"/>
    <p:sldId id="386" r:id="rId24"/>
  </p:sldIdLst>
  <p:sldSz cx="9144000" cy="6858000" type="screen4x3"/>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12" autoAdjust="0"/>
    <p:restoredTop sz="79749" autoAdjust="0"/>
  </p:normalViewPr>
  <p:slideViewPr>
    <p:cSldViewPr>
      <p:cViewPr varScale="1">
        <p:scale>
          <a:sx n="57" d="100"/>
          <a:sy n="57" d="100"/>
        </p:scale>
        <p:origin x="-176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15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2F1B18F-38D1-4FDA-82D5-03DF09F4B0FC}" type="datetimeFigureOut">
              <a:rPr lang="it-IT" smtClean="0"/>
              <a:pPr/>
              <a:t>26/09/2014</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B6D8698-E592-4285-BC6B-464DF45ED43A}" type="slidenum">
              <a:rPr lang="it-IT" smtClean="0"/>
              <a:pPr/>
              <a:t>‹#›</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F64E62A8-6606-4A65-BED4-303AEB07D0D3}" type="slidenum">
              <a:rPr lang="en-GB" smtClean="0"/>
              <a:pPr/>
              <a:t>1</a:t>
            </a:fld>
            <a:endParaRPr lang="en-GB" smtClean="0"/>
          </a:p>
        </p:txBody>
      </p:sp>
      <p:sp>
        <p:nvSpPr>
          <p:cNvPr id="20483" name="Rectangle 2"/>
          <p:cNvSpPr>
            <a:spLocks noGrp="1" noRot="1" noChangeAspect="1" noChangeArrowheads="1" noTextEdit="1"/>
          </p:cNvSpPr>
          <p:nvPr>
            <p:ph type="sldImg"/>
          </p:nvPr>
        </p:nvSpPr>
        <p:spPr>
          <a:xfrm>
            <a:off x="928688" y="163513"/>
            <a:ext cx="4962525" cy="3722687"/>
          </a:xfrm>
          <a:ln/>
        </p:spPr>
      </p:sp>
      <p:sp>
        <p:nvSpPr>
          <p:cNvPr id="20484" name="Rectangle 3"/>
          <p:cNvSpPr>
            <a:spLocks noGrp="1" noChangeArrowheads="1"/>
          </p:cNvSpPr>
          <p:nvPr>
            <p:ph type="body" idx="1"/>
          </p:nvPr>
        </p:nvSpPr>
        <p:spPr>
          <a:xfrm>
            <a:off x="258763" y="4005263"/>
            <a:ext cx="6210300" cy="4494212"/>
          </a:xfrm>
          <a:noFill/>
          <a:ln/>
        </p:spPr>
        <p:txBody>
          <a:bodyPr/>
          <a:lstStyle/>
          <a:p>
            <a:pPr eaLnBrk="1" hangingPunct="1">
              <a:spcBef>
                <a:spcPct val="0"/>
              </a:spcBef>
            </a:pPr>
            <a:endParaRPr lang="en-GB" sz="2000" b="1"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9B6D8698-E592-4285-BC6B-464DF45ED43A}" type="slidenum">
              <a:rPr lang="it-IT" smtClean="0"/>
              <a:pPr/>
              <a:t>12</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9B6D8698-E592-4285-BC6B-464DF45ED43A}" type="slidenum">
              <a:rPr lang="it-IT" smtClean="0"/>
              <a:pPr/>
              <a:t>13</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9B6D8698-E592-4285-BC6B-464DF45ED43A}" type="slidenum">
              <a:rPr lang="it-IT" smtClean="0"/>
              <a:pPr/>
              <a:t>14</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General information about the brewery:</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1.    They clean the hose up to 3 times a week on hoses used for an Identical brew.</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2.    They clean the hose every time when they change brews.</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Washing and disinfecting the hoses:</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1 step.     They wash the hose with hot drinking water.</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2 step.     They wash the hose with chemicals for 45 min at @ 62-65 degrees C:</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Their chemicals is </a:t>
            </a:r>
            <a:r>
              <a:rPr lang="en-US" sz="1200" kern="1200" dirty="0" err="1" smtClean="0">
                <a:solidFill>
                  <a:schemeClr val="tx1"/>
                </a:solidFill>
                <a:latin typeface="+mn-lt"/>
                <a:ea typeface="+mn-ea"/>
                <a:cs typeface="+mn-cs"/>
              </a:rPr>
              <a:t>Peracetic</a:t>
            </a:r>
            <a:r>
              <a:rPr lang="en-US" sz="1200" kern="1200" dirty="0" smtClean="0">
                <a:solidFill>
                  <a:schemeClr val="tx1"/>
                </a:solidFill>
                <a:latin typeface="+mn-lt"/>
                <a:ea typeface="+mn-ea"/>
                <a:cs typeface="+mn-cs"/>
              </a:rPr>
              <a:t> Acid used at 3% concentration.</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    With heavily flavored brews they may use instead Nitric Acid (HNO3) or Phosphoric Acid (HPO3) at 3%.</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3 step.     After the washing with chemicals (point 2) they IMMEDIATELY clean the hose with hot water &amp; steam for @ 10-15 minutes.</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Peracetic</a:t>
            </a:r>
            <a:r>
              <a:rPr lang="en-US" sz="1200" kern="1200" dirty="0" smtClean="0">
                <a:solidFill>
                  <a:schemeClr val="tx1"/>
                </a:solidFill>
                <a:latin typeface="+mn-lt"/>
                <a:ea typeface="+mn-ea"/>
                <a:cs typeface="+mn-cs"/>
              </a:rPr>
              <a:t> Acid is the combination of Acetic Aid &amp; Hydrogen Peroxide.  This was developed in 1987 to kill the </a:t>
            </a:r>
            <a:r>
              <a:rPr lang="en-US" sz="1200" kern="1200" dirty="0" err="1" smtClean="0">
                <a:solidFill>
                  <a:schemeClr val="tx1"/>
                </a:solidFill>
                <a:latin typeface="+mn-lt"/>
                <a:ea typeface="+mn-ea"/>
                <a:cs typeface="+mn-cs"/>
              </a:rPr>
              <a:t>Legionaria</a:t>
            </a:r>
            <a:r>
              <a:rPr lang="en-US" sz="1200" kern="1200" dirty="0" smtClean="0">
                <a:solidFill>
                  <a:schemeClr val="tx1"/>
                </a:solidFill>
                <a:latin typeface="+mn-lt"/>
                <a:ea typeface="+mn-ea"/>
                <a:cs typeface="+mn-cs"/>
              </a:rPr>
              <a:t> Bacteria discovered at the Legionnaires Conference in NYC that was known as Legionnaires Disease.  It is very widely and commonly used in most food handling equipment and apparatus because of how easy it cleans up.  The by-products after adding water at 23 degrees C is Oxygen (O2), Carbon Dioxide (CO2), and water (H2O), while leaving no trace of the </a:t>
            </a:r>
            <a:r>
              <a:rPr lang="en-US" sz="1200" kern="1200" dirty="0" err="1" smtClean="0">
                <a:solidFill>
                  <a:schemeClr val="tx1"/>
                </a:solidFill>
                <a:latin typeface="+mn-lt"/>
                <a:ea typeface="+mn-ea"/>
                <a:cs typeface="+mn-cs"/>
              </a:rPr>
              <a:t>Peracetic</a:t>
            </a:r>
            <a:r>
              <a:rPr lang="en-US" sz="1200" kern="1200" dirty="0" smtClean="0">
                <a:solidFill>
                  <a:schemeClr val="tx1"/>
                </a:solidFill>
                <a:latin typeface="+mn-lt"/>
                <a:ea typeface="+mn-ea"/>
                <a:cs typeface="+mn-cs"/>
              </a:rPr>
              <a:t> acid.  </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it-IT" sz="1200" kern="1200" dirty="0" smtClean="0">
              <a:solidFill>
                <a:schemeClr val="tx1"/>
              </a:solidFill>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9B6D8698-E592-4285-BC6B-464DF45ED43A}" type="slidenum">
              <a:rPr lang="it-IT" smtClean="0"/>
              <a:pPr/>
              <a:t>15</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9B6D8698-E592-4285-BC6B-464DF45ED43A}" type="slidenum">
              <a:rPr lang="it-IT" smtClean="0"/>
              <a:pPr/>
              <a:t>16</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9B6D8698-E592-4285-BC6B-464DF45ED43A}" type="slidenum">
              <a:rPr lang="it-IT" smtClean="0"/>
              <a:pPr/>
              <a:t>17</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9B6D8698-E592-4285-BC6B-464DF45ED43A}" type="slidenum">
              <a:rPr lang="it-IT" smtClean="0"/>
              <a:pPr/>
              <a:t>19</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9B6D8698-E592-4285-BC6B-464DF45ED43A}" type="slidenum">
              <a:rPr lang="it-IT" smtClean="0"/>
              <a:pPr/>
              <a:t>20</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F5045E8-6E67-4B8A-8CF1-2D516E138B14}" type="slidenum">
              <a:rPr lang="en-GB" smtClean="0"/>
              <a:pPr/>
              <a:t>22</a:t>
            </a:fld>
            <a:endParaRPr lang="en-GB" smtClean="0"/>
          </a:p>
        </p:txBody>
      </p:sp>
      <p:sp>
        <p:nvSpPr>
          <p:cNvPr id="32771" name="Rectangle 2"/>
          <p:cNvSpPr>
            <a:spLocks noGrp="1" noRot="1" noChangeAspect="1" noChangeArrowheads="1" noTextEdit="1"/>
          </p:cNvSpPr>
          <p:nvPr>
            <p:ph type="sldImg"/>
          </p:nvPr>
        </p:nvSpPr>
        <p:spPr>
          <a:xfrm>
            <a:off x="928688" y="163513"/>
            <a:ext cx="4962525" cy="3722687"/>
          </a:xfrm>
          <a:ln/>
        </p:spPr>
      </p:sp>
      <p:sp>
        <p:nvSpPr>
          <p:cNvPr id="32772" name="Rectangle 3"/>
          <p:cNvSpPr>
            <a:spLocks noGrp="1" noChangeArrowheads="1"/>
          </p:cNvSpPr>
          <p:nvPr>
            <p:ph type="body" idx="1"/>
          </p:nvPr>
        </p:nvSpPr>
        <p:spPr>
          <a:xfrm>
            <a:off x="258763" y="4005263"/>
            <a:ext cx="6210300" cy="4494212"/>
          </a:xfrm>
          <a:noFill/>
          <a:ln/>
        </p:spPr>
        <p:txBody>
          <a:bodyPr/>
          <a:lstStyle/>
          <a:p>
            <a:endParaRPr lang="it-IT" sz="1200" kern="1200" dirty="0">
              <a:solidFill>
                <a:schemeClr val="tx1"/>
              </a:solidFill>
              <a:latin typeface="+mn-lt"/>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it-IT" smtClean="0"/>
          </a:p>
        </p:txBody>
      </p:sp>
      <p:sp>
        <p:nvSpPr>
          <p:cNvPr id="37892" name="Slide Number Placeholder 3"/>
          <p:cNvSpPr>
            <a:spLocks noGrp="1"/>
          </p:cNvSpPr>
          <p:nvPr>
            <p:ph type="sldNum" sz="quarter" idx="5"/>
          </p:nvPr>
        </p:nvSpPr>
        <p:spPr/>
        <p:txBody>
          <a:bodyPr/>
          <a:lstStyle/>
          <a:p>
            <a:pPr>
              <a:defRPr/>
            </a:pPr>
            <a:fld id="{0CC5E803-992F-4EA8-9FB8-BC07587D0446}" type="slidenum">
              <a:rPr lang="en-US" smtClean="0"/>
              <a:pPr>
                <a:defRPr/>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F5045E8-6E67-4B8A-8CF1-2D516E138B14}" type="slidenum">
              <a:rPr lang="en-GB" smtClean="0"/>
              <a:pPr/>
              <a:t>3</a:t>
            </a:fld>
            <a:endParaRPr lang="en-GB" smtClean="0"/>
          </a:p>
        </p:txBody>
      </p:sp>
      <p:sp>
        <p:nvSpPr>
          <p:cNvPr id="32771" name="Rectangle 2"/>
          <p:cNvSpPr>
            <a:spLocks noGrp="1" noRot="1" noChangeAspect="1" noChangeArrowheads="1" noTextEdit="1"/>
          </p:cNvSpPr>
          <p:nvPr>
            <p:ph type="sldImg"/>
          </p:nvPr>
        </p:nvSpPr>
        <p:spPr>
          <a:xfrm>
            <a:off x="928688" y="163513"/>
            <a:ext cx="4962525" cy="3722687"/>
          </a:xfrm>
          <a:ln/>
        </p:spPr>
      </p:sp>
      <p:sp>
        <p:nvSpPr>
          <p:cNvPr id="32772" name="Rectangle 3"/>
          <p:cNvSpPr>
            <a:spLocks noGrp="1" noChangeArrowheads="1"/>
          </p:cNvSpPr>
          <p:nvPr>
            <p:ph type="body" idx="1"/>
          </p:nvPr>
        </p:nvSpPr>
        <p:spPr>
          <a:xfrm>
            <a:off x="258763" y="4005263"/>
            <a:ext cx="6210300" cy="4494212"/>
          </a:xfrm>
          <a:noFill/>
          <a:ln/>
        </p:spPr>
        <p:txBody>
          <a:bodyPr/>
          <a:lstStyle/>
          <a:p>
            <a:pPr eaLnBrk="1" hangingPunct="1">
              <a:spcBef>
                <a:spcPct val="0"/>
              </a:spcBef>
            </a:pPr>
            <a:endParaRPr lang="en-GB" sz="2000" b="1"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F5045E8-6E67-4B8A-8CF1-2D516E138B14}" type="slidenum">
              <a:rPr lang="en-GB" smtClean="0"/>
              <a:pPr/>
              <a:t>4</a:t>
            </a:fld>
            <a:endParaRPr lang="en-GB" smtClean="0"/>
          </a:p>
        </p:txBody>
      </p:sp>
      <p:sp>
        <p:nvSpPr>
          <p:cNvPr id="32771" name="Rectangle 2"/>
          <p:cNvSpPr>
            <a:spLocks noGrp="1" noRot="1" noChangeAspect="1" noChangeArrowheads="1" noTextEdit="1"/>
          </p:cNvSpPr>
          <p:nvPr>
            <p:ph type="sldImg"/>
          </p:nvPr>
        </p:nvSpPr>
        <p:spPr>
          <a:xfrm>
            <a:off x="928688" y="163513"/>
            <a:ext cx="4962525" cy="3722687"/>
          </a:xfrm>
          <a:ln/>
        </p:spPr>
      </p:sp>
      <p:sp>
        <p:nvSpPr>
          <p:cNvPr id="32772" name="Rectangle 3"/>
          <p:cNvSpPr>
            <a:spLocks noGrp="1" noChangeArrowheads="1"/>
          </p:cNvSpPr>
          <p:nvPr>
            <p:ph type="body" idx="1"/>
          </p:nvPr>
        </p:nvSpPr>
        <p:spPr>
          <a:xfrm>
            <a:off x="258763" y="4005263"/>
            <a:ext cx="6210300" cy="4494212"/>
          </a:xfrm>
          <a:noFill/>
          <a:ln/>
        </p:spPr>
        <p:txBody>
          <a:bodyPr/>
          <a:lstStyle/>
          <a:p>
            <a:pPr eaLnBrk="1" hangingPunct="1">
              <a:spcBef>
                <a:spcPct val="0"/>
              </a:spcBef>
            </a:pPr>
            <a:endParaRPr lang="en-GB" sz="2000" b="1"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F5045E8-6E67-4B8A-8CF1-2D516E138B14}" type="slidenum">
              <a:rPr lang="en-GB" smtClean="0"/>
              <a:pPr/>
              <a:t>5</a:t>
            </a:fld>
            <a:endParaRPr lang="en-GB" smtClean="0"/>
          </a:p>
        </p:txBody>
      </p:sp>
      <p:sp>
        <p:nvSpPr>
          <p:cNvPr id="32771" name="Rectangle 2"/>
          <p:cNvSpPr>
            <a:spLocks noGrp="1" noRot="1" noChangeAspect="1" noChangeArrowheads="1" noTextEdit="1"/>
          </p:cNvSpPr>
          <p:nvPr>
            <p:ph type="sldImg"/>
          </p:nvPr>
        </p:nvSpPr>
        <p:spPr>
          <a:xfrm>
            <a:off x="928688" y="163513"/>
            <a:ext cx="4962525" cy="3722687"/>
          </a:xfrm>
          <a:ln/>
        </p:spPr>
      </p:sp>
      <p:sp>
        <p:nvSpPr>
          <p:cNvPr id="32772" name="Rectangle 3"/>
          <p:cNvSpPr>
            <a:spLocks noGrp="1" noChangeArrowheads="1"/>
          </p:cNvSpPr>
          <p:nvPr>
            <p:ph type="body" idx="1"/>
          </p:nvPr>
        </p:nvSpPr>
        <p:spPr>
          <a:xfrm>
            <a:off x="258763" y="4005263"/>
            <a:ext cx="6210300" cy="4494212"/>
          </a:xfrm>
          <a:noFill/>
          <a:ln/>
        </p:spPr>
        <p:txBody>
          <a:bodyPr/>
          <a:lstStyle/>
          <a:p>
            <a:pPr eaLnBrk="1" hangingPunct="1">
              <a:spcBef>
                <a:spcPct val="0"/>
              </a:spcBef>
            </a:pPr>
            <a:endParaRPr lang="en-GB" sz="2000" b="1"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F5045E8-6E67-4B8A-8CF1-2D516E138B14}" type="slidenum">
              <a:rPr lang="en-GB" smtClean="0"/>
              <a:pPr/>
              <a:t>6</a:t>
            </a:fld>
            <a:endParaRPr lang="en-GB" smtClean="0"/>
          </a:p>
        </p:txBody>
      </p:sp>
      <p:sp>
        <p:nvSpPr>
          <p:cNvPr id="32771" name="Rectangle 2"/>
          <p:cNvSpPr>
            <a:spLocks noGrp="1" noRot="1" noChangeAspect="1" noChangeArrowheads="1" noTextEdit="1"/>
          </p:cNvSpPr>
          <p:nvPr>
            <p:ph type="sldImg"/>
          </p:nvPr>
        </p:nvSpPr>
        <p:spPr>
          <a:xfrm>
            <a:off x="928688" y="163513"/>
            <a:ext cx="4962525" cy="3722687"/>
          </a:xfrm>
          <a:ln/>
        </p:spPr>
      </p:sp>
      <p:sp>
        <p:nvSpPr>
          <p:cNvPr id="32772" name="Rectangle 3"/>
          <p:cNvSpPr>
            <a:spLocks noGrp="1" noChangeArrowheads="1"/>
          </p:cNvSpPr>
          <p:nvPr>
            <p:ph type="body" idx="1"/>
          </p:nvPr>
        </p:nvSpPr>
        <p:spPr>
          <a:xfrm>
            <a:off x="258763" y="4005263"/>
            <a:ext cx="6210300" cy="4494212"/>
          </a:xfrm>
          <a:noFill/>
          <a:ln/>
        </p:spPr>
        <p:txBody>
          <a:bodyPr/>
          <a:lstStyle/>
          <a:p>
            <a:pPr eaLnBrk="1" hangingPunct="1">
              <a:spcBef>
                <a:spcPct val="0"/>
              </a:spcBef>
            </a:pPr>
            <a:endParaRPr lang="en-GB" sz="2000" b="1"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F5045E8-6E67-4B8A-8CF1-2D516E138B14}" type="slidenum">
              <a:rPr lang="en-GB" smtClean="0"/>
              <a:pPr/>
              <a:t>7</a:t>
            </a:fld>
            <a:endParaRPr lang="en-GB" smtClean="0"/>
          </a:p>
        </p:txBody>
      </p:sp>
      <p:sp>
        <p:nvSpPr>
          <p:cNvPr id="32771" name="Rectangle 2"/>
          <p:cNvSpPr>
            <a:spLocks noGrp="1" noRot="1" noChangeAspect="1" noChangeArrowheads="1" noTextEdit="1"/>
          </p:cNvSpPr>
          <p:nvPr>
            <p:ph type="sldImg"/>
          </p:nvPr>
        </p:nvSpPr>
        <p:spPr>
          <a:xfrm>
            <a:off x="928688" y="163513"/>
            <a:ext cx="4962525" cy="3722687"/>
          </a:xfrm>
          <a:ln/>
        </p:spPr>
      </p:sp>
      <p:sp>
        <p:nvSpPr>
          <p:cNvPr id="32772" name="Rectangle 3"/>
          <p:cNvSpPr>
            <a:spLocks noGrp="1" noChangeArrowheads="1"/>
          </p:cNvSpPr>
          <p:nvPr>
            <p:ph type="body" idx="1"/>
          </p:nvPr>
        </p:nvSpPr>
        <p:spPr>
          <a:xfrm>
            <a:off x="258763" y="4005263"/>
            <a:ext cx="6210300" cy="4494212"/>
          </a:xfrm>
          <a:noFill/>
          <a:ln/>
        </p:spPr>
        <p:txBody>
          <a:bodyPr/>
          <a:lstStyle/>
          <a:p>
            <a:pPr eaLnBrk="1" hangingPunct="1">
              <a:spcBef>
                <a:spcPct val="0"/>
              </a:spcBef>
            </a:pPr>
            <a:endParaRPr lang="en-GB" sz="2000" b="1"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General information about the brewery:</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1.    They clean the hose up to 3 times a week on hoses used for an Identical brew.</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2.    They clean the hose every time when they change brews.</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Washing and disinfecting the hoses:</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1 step.     They wash the hose with hot drinking water.</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2 step.     They wash the hose with chemicals for 45 min at @ 62-65 degrees C:</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Their chemicals is </a:t>
            </a:r>
            <a:r>
              <a:rPr lang="en-US" sz="1200" kern="1200" dirty="0" err="1" smtClean="0">
                <a:solidFill>
                  <a:schemeClr val="tx1"/>
                </a:solidFill>
                <a:latin typeface="+mn-lt"/>
                <a:ea typeface="+mn-ea"/>
                <a:cs typeface="+mn-cs"/>
              </a:rPr>
              <a:t>Peracetic</a:t>
            </a:r>
            <a:r>
              <a:rPr lang="en-US" sz="1200" kern="1200" dirty="0" smtClean="0">
                <a:solidFill>
                  <a:schemeClr val="tx1"/>
                </a:solidFill>
                <a:latin typeface="+mn-lt"/>
                <a:ea typeface="+mn-ea"/>
                <a:cs typeface="+mn-cs"/>
              </a:rPr>
              <a:t> Acid used at 3% concentration.</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    With heavily flavored brews they may use instead Nitric Acid (HNO3) or Phosphoric Acid (HPO3) at 3%.</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3 step.     After the washing with chemicals (point 2) they IMMEDIATELY clean the hose with hot water &amp; steam for @ 10-15 minutes.</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Peracetic</a:t>
            </a:r>
            <a:r>
              <a:rPr lang="en-US" sz="1200" kern="1200" dirty="0" smtClean="0">
                <a:solidFill>
                  <a:schemeClr val="tx1"/>
                </a:solidFill>
                <a:latin typeface="+mn-lt"/>
                <a:ea typeface="+mn-ea"/>
                <a:cs typeface="+mn-cs"/>
              </a:rPr>
              <a:t> Acid is the combination of Acetic Aid &amp; Hydrogen Peroxide.  This was developed in 1987 to kill the </a:t>
            </a:r>
            <a:r>
              <a:rPr lang="en-US" sz="1200" kern="1200" dirty="0" err="1" smtClean="0">
                <a:solidFill>
                  <a:schemeClr val="tx1"/>
                </a:solidFill>
                <a:latin typeface="+mn-lt"/>
                <a:ea typeface="+mn-ea"/>
                <a:cs typeface="+mn-cs"/>
              </a:rPr>
              <a:t>Legionaria</a:t>
            </a:r>
            <a:r>
              <a:rPr lang="en-US" sz="1200" kern="1200" dirty="0" smtClean="0">
                <a:solidFill>
                  <a:schemeClr val="tx1"/>
                </a:solidFill>
                <a:latin typeface="+mn-lt"/>
                <a:ea typeface="+mn-ea"/>
                <a:cs typeface="+mn-cs"/>
              </a:rPr>
              <a:t> Bacteria discovered at the Legionnaires Conference in NYC that was known as Legionnaires Disease.  It is very widely and commonly used in most food handling equipment and apparatus because of how easy it cleans up.  The by-products after adding water at 23 degrees C is Oxygen (O2), Carbon Dioxide (CO2), and water (H2O), while leaving no trace of the </a:t>
            </a:r>
            <a:r>
              <a:rPr lang="en-US" sz="1200" kern="1200" dirty="0" err="1" smtClean="0">
                <a:solidFill>
                  <a:schemeClr val="tx1"/>
                </a:solidFill>
                <a:latin typeface="+mn-lt"/>
                <a:ea typeface="+mn-ea"/>
                <a:cs typeface="+mn-cs"/>
              </a:rPr>
              <a:t>Peracetic</a:t>
            </a:r>
            <a:r>
              <a:rPr lang="en-US" sz="1200" kern="1200" dirty="0" smtClean="0">
                <a:solidFill>
                  <a:schemeClr val="tx1"/>
                </a:solidFill>
                <a:latin typeface="+mn-lt"/>
                <a:ea typeface="+mn-ea"/>
                <a:cs typeface="+mn-cs"/>
              </a:rPr>
              <a:t> acid.  </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it-IT" sz="1200" kern="1200" dirty="0" smtClean="0">
              <a:solidFill>
                <a:schemeClr val="tx1"/>
              </a:solidFill>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9B6D8698-E592-4285-BC6B-464DF45ED43A}" type="slidenum">
              <a:rPr lang="it-IT" smtClean="0"/>
              <a:pPr/>
              <a:t>10</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9B6D8698-E592-4285-BC6B-464DF45ED43A}" type="slidenum">
              <a:rPr lang="it-IT" smtClean="0"/>
              <a:pPr/>
              <a:t>11</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87D70AFE-0262-4CF1-BF21-FF09FABA1489}" type="datetime1">
              <a:rPr lang="it-IT" smtClean="0"/>
              <a:pPr/>
              <a:t>26/09/2014</a:t>
            </a:fld>
            <a:endParaRPr lang="it-IT"/>
          </a:p>
        </p:txBody>
      </p:sp>
      <p:sp>
        <p:nvSpPr>
          <p:cNvPr id="19" name="Segnaposto piè di pagina 18"/>
          <p:cNvSpPr>
            <a:spLocks noGrp="1"/>
          </p:cNvSpPr>
          <p:nvPr>
            <p:ph type="ftr" sz="quarter" idx="11"/>
          </p:nvPr>
        </p:nvSpPr>
        <p:spPr/>
        <p:txBody>
          <a:bodyPr/>
          <a:lstStyle/>
          <a:p>
            <a:endParaRPr lang="it-IT"/>
          </a:p>
        </p:txBody>
      </p:sp>
      <p:sp>
        <p:nvSpPr>
          <p:cNvPr id="27" name="Segnaposto numero diapositiva 26"/>
          <p:cNvSpPr>
            <a:spLocks noGrp="1"/>
          </p:cNvSpPr>
          <p:nvPr>
            <p:ph type="sldNum" sz="quarter" idx="12"/>
          </p:nvPr>
        </p:nvSpPr>
        <p:spPr/>
        <p:txBody>
          <a:bodyPr/>
          <a:lstStyle/>
          <a:p>
            <a:fld id="{B007B441-5312-499D-93C3-6E37886527FA}" type="slidenum">
              <a:rPr lang="it-IT" smtClean="0"/>
              <a:pPr/>
              <a:t>‹#›</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C7CF3A9D-037A-4CD9-849E-8CEA9235A84A}" type="datetime1">
              <a:rPr lang="it-IT" smtClean="0"/>
              <a:pPr/>
              <a:t>26/09/2014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AA3FFDA5-A981-45C1-ADCD-6E209A4BE3E4}" type="datetime1">
              <a:rPr lang="it-IT" smtClean="0"/>
              <a:pPr/>
              <a:t>26/09/2014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013AA3E-2830-4018-B8F7-9E7B4820B9F0}" type="datetime1">
              <a:rPr lang="it-IT" smtClean="0"/>
              <a:pPr/>
              <a:t>26/09/2014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23D47BAC-874F-47A0-94D6-B1BC88064A44}" type="datetime1">
              <a:rPr lang="it-IT" smtClean="0"/>
              <a:pPr/>
              <a:t>26/09/2014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12096E54-9E91-4653-BCCB-72E3F54716D0}" type="datetime1">
              <a:rPr lang="it-IT" smtClean="0"/>
              <a:pPr/>
              <a:t>26/09/2014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5C43EB19-2705-4321-99D3-97E85A75D83E}" type="datetime1">
              <a:rPr lang="it-IT" smtClean="0"/>
              <a:pPr/>
              <a:t>26/09/2014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F7801F0E-B6A3-4C3D-A783-94BFAA416C75}" type="datetime1">
              <a:rPr lang="it-IT" smtClean="0"/>
              <a:pPr/>
              <a:t>26/09/2014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CE68373-D629-44B2-9FCB-7BA84E78FF2E}" type="datetime1">
              <a:rPr lang="it-IT" smtClean="0"/>
              <a:pPr/>
              <a:t>26/09/2014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40FA0E4C-10C0-4D26-BB6F-AD89ED16A518}" type="datetime1">
              <a:rPr lang="it-IT" smtClean="0"/>
              <a:pPr/>
              <a:t>26/09/2014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236D9635-8CA8-41B7-A4AB-3FDB24F458AC}" type="datetime1">
              <a:rPr lang="it-IT" smtClean="0"/>
              <a:pPr/>
              <a:t>26/09/2014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077200" y="6356350"/>
            <a:ext cx="609600" cy="365125"/>
          </a:xfrm>
        </p:spPr>
        <p:txBody>
          <a:bodyPr/>
          <a:lstStyle/>
          <a:p>
            <a:fld id="{B007B441-5312-499D-93C3-6E37886527FA}" type="slidenum">
              <a:rPr lang="it-IT" smtClean="0"/>
              <a:pPr/>
              <a:t>‹#›</a:t>
            </a:fld>
            <a:endParaRPr lang="it-IT"/>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099290B-D946-431C-83E4-9C7E234F3745}" type="datetime1">
              <a:rPr lang="it-IT" smtClean="0"/>
              <a:pPr/>
              <a:t>26/09/2014</a:t>
            </a:fld>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007B441-5312-499D-93C3-6E37886527FA}" type="slidenum">
              <a:rPr lang="it-IT" smtClean="0"/>
              <a:pPr/>
              <a:t>‹#›</a:t>
            </a:fld>
            <a:endParaRPr lang="it-IT"/>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wmf"/></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063" name="Rectangle 15"/>
          <p:cNvSpPr>
            <a:spLocks noGrp="1" noChangeArrowheads="1"/>
          </p:cNvSpPr>
          <p:nvPr>
            <p:ph idx="1"/>
          </p:nvPr>
        </p:nvSpPr>
        <p:spPr>
          <a:xfrm>
            <a:off x="714348" y="2143116"/>
            <a:ext cx="7726362" cy="1300163"/>
          </a:xfrm>
        </p:spPr>
        <p:txBody>
          <a:bodyPr>
            <a:noAutofit/>
          </a:bodyPr>
          <a:lstStyle/>
          <a:p>
            <a:pPr algn="ctr">
              <a:lnSpc>
                <a:spcPct val="90000"/>
              </a:lnSpc>
              <a:buFontTx/>
              <a:buNone/>
              <a:defRPr/>
            </a:pPr>
            <a:r>
              <a:rPr lang="it-IT" sz="4800" dirty="0" smtClean="0">
                <a:solidFill>
                  <a:schemeClr val="accent2">
                    <a:lumMod val="75000"/>
                  </a:schemeClr>
                </a:solidFill>
                <a:effectLst>
                  <a:outerShdw blurRad="38100" dist="38100" dir="2700000" algn="tl">
                    <a:srgbClr val="000000"/>
                  </a:outerShdw>
                </a:effectLst>
              </a:rPr>
              <a:t>BREWERY HOSES</a:t>
            </a:r>
          </a:p>
          <a:p>
            <a:pPr algn="ctr">
              <a:lnSpc>
                <a:spcPct val="90000"/>
              </a:lnSpc>
              <a:buFontTx/>
              <a:buNone/>
              <a:defRPr/>
            </a:pPr>
            <a:r>
              <a:rPr lang="it-IT" sz="4800" dirty="0" smtClean="0">
                <a:solidFill>
                  <a:schemeClr val="accent2">
                    <a:lumMod val="75000"/>
                  </a:schemeClr>
                </a:solidFill>
                <a:effectLst>
                  <a:outerShdw blurRad="38100" dist="38100" dir="2700000" algn="tl">
                    <a:srgbClr val="000000"/>
                  </a:outerShdw>
                </a:effectLst>
              </a:rPr>
              <a:t>DISTILLERY HOSES </a:t>
            </a:r>
            <a:endParaRPr lang="it-IT" sz="4800" b="1" i="1" dirty="0" smtClean="0">
              <a:solidFill>
                <a:schemeClr val="accent2">
                  <a:lumMod val="75000"/>
                </a:schemeClr>
              </a:solidFill>
              <a:effectLst>
                <a:outerShdw blurRad="38100" dist="38100" dir="2700000" algn="tl">
                  <a:srgbClr val="000000"/>
                </a:outerShdw>
              </a:effectLst>
            </a:endParaRPr>
          </a:p>
        </p:txBody>
      </p:sp>
      <p:sp>
        <p:nvSpPr>
          <p:cNvPr id="4100" name="Rectangle 33"/>
          <p:cNvSpPr>
            <a:spLocks noChangeArrowheads="1"/>
          </p:cNvSpPr>
          <p:nvPr/>
        </p:nvSpPr>
        <p:spPr bwMode="auto">
          <a:xfrm>
            <a:off x="747713" y="5145088"/>
            <a:ext cx="1040606" cy="369332"/>
          </a:xfrm>
          <a:prstGeom prst="rect">
            <a:avLst/>
          </a:prstGeom>
          <a:noFill/>
          <a:ln w="9525">
            <a:noFill/>
            <a:miter lim="800000"/>
            <a:headEnd/>
            <a:tailEnd/>
          </a:ln>
        </p:spPr>
        <p:txBody>
          <a:bodyPr wrap="none">
            <a:spAutoFit/>
          </a:bodyPr>
          <a:lstStyle/>
          <a:p>
            <a:pPr algn="l">
              <a:lnSpc>
                <a:spcPct val="100000"/>
              </a:lnSpc>
              <a:spcBef>
                <a:spcPct val="30000"/>
              </a:spcBef>
            </a:pPr>
            <a:r>
              <a:rPr lang="it-IT" dirty="0" err="1" smtClean="0"/>
              <a:t>July</a:t>
            </a:r>
            <a:r>
              <a:rPr lang="it-IT" dirty="0" smtClean="0"/>
              <a:t> </a:t>
            </a:r>
            <a:r>
              <a:rPr lang="it-IT" sz="1800" dirty="0" smtClean="0"/>
              <a:t>2014</a:t>
            </a:r>
            <a:endParaRPr lang="it-IT" sz="1800" dirty="0"/>
          </a:p>
        </p:txBody>
      </p:sp>
      <p:sp>
        <p:nvSpPr>
          <p:cNvPr id="4101" name="Rectangle 35"/>
          <p:cNvSpPr>
            <a:spLocks noChangeArrowheads="1"/>
          </p:cNvSpPr>
          <p:nvPr/>
        </p:nvSpPr>
        <p:spPr bwMode="auto">
          <a:xfrm>
            <a:off x="3576638" y="3101975"/>
            <a:ext cx="9144000" cy="396875"/>
          </a:xfrm>
          <a:prstGeom prst="rect">
            <a:avLst/>
          </a:prstGeom>
          <a:noFill/>
          <a:ln w="9525">
            <a:noFill/>
            <a:miter lim="800000"/>
            <a:headEnd/>
            <a:tailEnd/>
          </a:ln>
        </p:spPr>
        <p:txBody>
          <a:bodyPr>
            <a:spAutoFit/>
          </a:bodyPr>
          <a:lstStyle/>
          <a:p>
            <a:pPr algn="l">
              <a:lnSpc>
                <a:spcPct val="100000"/>
              </a:lnSpc>
              <a:spcBef>
                <a:spcPct val="0"/>
              </a:spcBef>
            </a:pPr>
            <a:endParaRPr lang="it-IT" sz="2000"/>
          </a:p>
        </p:txBody>
      </p:sp>
      <p:pic>
        <p:nvPicPr>
          <p:cNvPr id="4102" name="Picture 36"/>
          <p:cNvPicPr>
            <a:picLocks noChangeAspect="1" noChangeArrowheads="1"/>
          </p:cNvPicPr>
          <p:nvPr/>
        </p:nvPicPr>
        <p:blipFill>
          <a:blip r:embed="rId4" cstate="print"/>
          <a:srcRect/>
          <a:stretch>
            <a:fillRect/>
          </a:stretch>
        </p:blipFill>
        <p:spPr bwMode="auto">
          <a:xfrm>
            <a:off x="4586288" y="4337050"/>
            <a:ext cx="4095750" cy="1549400"/>
          </a:xfrm>
          <a:prstGeom prst="rect">
            <a:avLst/>
          </a:prstGeom>
          <a:noFill/>
          <a:ln w="9525">
            <a:noFill/>
            <a:miter lim="800000"/>
            <a:headEnd/>
            <a:tailEnd/>
          </a:ln>
        </p:spPr>
      </p:pic>
      <p:pic>
        <p:nvPicPr>
          <p:cNvPr id="7" name="Picture 2"/>
          <p:cNvPicPr>
            <a:picLocks noChangeAspect="1" noChangeArrowheads="1"/>
          </p:cNvPicPr>
          <p:nvPr/>
        </p:nvPicPr>
        <p:blipFill>
          <a:blip r:embed="rId5" cstate="print"/>
          <a:srcRect/>
          <a:stretch>
            <a:fillRect/>
          </a:stretch>
        </p:blipFill>
        <p:spPr bwMode="auto">
          <a:xfrm>
            <a:off x="2928926" y="928670"/>
            <a:ext cx="3195637" cy="39398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dirty="0" smtClean="0"/>
              <a:t>BREWERY HOSES</a:t>
            </a:r>
            <a:br>
              <a:rPr lang="it-IT" dirty="0" smtClean="0"/>
            </a:br>
            <a:r>
              <a:rPr lang="it-IT" dirty="0" smtClean="0"/>
              <a:t>OFF LINE CLEANING METHOD</a:t>
            </a:r>
            <a:endParaRPr lang="it-IT" dirty="0"/>
          </a:p>
        </p:txBody>
      </p:sp>
      <p:sp>
        <p:nvSpPr>
          <p:cNvPr id="3" name="Segnaposto contenuto 2"/>
          <p:cNvSpPr>
            <a:spLocks noGrp="1"/>
          </p:cNvSpPr>
          <p:nvPr>
            <p:ph idx="1"/>
          </p:nvPr>
        </p:nvSpPr>
        <p:spPr/>
        <p:txBody>
          <a:bodyPr/>
          <a:lstStyle/>
          <a:p>
            <a:pPr>
              <a:buNone/>
            </a:pPr>
            <a:r>
              <a:rPr lang="it-IT" dirty="0" smtClean="0">
                <a:latin typeface="+mj-lt"/>
              </a:rPr>
              <a:t>NOT AUTOMATED BREWERIES NEED FREQUENT CLEANING AND DISINFECTING PROCESS</a:t>
            </a:r>
          </a:p>
          <a:p>
            <a:pPr>
              <a:buNone/>
            </a:pPr>
            <a:endParaRPr lang="it-IT" dirty="0" smtClean="0">
              <a:latin typeface="+mj-lt"/>
            </a:endParaRPr>
          </a:p>
          <a:p>
            <a:r>
              <a:rPr lang="en-US" dirty="0" smtClean="0">
                <a:latin typeface="+mj-lt"/>
              </a:rPr>
              <a:t>PREMIUM GRADE LOW PERMEATION RUBBER COMPOUND</a:t>
            </a:r>
            <a:r>
              <a:rPr lang="it-IT" dirty="0" smtClean="0">
                <a:latin typeface="+mj-lt"/>
              </a:rPr>
              <a:t> </a:t>
            </a:r>
          </a:p>
          <a:p>
            <a:r>
              <a:rPr lang="it-IT" dirty="0" smtClean="0">
                <a:latin typeface="+mj-lt"/>
              </a:rPr>
              <a:t>10 BAR  WORKING PRESSURE CONSTRUCTION </a:t>
            </a:r>
          </a:p>
          <a:p>
            <a:r>
              <a:rPr lang="it-IT" dirty="0" smtClean="0">
                <a:latin typeface="+mj-lt"/>
              </a:rPr>
              <a:t>FLEXIBILITY AND LIGHT WEIGHT</a:t>
            </a:r>
          </a:p>
          <a:p>
            <a:endParaRPr lang="it-IT" dirty="0" smtClean="0"/>
          </a:p>
          <a:p>
            <a:endParaRPr lang="it-IT"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428596" y="1071546"/>
            <a:ext cx="8229600" cy="785818"/>
          </a:xfrm>
          <a:prstGeom prst="rect">
            <a:avLst/>
          </a:prstGeom>
        </p:spPr>
        <p:txBody>
          <a:bodyPr vert="horz" lIns="0" rIns="0" bIns="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t-IT" sz="4400" dirty="0" smtClean="0">
                <a:latin typeface="+mj-lt"/>
                <a:ea typeface="+mj-ea"/>
                <a:cs typeface="+mj-cs"/>
              </a:rPr>
              <a:t>TUFOOD/EPDM</a:t>
            </a:r>
          </a:p>
        </p:txBody>
      </p:sp>
      <p:sp>
        <p:nvSpPr>
          <p:cNvPr id="6" name="Rettangolo 5"/>
          <p:cNvSpPr/>
          <p:nvPr/>
        </p:nvSpPr>
        <p:spPr>
          <a:xfrm>
            <a:off x="4071934" y="1857364"/>
            <a:ext cx="4643470" cy="1569660"/>
          </a:xfrm>
          <a:prstGeom prst="rect">
            <a:avLst/>
          </a:prstGeom>
        </p:spPr>
        <p:txBody>
          <a:bodyPr wrap="square">
            <a:spAutoFit/>
          </a:bodyPr>
          <a:lstStyle/>
          <a:p>
            <a:pPr algn="just"/>
            <a:r>
              <a:rPr lang="en-US" sz="2400" dirty="0" smtClean="0"/>
              <a:t>Suction and delivery hose suitable for a wide range of food products. Not recommended for fatty food products and oil.</a:t>
            </a:r>
            <a:endParaRPr lang="it-IT" sz="2400" b="1" dirty="0">
              <a:solidFill>
                <a:srgbClr val="FF0000"/>
              </a:solidFill>
            </a:endParaRPr>
          </a:p>
        </p:txBody>
      </p:sp>
      <p:sp>
        <p:nvSpPr>
          <p:cNvPr id="12" name="Titolo 1"/>
          <p:cNvSpPr txBox="1">
            <a:spLocks/>
          </p:cNvSpPr>
          <p:nvPr/>
        </p:nvSpPr>
        <p:spPr>
          <a:xfrm>
            <a:off x="357158" y="285728"/>
            <a:ext cx="8229600" cy="928686"/>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it-IT"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10" name="Segnaposto numero diapositiva 9"/>
          <p:cNvSpPr>
            <a:spLocks noGrp="1"/>
          </p:cNvSpPr>
          <p:nvPr>
            <p:ph type="sldNum" sz="quarter" idx="12"/>
          </p:nvPr>
        </p:nvSpPr>
        <p:spPr/>
        <p:txBody>
          <a:bodyPr/>
          <a:lstStyle/>
          <a:p>
            <a:fld id="{B007B441-5312-499D-93C3-6E37886527FA}" type="slidenum">
              <a:rPr lang="it-IT" smtClean="0"/>
              <a:pPr/>
              <a:t>11</a:t>
            </a:fld>
            <a:endParaRPr lang="it-IT"/>
          </a:p>
        </p:txBody>
      </p:sp>
      <p:pic>
        <p:nvPicPr>
          <p:cNvPr id="9" name="Picture 2" descr="http://www.tudertechnica.com/imm_products/foodHoses/tufood_epdm.jpg"/>
          <p:cNvPicPr>
            <a:picLocks noChangeAspect="1" noChangeArrowheads="1"/>
          </p:cNvPicPr>
          <p:nvPr/>
        </p:nvPicPr>
        <p:blipFill>
          <a:blip r:embed="rId3" cstate="print"/>
          <a:srcRect/>
          <a:stretch>
            <a:fillRect/>
          </a:stretch>
        </p:blipFill>
        <p:spPr bwMode="auto">
          <a:xfrm>
            <a:off x="214282" y="2071678"/>
            <a:ext cx="3786214" cy="1143003"/>
          </a:xfrm>
          <a:prstGeom prst="rect">
            <a:avLst/>
          </a:prstGeom>
          <a:noFill/>
        </p:spPr>
      </p:pic>
      <p:sp>
        <p:nvSpPr>
          <p:cNvPr id="11" name="Rettangolo 10"/>
          <p:cNvSpPr/>
          <p:nvPr/>
        </p:nvSpPr>
        <p:spPr>
          <a:xfrm>
            <a:off x="214282" y="3143248"/>
            <a:ext cx="8143932" cy="3400931"/>
          </a:xfrm>
          <a:prstGeom prst="rect">
            <a:avLst/>
          </a:prstGeom>
        </p:spPr>
        <p:txBody>
          <a:bodyPr wrap="square">
            <a:spAutoFit/>
          </a:bodyPr>
          <a:lstStyle/>
          <a:p>
            <a:pPr lvl="0" algn="just">
              <a:spcBef>
                <a:spcPct val="0"/>
              </a:spcBef>
              <a:spcAft>
                <a:spcPts val="600"/>
              </a:spcAft>
              <a:buFont typeface="Arial" pitchFamily="34" charset="0"/>
              <a:buChar char="•"/>
              <a:defRPr/>
            </a:pPr>
            <a:r>
              <a:rPr lang="it-IT" sz="2000" b="1" dirty="0" smtClean="0">
                <a:solidFill>
                  <a:srgbClr val="FF0000"/>
                </a:solidFill>
              </a:rPr>
              <a:t>TUBE: </a:t>
            </a:r>
            <a:r>
              <a:rPr lang="en-US" sz="2000" b="1" dirty="0" smtClean="0">
                <a:solidFill>
                  <a:srgbClr val="FF0000"/>
                </a:solidFill>
              </a:rPr>
              <a:t>EPDM</a:t>
            </a:r>
            <a:r>
              <a:rPr lang="en-US" sz="2000" dirty="0" smtClean="0"/>
              <a:t>, white</a:t>
            </a:r>
          </a:p>
          <a:p>
            <a:pPr lvl="2" algn="just">
              <a:spcBef>
                <a:spcPct val="0"/>
              </a:spcBef>
              <a:spcAft>
                <a:spcPts val="600"/>
              </a:spcAft>
              <a:buFont typeface="Wingdings" pitchFamily="2" charset="2"/>
              <a:buChar char="Ø"/>
              <a:defRPr/>
            </a:pPr>
            <a:r>
              <a:rPr lang="en-US" sz="2000" dirty="0" smtClean="0"/>
              <a:t>phthalates free, tested in compliance  with REACH regulation</a:t>
            </a:r>
          </a:p>
          <a:p>
            <a:pPr lvl="2" algn="just">
              <a:spcBef>
                <a:spcPct val="0"/>
              </a:spcBef>
              <a:spcAft>
                <a:spcPts val="600"/>
              </a:spcAft>
              <a:buFont typeface="Wingdings" pitchFamily="2" charset="2"/>
              <a:buChar char="Ø"/>
              <a:defRPr/>
            </a:pPr>
            <a:r>
              <a:rPr lang="en-US" sz="2000" cap="all" dirty="0" smtClean="0"/>
              <a:t>FDA 21 CFR 177.2600</a:t>
            </a:r>
          </a:p>
          <a:p>
            <a:pPr lvl="2" algn="just">
              <a:spcBef>
                <a:spcPct val="0"/>
              </a:spcBef>
              <a:spcAft>
                <a:spcPts val="600"/>
              </a:spcAft>
              <a:buFont typeface="Wingdings" pitchFamily="2" charset="2"/>
              <a:buChar char="Ø"/>
              <a:defRPr/>
            </a:pPr>
            <a:r>
              <a:rPr lang="en-US" sz="2000" cap="all" dirty="0" smtClean="0"/>
              <a:t>BFR recommendation XXI cat 2</a:t>
            </a:r>
          </a:p>
          <a:p>
            <a:pPr lvl="2" algn="just">
              <a:spcBef>
                <a:spcPct val="0"/>
              </a:spcBef>
              <a:spcAft>
                <a:spcPts val="600"/>
              </a:spcAft>
              <a:buFont typeface="Wingdings" pitchFamily="2" charset="2"/>
              <a:buChar char="Ø"/>
              <a:defRPr/>
            </a:pPr>
            <a:r>
              <a:rPr lang="en-US" sz="2000" cap="all" dirty="0" smtClean="0"/>
              <a:t>DM 21.03.73 e 	</a:t>
            </a:r>
            <a:r>
              <a:rPr lang="en-US" sz="2000" cap="all" dirty="0" err="1" smtClean="0"/>
              <a:t>seguenti</a:t>
            </a:r>
            <a:endParaRPr lang="en-US" sz="2000" cap="all" dirty="0" smtClean="0"/>
          </a:p>
          <a:p>
            <a:pPr lvl="2" algn="just">
              <a:spcBef>
                <a:spcPct val="0"/>
              </a:spcBef>
              <a:spcAft>
                <a:spcPts val="600"/>
              </a:spcAft>
              <a:buFont typeface="Wingdings" pitchFamily="2" charset="2"/>
              <a:buChar char="Ø"/>
              <a:defRPr/>
            </a:pPr>
            <a:r>
              <a:rPr lang="en-GB" sz="2000" dirty="0" smtClean="0"/>
              <a:t>EUROPEAN REGLEMENT 1935/2004/CE</a:t>
            </a:r>
          </a:p>
          <a:p>
            <a:pPr lvl="2" algn="just">
              <a:spcBef>
                <a:spcPct val="0"/>
              </a:spcBef>
              <a:spcAft>
                <a:spcPts val="600"/>
              </a:spcAft>
              <a:buFont typeface="Wingdings" pitchFamily="2" charset="2"/>
              <a:buChar char="Ø"/>
              <a:defRPr/>
            </a:pPr>
            <a:r>
              <a:rPr lang="en-US" sz="2000" cap="all" dirty="0" smtClean="0"/>
              <a:t>JAPAN-Ministry of Health and Welfare  Notice No.370,1959 and No.201, 2006</a:t>
            </a:r>
          </a:p>
          <a:p>
            <a:pPr lvl="2" algn="just">
              <a:spcBef>
                <a:spcPct val="0"/>
              </a:spcBef>
              <a:spcAft>
                <a:spcPts val="600"/>
              </a:spcAft>
              <a:buFont typeface="Wingdings" pitchFamily="2" charset="2"/>
              <a:buChar char="Ø"/>
              <a:defRPr/>
            </a:pPr>
            <a:r>
              <a:rPr lang="en-US" sz="2000" cap="all" dirty="0" err="1" smtClean="0"/>
              <a:t>Ral</a:t>
            </a:r>
            <a:r>
              <a:rPr lang="en-US" sz="2000" cap="all" dirty="0" smtClean="0"/>
              <a:t> registration G-74</a:t>
            </a:r>
            <a:endParaRPr lang="it-IT" sz="20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428596" y="1071546"/>
            <a:ext cx="8229600" cy="785818"/>
          </a:xfrm>
          <a:prstGeom prst="rect">
            <a:avLst/>
          </a:prstGeom>
        </p:spPr>
        <p:txBody>
          <a:bodyPr vert="horz" lIns="0" rIns="0" bIns="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t-IT" sz="4400" dirty="0" smtClean="0">
                <a:latin typeface="+mj-lt"/>
                <a:ea typeface="+mj-ea"/>
                <a:cs typeface="+mj-cs"/>
              </a:rPr>
              <a:t>TUFOOD/EPDM</a:t>
            </a:r>
          </a:p>
        </p:txBody>
      </p:sp>
      <p:sp>
        <p:nvSpPr>
          <p:cNvPr id="6" name="Rettangolo 5"/>
          <p:cNvSpPr/>
          <p:nvPr/>
        </p:nvSpPr>
        <p:spPr>
          <a:xfrm>
            <a:off x="4071934" y="1857364"/>
            <a:ext cx="4643470" cy="1569660"/>
          </a:xfrm>
          <a:prstGeom prst="rect">
            <a:avLst/>
          </a:prstGeom>
        </p:spPr>
        <p:txBody>
          <a:bodyPr wrap="square">
            <a:spAutoFit/>
          </a:bodyPr>
          <a:lstStyle/>
          <a:p>
            <a:pPr algn="just"/>
            <a:r>
              <a:rPr lang="en-US" sz="2400" dirty="0" smtClean="0"/>
              <a:t>Suction and delivery hose suitable for a wide range of food products. Not recommended for fatty food products and oil.</a:t>
            </a:r>
            <a:endParaRPr lang="it-IT" sz="2400" b="1" dirty="0">
              <a:solidFill>
                <a:srgbClr val="FF0000"/>
              </a:solidFill>
            </a:endParaRPr>
          </a:p>
        </p:txBody>
      </p:sp>
      <p:sp>
        <p:nvSpPr>
          <p:cNvPr id="12" name="Titolo 1"/>
          <p:cNvSpPr txBox="1">
            <a:spLocks/>
          </p:cNvSpPr>
          <p:nvPr/>
        </p:nvSpPr>
        <p:spPr>
          <a:xfrm>
            <a:off x="357158" y="285728"/>
            <a:ext cx="8229600" cy="928686"/>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it-IT"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10" name="Segnaposto numero diapositiva 9"/>
          <p:cNvSpPr>
            <a:spLocks noGrp="1"/>
          </p:cNvSpPr>
          <p:nvPr>
            <p:ph type="sldNum" sz="quarter" idx="12"/>
          </p:nvPr>
        </p:nvSpPr>
        <p:spPr/>
        <p:txBody>
          <a:bodyPr/>
          <a:lstStyle/>
          <a:p>
            <a:fld id="{B007B441-5312-499D-93C3-6E37886527FA}" type="slidenum">
              <a:rPr lang="it-IT" smtClean="0"/>
              <a:pPr/>
              <a:t>12</a:t>
            </a:fld>
            <a:endParaRPr lang="it-IT"/>
          </a:p>
        </p:txBody>
      </p:sp>
      <p:sp>
        <p:nvSpPr>
          <p:cNvPr id="8" name="Rettangolo 7"/>
          <p:cNvSpPr/>
          <p:nvPr/>
        </p:nvSpPr>
        <p:spPr>
          <a:xfrm>
            <a:off x="285720" y="3643314"/>
            <a:ext cx="8858280" cy="2246769"/>
          </a:xfrm>
          <a:prstGeom prst="rect">
            <a:avLst/>
          </a:prstGeom>
        </p:spPr>
        <p:txBody>
          <a:bodyPr wrap="square">
            <a:spAutoFit/>
          </a:bodyPr>
          <a:lstStyle/>
          <a:p>
            <a:pPr algn="just">
              <a:spcBef>
                <a:spcPts val="600"/>
              </a:spcBef>
              <a:spcAft>
                <a:spcPts val="600"/>
              </a:spcAft>
              <a:buFont typeface="Arial" pitchFamily="34" charset="0"/>
              <a:buChar char="•"/>
              <a:defRPr/>
            </a:pPr>
            <a:r>
              <a:rPr lang="en-US" sz="2000" b="1" dirty="0" smtClean="0"/>
              <a:t>REINFORCEMENT</a:t>
            </a:r>
            <a:r>
              <a:rPr lang="en-US" sz="2000" dirty="0" smtClean="0"/>
              <a:t>: synthetic plies - galvanized wire helices</a:t>
            </a:r>
          </a:p>
          <a:p>
            <a:pPr algn="just">
              <a:spcBef>
                <a:spcPts val="600"/>
              </a:spcBef>
              <a:spcAft>
                <a:spcPts val="600"/>
              </a:spcAft>
              <a:buFont typeface="Arial" pitchFamily="34" charset="0"/>
              <a:buChar char="•"/>
              <a:defRPr/>
            </a:pPr>
            <a:r>
              <a:rPr lang="en-US" sz="2000" b="1" dirty="0" smtClean="0"/>
              <a:t>COVER: </a:t>
            </a:r>
            <a:r>
              <a:rPr lang="en-US" sz="2000" dirty="0" smtClean="0"/>
              <a:t>smooth, red, abrasion, ageing and ozone resistant, cloth finish</a:t>
            </a:r>
            <a:endParaRPr lang="en-US" sz="2000" b="1" dirty="0" smtClean="0"/>
          </a:p>
          <a:p>
            <a:pPr algn="just">
              <a:spcBef>
                <a:spcPts val="600"/>
              </a:spcBef>
              <a:spcAft>
                <a:spcPts val="600"/>
              </a:spcAft>
              <a:buFont typeface="Arial" pitchFamily="34" charset="0"/>
              <a:buChar char="•"/>
              <a:defRPr/>
            </a:pPr>
            <a:r>
              <a:rPr lang="en-US" sz="2000" b="1" dirty="0" smtClean="0"/>
              <a:t>WP</a:t>
            </a:r>
            <a:r>
              <a:rPr lang="en-US" sz="2000" dirty="0" smtClean="0"/>
              <a:t>: 10 BAR (150 PSI)     </a:t>
            </a:r>
            <a:r>
              <a:rPr lang="en-US" sz="2000" b="1" dirty="0" smtClean="0"/>
              <a:t> BP</a:t>
            </a:r>
            <a:r>
              <a:rPr lang="en-US" sz="2000" dirty="0" smtClean="0"/>
              <a:t>: 30 BAR (450 PSI)</a:t>
            </a:r>
            <a:endParaRPr lang="en-US" sz="600" dirty="0" smtClean="0"/>
          </a:p>
          <a:p>
            <a:pPr algn="just">
              <a:spcBef>
                <a:spcPts val="600"/>
              </a:spcBef>
              <a:spcAft>
                <a:spcPts val="600"/>
              </a:spcAft>
              <a:buFont typeface="Arial" pitchFamily="34" charset="0"/>
              <a:buChar char="•"/>
              <a:defRPr/>
            </a:pPr>
            <a:r>
              <a:rPr lang="en-US" sz="2000" b="1" dirty="0" smtClean="0"/>
              <a:t>VACUUM</a:t>
            </a:r>
            <a:r>
              <a:rPr lang="en-US" sz="2000" dirty="0" smtClean="0"/>
              <a:t>: 675 mmHg (0,9 bar)</a:t>
            </a:r>
          </a:p>
          <a:p>
            <a:pPr algn="just">
              <a:spcBef>
                <a:spcPts val="600"/>
              </a:spcBef>
              <a:spcAft>
                <a:spcPts val="600"/>
              </a:spcAft>
              <a:buFont typeface="Arial" pitchFamily="34" charset="0"/>
              <a:buChar char="•"/>
              <a:defRPr/>
            </a:pPr>
            <a:r>
              <a:rPr lang="en-US" sz="2000" dirty="0" smtClean="0"/>
              <a:t> </a:t>
            </a:r>
            <a:r>
              <a:rPr lang="en-US" sz="2000" b="1" dirty="0" smtClean="0">
                <a:solidFill>
                  <a:srgbClr val="FF0000"/>
                </a:solidFill>
              </a:rPr>
              <a:t>T: -40°C / +120°C ( -40°F / +248°F )</a:t>
            </a:r>
          </a:p>
        </p:txBody>
      </p:sp>
      <p:pic>
        <p:nvPicPr>
          <p:cNvPr id="9" name="Picture 2" descr="http://www.tudertechnica.com/imm_products/foodHoses/tufood_epdm.jpg"/>
          <p:cNvPicPr>
            <a:picLocks noChangeAspect="1" noChangeArrowheads="1"/>
          </p:cNvPicPr>
          <p:nvPr/>
        </p:nvPicPr>
        <p:blipFill>
          <a:blip r:embed="rId3" cstate="print"/>
          <a:srcRect/>
          <a:stretch>
            <a:fillRect/>
          </a:stretch>
        </p:blipFill>
        <p:spPr bwMode="auto">
          <a:xfrm>
            <a:off x="214282" y="2071678"/>
            <a:ext cx="3786214" cy="114300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428596" y="1071546"/>
            <a:ext cx="8229600" cy="785818"/>
          </a:xfrm>
          <a:prstGeom prst="rect">
            <a:avLst/>
          </a:prstGeom>
        </p:spPr>
        <p:txBody>
          <a:bodyPr vert="horz" lIns="0" rIns="0" bIns="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t-IT" sz="4400" dirty="0" smtClean="0">
                <a:latin typeface="+mj-lt"/>
                <a:ea typeface="+mj-ea"/>
                <a:cs typeface="+mj-cs"/>
              </a:rPr>
              <a:t>TUPRESTIGE</a:t>
            </a:r>
          </a:p>
        </p:txBody>
      </p:sp>
      <p:sp>
        <p:nvSpPr>
          <p:cNvPr id="6" name="Rettangolo 5"/>
          <p:cNvSpPr/>
          <p:nvPr/>
        </p:nvSpPr>
        <p:spPr>
          <a:xfrm>
            <a:off x="4071934" y="1857364"/>
            <a:ext cx="5072066" cy="1569660"/>
          </a:xfrm>
          <a:prstGeom prst="rect">
            <a:avLst/>
          </a:prstGeom>
        </p:spPr>
        <p:txBody>
          <a:bodyPr wrap="square">
            <a:spAutoFit/>
          </a:bodyPr>
          <a:lstStyle/>
          <a:p>
            <a:pPr algn="just"/>
            <a:r>
              <a:rPr lang="en-US" sz="2400" b="1" dirty="0" smtClean="0">
                <a:solidFill>
                  <a:srgbClr val="FF0000"/>
                </a:solidFill>
              </a:rPr>
              <a:t>Premium grade </a:t>
            </a:r>
            <a:r>
              <a:rPr lang="en-US" sz="2400" dirty="0" smtClean="0"/>
              <a:t>low permeation suction and delivery hose suitable for a wide range of products. Recommended for wine and spirits.</a:t>
            </a:r>
            <a:endParaRPr lang="it-IT" sz="2400" b="1" dirty="0">
              <a:solidFill>
                <a:srgbClr val="FF0000"/>
              </a:solidFill>
            </a:endParaRPr>
          </a:p>
        </p:txBody>
      </p:sp>
      <p:sp>
        <p:nvSpPr>
          <p:cNvPr id="12" name="Titolo 1"/>
          <p:cNvSpPr txBox="1">
            <a:spLocks/>
          </p:cNvSpPr>
          <p:nvPr/>
        </p:nvSpPr>
        <p:spPr>
          <a:xfrm>
            <a:off x="357158" y="285728"/>
            <a:ext cx="8229600" cy="928686"/>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it-IT"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10" name="Segnaposto numero diapositiva 9"/>
          <p:cNvSpPr>
            <a:spLocks noGrp="1"/>
          </p:cNvSpPr>
          <p:nvPr>
            <p:ph type="sldNum" sz="quarter" idx="12"/>
          </p:nvPr>
        </p:nvSpPr>
        <p:spPr/>
        <p:txBody>
          <a:bodyPr/>
          <a:lstStyle/>
          <a:p>
            <a:fld id="{B007B441-5312-499D-93C3-6E37886527FA}" type="slidenum">
              <a:rPr lang="it-IT" smtClean="0"/>
              <a:pPr/>
              <a:t>13</a:t>
            </a:fld>
            <a:endParaRPr lang="it-IT"/>
          </a:p>
        </p:txBody>
      </p:sp>
      <p:pic>
        <p:nvPicPr>
          <p:cNvPr id="9" name="Picture 2" descr="http://www.tudertechnica.com/imm_products/foodHoses/tufood_epdm.jpg"/>
          <p:cNvPicPr>
            <a:picLocks noChangeAspect="1" noChangeArrowheads="1"/>
          </p:cNvPicPr>
          <p:nvPr/>
        </p:nvPicPr>
        <p:blipFill>
          <a:blip r:embed="rId3" cstate="print"/>
          <a:srcRect/>
          <a:stretch>
            <a:fillRect/>
          </a:stretch>
        </p:blipFill>
        <p:spPr bwMode="auto">
          <a:xfrm>
            <a:off x="214282" y="2071678"/>
            <a:ext cx="3786214" cy="1143003"/>
          </a:xfrm>
          <a:prstGeom prst="rect">
            <a:avLst/>
          </a:prstGeom>
          <a:noFill/>
        </p:spPr>
      </p:pic>
      <p:sp>
        <p:nvSpPr>
          <p:cNvPr id="11" name="Rettangolo 10"/>
          <p:cNvSpPr/>
          <p:nvPr/>
        </p:nvSpPr>
        <p:spPr>
          <a:xfrm>
            <a:off x="357158" y="3571876"/>
            <a:ext cx="8286808" cy="2631490"/>
          </a:xfrm>
          <a:prstGeom prst="rect">
            <a:avLst/>
          </a:prstGeom>
        </p:spPr>
        <p:txBody>
          <a:bodyPr wrap="square">
            <a:spAutoFit/>
          </a:bodyPr>
          <a:lstStyle/>
          <a:p>
            <a:pPr lvl="0" algn="just">
              <a:spcBef>
                <a:spcPct val="0"/>
              </a:spcBef>
              <a:spcAft>
                <a:spcPts val="600"/>
              </a:spcAft>
              <a:buFont typeface="Arial" pitchFamily="34" charset="0"/>
              <a:buChar char="•"/>
              <a:defRPr/>
            </a:pPr>
            <a:r>
              <a:rPr lang="it-IT" sz="2000" b="1" dirty="0" smtClean="0">
                <a:solidFill>
                  <a:srgbClr val="FF0000"/>
                </a:solidFill>
              </a:rPr>
              <a:t>TUBE:  </a:t>
            </a:r>
            <a:r>
              <a:rPr lang="en-US" sz="2000" b="1" dirty="0" smtClean="0">
                <a:solidFill>
                  <a:srgbClr val="FF0000"/>
                </a:solidFill>
              </a:rPr>
              <a:t>IIR, </a:t>
            </a:r>
            <a:r>
              <a:rPr lang="en-US" sz="2000" dirty="0" smtClean="0"/>
              <a:t>white</a:t>
            </a:r>
          </a:p>
          <a:p>
            <a:pPr lvl="2" algn="just">
              <a:spcBef>
                <a:spcPct val="0"/>
              </a:spcBef>
              <a:spcAft>
                <a:spcPts val="600"/>
              </a:spcAft>
              <a:buFont typeface="Wingdings" pitchFamily="2" charset="2"/>
              <a:buChar char="Ø"/>
              <a:defRPr/>
            </a:pPr>
            <a:r>
              <a:rPr lang="en-US" sz="2000" dirty="0" smtClean="0"/>
              <a:t>phthalates free, tested in compliance with REACH regulation</a:t>
            </a:r>
          </a:p>
          <a:p>
            <a:pPr lvl="2" algn="just">
              <a:spcBef>
                <a:spcPct val="0"/>
              </a:spcBef>
              <a:spcAft>
                <a:spcPts val="600"/>
              </a:spcAft>
              <a:buFont typeface="Wingdings" pitchFamily="2" charset="2"/>
              <a:buChar char="Ø"/>
              <a:defRPr/>
            </a:pPr>
            <a:r>
              <a:rPr lang="en-US" sz="2000" cap="all" dirty="0" smtClean="0"/>
              <a:t>FDA 21 CFR 177.2600</a:t>
            </a:r>
          </a:p>
          <a:p>
            <a:pPr lvl="2" algn="just">
              <a:spcBef>
                <a:spcPct val="0"/>
              </a:spcBef>
              <a:spcAft>
                <a:spcPts val="600"/>
              </a:spcAft>
              <a:buFont typeface="Wingdings" pitchFamily="2" charset="2"/>
              <a:buChar char="Ø"/>
              <a:defRPr/>
            </a:pPr>
            <a:r>
              <a:rPr lang="en-US" sz="2000" cap="all" dirty="0" smtClean="0"/>
              <a:t>DM 21.03.73 e 	</a:t>
            </a:r>
            <a:r>
              <a:rPr lang="en-US" sz="2000" cap="all" dirty="0" err="1" smtClean="0"/>
              <a:t>seguenti</a:t>
            </a:r>
            <a:endParaRPr lang="en-US" sz="2000" cap="all" dirty="0" smtClean="0"/>
          </a:p>
          <a:p>
            <a:pPr lvl="2" algn="just">
              <a:spcBef>
                <a:spcPct val="0"/>
              </a:spcBef>
              <a:spcAft>
                <a:spcPts val="600"/>
              </a:spcAft>
              <a:buFont typeface="Wingdings" pitchFamily="2" charset="2"/>
              <a:buChar char="Ø"/>
              <a:defRPr/>
            </a:pPr>
            <a:r>
              <a:rPr lang="en-GB" sz="2000" dirty="0" smtClean="0"/>
              <a:t>EUROPEAN REGLEMENT  1935/2004/CE</a:t>
            </a:r>
          </a:p>
          <a:p>
            <a:pPr lvl="2" algn="just">
              <a:spcBef>
                <a:spcPct val="0"/>
              </a:spcBef>
              <a:spcAft>
                <a:spcPts val="600"/>
              </a:spcAft>
              <a:buFont typeface="Wingdings" pitchFamily="2" charset="2"/>
              <a:buChar char="Ø"/>
              <a:defRPr/>
            </a:pPr>
            <a:r>
              <a:rPr lang="en-US" sz="2000" cap="all" dirty="0" smtClean="0"/>
              <a:t>JAPAN-Ministry of Health and Welfare Notice No.370,1959 and No.201, 2006</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428596" y="1071546"/>
            <a:ext cx="8229600" cy="785818"/>
          </a:xfrm>
          <a:prstGeom prst="rect">
            <a:avLst/>
          </a:prstGeom>
        </p:spPr>
        <p:txBody>
          <a:bodyPr vert="horz" lIns="0" rIns="0" bIns="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t-IT" sz="4400" dirty="0" smtClean="0">
                <a:latin typeface="+mj-lt"/>
                <a:ea typeface="+mj-ea"/>
                <a:cs typeface="+mj-cs"/>
              </a:rPr>
              <a:t>TUPRESTIGE</a:t>
            </a:r>
          </a:p>
        </p:txBody>
      </p:sp>
      <p:sp>
        <p:nvSpPr>
          <p:cNvPr id="6" name="Rettangolo 5"/>
          <p:cNvSpPr/>
          <p:nvPr/>
        </p:nvSpPr>
        <p:spPr>
          <a:xfrm>
            <a:off x="4071934" y="1857364"/>
            <a:ext cx="5072066" cy="1569660"/>
          </a:xfrm>
          <a:prstGeom prst="rect">
            <a:avLst/>
          </a:prstGeom>
        </p:spPr>
        <p:txBody>
          <a:bodyPr wrap="square">
            <a:spAutoFit/>
          </a:bodyPr>
          <a:lstStyle/>
          <a:p>
            <a:pPr algn="just"/>
            <a:r>
              <a:rPr lang="en-US" sz="2400" dirty="0" smtClean="0"/>
              <a:t>Premium grade low permeation suction and delivery hose suitable for a wide range of products. Recommended for wine and spirits.</a:t>
            </a:r>
            <a:endParaRPr lang="it-IT" sz="2400" b="1" dirty="0">
              <a:solidFill>
                <a:srgbClr val="FF0000"/>
              </a:solidFill>
            </a:endParaRPr>
          </a:p>
        </p:txBody>
      </p:sp>
      <p:sp>
        <p:nvSpPr>
          <p:cNvPr id="12" name="Titolo 1"/>
          <p:cNvSpPr txBox="1">
            <a:spLocks/>
          </p:cNvSpPr>
          <p:nvPr/>
        </p:nvSpPr>
        <p:spPr>
          <a:xfrm>
            <a:off x="357158" y="285728"/>
            <a:ext cx="8229600" cy="928686"/>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it-IT"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10" name="Segnaposto numero diapositiva 9"/>
          <p:cNvSpPr>
            <a:spLocks noGrp="1"/>
          </p:cNvSpPr>
          <p:nvPr>
            <p:ph type="sldNum" sz="quarter" idx="12"/>
          </p:nvPr>
        </p:nvSpPr>
        <p:spPr/>
        <p:txBody>
          <a:bodyPr/>
          <a:lstStyle/>
          <a:p>
            <a:fld id="{B007B441-5312-499D-93C3-6E37886527FA}" type="slidenum">
              <a:rPr lang="it-IT" smtClean="0"/>
              <a:pPr/>
              <a:t>14</a:t>
            </a:fld>
            <a:endParaRPr lang="it-IT"/>
          </a:p>
        </p:txBody>
      </p:sp>
      <p:sp>
        <p:nvSpPr>
          <p:cNvPr id="8" name="Rettangolo 7"/>
          <p:cNvSpPr/>
          <p:nvPr/>
        </p:nvSpPr>
        <p:spPr>
          <a:xfrm>
            <a:off x="285720" y="3643314"/>
            <a:ext cx="8858280" cy="2246769"/>
          </a:xfrm>
          <a:prstGeom prst="rect">
            <a:avLst/>
          </a:prstGeom>
        </p:spPr>
        <p:txBody>
          <a:bodyPr wrap="square">
            <a:spAutoFit/>
          </a:bodyPr>
          <a:lstStyle/>
          <a:p>
            <a:pPr algn="just">
              <a:spcBef>
                <a:spcPts val="600"/>
              </a:spcBef>
              <a:spcAft>
                <a:spcPts val="600"/>
              </a:spcAft>
              <a:buFont typeface="Arial" pitchFamily="34" charset="0"/>
              <a:buChar char="•"/>
              <a:defRPr/>
            </a:pPr>
            <a:r>
              <a:rPr lang="en-US" sz="2000" b="1" dirty="0" smtClean="0"/>
              <a:t>REINFORCEMENT</a:t>
            </a:r>
            <a:r>
              <a:rPr lang="en-US" sz="2000" dirty="0" smtClean="0"/>
              <a:t>: synthetic plies - galvanized wire helices</a:t>
            </a:r>
          </a:p>
          <a:p>
            <a:pPr algn="just">
              <a:spcBef>
                <a:spcPts val="600"/>
              </a:spcBef>
              <a:spcAft>
                <a:spcPts val="600"/>
              </a:spcAft>
              <a:buFont typeface="Arial" pitchFamily="34" charset="0"/>
              <a:buChar char="•"/>
              <a:defRPr/>
            </a:pPr>
            <a:r>
              <a:rPr lang="en-US" sz="2000" b="1" dirty="0" smtClean="0"/>
              <a:t>COVER: </a:t>
            </a:r>
            <a:r>
              <a:rPr lang="en-US" sz="2000" dirty="0" smtClean="0"/>
              <a:t>smooth, red, abrasion, ageing and ozone resistant, cloth finish</a:t>
            </a:r>
            <a:endParaRPr lang="en-US" sz="2000" b="1" dirty="0" smtClean="0"/>
          </a:p>
          <a:p>
            <a:pPr algn="just">
              <a:spcBef>
                <a:spcPts val="600"/>
              </a:spcBef>
              <a:spcAft>
                <a:spcPts val="600"/>
              </a:spcAft>
              <a:buFont typeface="Arial" pitchFamily="34" charset="0"/>
              <a:buChar char="•"/>
              <a:defRPr/>
            </a:pPr>
            <a:r>
              <a:rPr lang="en-US" sz="2000" b="1" dirty="0" smtClean="0"/>
              <a:t>WP</a:t>
            </a:r>
            <a:r>
              <a:rPr lang="en-US" sz="2000" dirty="0" smtClean="0"/>
              <a:t>: 10 BAR (150 PSI)     </a:t>
            </a:r>
            <a:r>
              <a:rPr lang="en-US" sz="2000" b="1" dirty="0" smtClean="0"/>
              <a:t> BP</a:t>
            </a:r>
            <a:r>
              <a:rPr lang="en-US" sz="2000" dirty="0" smtClean="0"/>
              <a:t>: 30 BAR (450 PSI)</a:t>
            </a:r>
            <a:endParaRPr lang="en-US" sz="600" dirty="0" smtClean="0"/>
          </a:p>
          <a:p>
            <a:pPr algn="just">
              <a:spcBef>
                <a:spcPts val="600"/>
              </a:spcBef>
              <a:spcAft>
                <a:spcPts val="600"/>
              </a:spcAft>
              <a:buFont typeface="Arial" pitchFamily="34" charset="0"/>
              <a:buChar char="•"/>
              <a:defRPr/>
            </a:pPr>
            <a:r>
              <a:rPr lang="en-US" sz="2000" b="1" dirty="0" smtClean="0"/>
              <a:t>VACUUM</a:t>
            </a:r>
            <a:r>
              <a:rPr lang="en-US" sz="2000" dirty="0" smtClean="0"/>
              <a:t>: 675 mmHg (0,9 bar)</a:t>
            </a:r>
          </a:p>
          <a:p>
            <a:pPr algn="just">
              <a:spcBef>
                <a:spcPts val="600"/>
              </a:spcBef>
              <a:spcAft>
                <a:spcPts val="600"/>
              </a:spcAft>
              <a:buFont typeface="Arial" pitchFamily="34" charset="0"/>
              <a:buChar char="•"/>
              <a:defRPr/>
            </a:pPr>
            <a:r>
              <a:rPr lang="en-US" sz="2000" dirty="0" smtClean="0"/>
              <a:t> </a:t>
            </a:r>
            <a:r>
              <a:rPr lang="en-US" sz="2000" b="1" dirty="0" smtClean="0">
                <a:solidFill>
                  <a:srgbClr val="FF0000"/>
                </a:solidFill>
              </a:rPr>
              <a:t>T: -40°C / +120°C ( -40°F / +278°F </a:t>
            </a:r>
            <a:r>
              <a:rPr lang="en-US" sz="2000" dirty="0" smtClean="0"/>
              <a:t>)</a:t>
            </a:r>
          </a:p>
        </p:txBody>
      </p:sp>
      <p:pic>
        <p:nvPicPr>
          <p:cNvPr id="9" name="Picture 2" descr="http://www.tudertechnica.com/imm_products/foodHoses/tufood_epdm.jpg"/>
          <p:cNvPicPr>
            <a:picLocks noChangeAspect="1" noChangeArrowheads="1"/>
          </p:cNvPicPr>
          <p:nvPr/>
        </p:nvPicPr>
        <p:blipFill>
          <a:blip r:embed="rId3" cstate="print"/>
          <a:srcRect/>
          <a:stretch>
            <a:fillRect/>
          </a:stretch>
        </p:blipFill>
        <p:spPr bwMode="auto">
          <a:xfrm>
            <a:off x="214282" y="2071678"/>
            <a:ext cx="3786214" cy="114300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dirty="0" smtClean="0"/>
              <a:t>BREWERY HOSES</a:t>
            </a:r>
            <a:br>
              <a:rPr lang="it-IT" dirty="0" smtClean="0"/>
            </a:br>
            <a:r>
              <a:rPr lang="it-IT" dirty="0" smtClean="0"/>
              <a:t>CIP CLEANING METHOD</a:t>
            </a:r>
            <a:endParaRPr lang="it-IT" dirty="0"/>
          </a:p>
        </p:txBody>
      </p:sp>
      <p:sp>
        <p:nvSpPr>
          <p:cNvPr id="3" name="Segnaposto contenuto 2"/>
          <p:cNvSpPr>
            <a:spLocks noGrp="1"/>
          </p:cNvSpPr>
          <p:nvPr>
            <p:ph idx="1"/>
          </p:nvPr>
        </p:nvSpPr>
        <p:spPr/>
        <p:txBody>
          <a:bodyPr/>
          <a:lstStyle/>
          <a:p>
            <a:pPr>
              <a:buNone/>
            </a:pPr>
            <a:r>
              <a:rPr lang="it-IT" dirty="0" smtClean="0"/>
              <a:t>AUTOMATED BREWERIES NEED FREQUENT CLEANING AND DISINFECTING PROCESS</a:t>
            </a:r>
          </a:p>
          <a:p>
            <a:pPr>
              <a:buNone/>
            </a:pPr>
            <a:endParaRPr lang="it-IT" dirty="0" smtClean="0"/>
          </a:p>
          <a:p>
            <a:r>
              <a:rPr lang="en-US" dirty="0" smtClean="0"/>
              <a:t>PREMIUM GRADE LOW PERMEATION RUBBER COMPOUND</a:t>
            </a:r>
            <a:r>
              <a:rPr lang="it-IT" dirty="0" smtClean="0"/>
              <a:t> </a:t>
            </a:r>
          </a:p>
          <a:p>
            <a:r>
              <a:rPr lang="it-IT" dirty="0" smtClean="0"/>
              <a:t>ROBUST CONSTRUCTION WITH 16  BAR WORKING PRESSURE </a:t>
            </a:r>
          </a:p>
          <a:p>
            <a:r>
              <a:rPr lang="it-IT" dirty="0" smtClean="0"/>
              <a:t>FLEXIBILITY BUT HEAVY DUTY APPLICATION</a:t>
            </a:r>
          </a:p>
          <a:p>
            <a:endParaRPr lang="it-IT" dirty="0" smtClean="0"/>
          </a:p>
          <a:p>
            <a:endParaRPr lang="it-IT"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428596" y="1071546"/>
            <a:ext cx="8229600" cy="785818"/>
          </a:xfrm>
          <a:prstGeom prst="rect">
            <a:avLst/>
          </a:prstGeom>
        </p:spPr>
        <p:txBody>
          <a:bodyPr vert="horz" lIns="0" rIns="0" bIns="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t-IT" sz="4400" dirty="0" smtClean="0">
                <a:latin typeface="+mj-lt"/>
                <a:ea typeface="+mj-ea"/>
                <a:cs typeface="+mj-cs"/>
              </a:rPr>
              <a:t>BREWERY/EPDM</a:t>
            </a:r>
          </a:p>
        </p:txBody>
      </p:sp>
      <p:sp>
        <p:nvSpPr>
          <p:cNvPr id="6" name="Rettangolo 5"/>
          <p:cNvSpPr/>
          <p:nvPr/>
        </p:nvSpPr>
        <p:spPr>
          <a:xfrm>
            <a:off x="4071934" y="1857364"/>
            <a:ext cx="5072066" cy="1569660"/>
          </a:xfrm>
          <a:prstGeom prst="rect">
            <a:avLst/>
          </a:prstGeom>
        </p:spPr>
        <p:txBody>
          <a:bodyPr wrap="square">
            <a:spAutoFit/>
          </a:bodyPr>
          <a:lstStyle/>
          <a:p>
            <a:pPr algn="just"/>
            <a:r>
              <a:rPr lang="en-US" sz="2400" dirty="0" smtClean="0"/>
              <a:t>Suction and delivery hose suitable for beer and a wide range of non fatty food products with </a:t>
            </a:r>
            <a:r>
              <a:rPr lang="en-US" sz="2400" b="1" dirty="0" smtClean="0">
                <a:solidFill>
                  <a:srgbClr val="FF0000"/>
                </a:solidFill>
              </a:rPr>
              <a:t>an improved resistance to higher pressure.</a:t>
            </a:r>
            <a:endParaRPr lang="it-IT" sz="2400" b="1" dirty="0">
              <a:solidFill>
                <a:srgbClr val="FF0000"/>
              </a:solidFill>
            </a:endParaRPr>
          </a:p>
        </p:txBody>
      </p:sp>
      <p:sp>
        <p:nvSpPr>
          <p:cNvPr id="12" name="Titolo 1"/>
          <p:cNvSpPr txBox="1">
            <a:spLocks/>
          </p:cNvSpPr>
          <p:nvPr/>
        </p:nvSpPr>
        <p:spPr>
          <a:xfrm>
            <a:off x="357158" y="285728"/>
            <a:ext cx="8229600" cy="928686"/>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it-IT"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10" name="Segnaposto numero diapositiva 9"/>
          <p:cNvSpPr>
            <a:spLocks noGrp="1"/>
          </p:cNvSpPr>
          <p:nvPr>
            <p:ph type="sldNum" sz="quarter" idx="12"/>
          </p:nvPr>
        </p:nvSpPr>
        <p:spPr/>
        <p:txBody>
          <a:bodyPr/>
          <a:lstStyle/>
          <a:p>
            <a:fld id="{B007B441-5312-499D-93C3-6E37886527FA}" type="slidenum">
              <a:rPr lang="it-IT" smtClean="0"/>
              <a:pPr/>
              <a:t>16</a:t>
            </a:fld>
            <a:endParaRPr lang="it-IT"/>
          </a:p>
        </p:txBody>
      </p:sp>
      <p:sp>
        <p:nvSpPr>
          <p:cNvPr id="13" name="Rettangolo 12"/>
          <p:cNvSpPr/>
          <p:nvPr/>
        </p:nvSpPr>
        <p:spPr>
          <a:xfrm>
            <a:off x="285721" y="3143249"/>
            <a:ext cx="7855702" cy="400110"/>
          </a:xfrm>
          <a:prstGeom prst="rect">
            <a:avLst/>
          </a:prstGeom>
        </p:spPr>
        <p:txBody>
          <a:bodyPr wrap="square">
            <a:spAutoFit/>
          </a:bodyPr>
          <a:lstStyle/>
          <a:p>
            <a:pPr lvl="0" algn="just">
              <a:spcBef>
                <a:spcPct val="0"/>
              </a:spcBef>
              <a:spcAft>
                <a:spcPts val="600"/>
              </a:spcAft>
              <a:buFont typeface="Arial" pitchFamily="34" charset="0"/>
              <a:buChar char="•"/>
              <a:defRPr/>
            </a:pPr>
            <a:r>
              <a:rPr lang="it-IT" sz="2000" b="1" dirty="0" smtClean="0"/>
              <a:t>TUBE:  </a:t>
            </a:r>
            <a:r>
              <a:rPr lang="en-US" sz="2000" dirty="0" smtClean="0"/>
              <a:t>EPDM, white</a:t>
            </a:r>
          </a:p>
        </p:txBody>
      </p:sp>
      <p:sp>
        <p:nvSpPr>
          <p:cNvPr id="8" name="Rettangolo 7"/>
          <p:cNvSpPr/>
          <p:nvPr/>
        </p:nvSpPr>
        <p:spPr>
          <a:xfrm>
            <a:off x="285720" y="3643314"/>
            <a:ext cx="8858280" cy="2246769"/>
          </a:xfrm>
          <a:prstGeom prst="rect">
            <a:avLst/>
          </a:prstGeom>
        </p:spPr>
        <p:txBody>
          <a:bodyPr wrap="square">
            <a:spAutoFit/>
          </a:bodyPr>
          <a:lstStyle/>
          <a:p>
            <a:pPr algn="just">
              <a:spcBef>
                <a:spcPts val="600"/>
              </a:spcBef>
              <a:spcAft>
                <a:spcPts val="600"/>
              </a:spcAft>
              <a:buFont typeface="Arial" pitchFamily="34" charset="0"/>
              <a:buChar char="•"/>
              <a:defRPr/>
            </a:pPr>
            <a:r>
              <a:rPr lang="en-US" sz="2000" b="1" dirty="0" smtClean="0"/>
              <a:t>REINFORCEMENT</a:t>
            </a:r>
            <a:r>
              <a:rPr lang="en-US" sz="2000" dirty="0" smtClean="0"/>
              <a:t>: synthetic plies - galvanized wire helices</a:t>
            </a:r>
          </a:p>
          <a:p>
            <a:pPr algn="just">
              <a:spcBef>
                <a:spcPts val="600"/>
              </a:spcBef>
              <a:spcAft>
                <a:spcPts val="600"/>
              </a:spcAft>
              <a:buFont typeface="Arial" pitchFamily="34" charset="0"/>
              <a:buChar char="•"/>
              <a:defRPr/>
            </a:pPr>
            <a:r>
              <a:rPr lang="en-US" sz="2000" b="1" dirty="0" smtClean="0"/>
              <a:t>COVER: </a:t>
            </a:r>
            <a:r>
              <a:rPr lang="en-US" sz="2000" dirty="0" smtClean="0"/>
              <a:t>smooth, red, abrasion, ageing and ozone resistant, cloth finish</a:t>
            </a:r>
            <a:endParaRPr lang="en-US" sz="2000" b="1" dirty="0" smtClean="0"/>
          </a:p>
          <a:p>
            <a:pPr algn="just">
              <a:spcBef>
                <a:spcPts val="600"/>
              </a:spcBef>
              <a:spcAft>
                <a:spcPts val="600"/>
              </a:spcAft>
              <a:buFont typeface="Arial" pitchFamily="34" charset="0"/>
              <a:buChar char="•"/>
              <a:defRPr/>
            </a:pPr>
            <a:r>
              <a:rPr lang="en-US" sz="2000" b="1" dirty="0" smtClean="0">
                <a:solidFill>
                  <a:srgbClr val="FF0000"/>
                </a:solidFill>
              </a:rPr>
              <a:t>WP: 16 BAR (250 PSI)      BP: 48 BAR (750 PSI)</a:t>
            </a:r>
            <a:endParaRPr lang="en-US" sz="600" b="1" dirty="0" smtClean="0">
              <a:solidFill>
                <a:srgbClr val="FF0000"/>
              </a:solidFill>
            </a:endParaRPr>
          </a:p>
          <a:p>
            <a:pPr algn="just">
              <a:spcBef>
                <a:spcPts val="600"/>
              </a:spcBef>
              <a:spcAft>
                <a:spcPts val="600"/>
              </a:spcAft>
              <a:buFont typeface="Arial" pitchFamily="34" charset="0"/>
              <a:buChar char="•"/>
              <a:defRPr/>
            </a:pPr>
            <a:r>
              <a:rPr lang="en-US" sz="2000" b="1" dirty="0" smtClean="0"/>
              <a:t>VACUUM</a:t>
            </a:r>
            <a:r>
              <a:rPr lang="en-US" sz="2000" dirty="0" smtClean="0"/>
              <a:t>: 675 mmHg (0,9 bar)</a:t>
            </a:r>
          </a:p>
          <a:p>
            <a:pPr algn="just">
              <a:spcBef>
                <a:spcPts val="600"/>
              </a:spcBef>
              <a:spcAft>
                <a:spcPts val="600"/>
              </a:spcAft>
              <a:buFont typeface="Arial" pitchFamily="34" charset="0"/>
              <a:buChar char="•"/>
              <a:defRPr/>
            </a:pPr>
            <a:r>
              <a:rPr lang="en-US" sz="2000" dirty="0" smtClean="0"/>
              <a:t> </a:t>
            </a:r>
            <a:r>
              <a:rPr lang="en-US" sz="2000" b="1" dirty="0" smtClean="0"/>
              <a:t>T</a:t>
            </a:r>
            <a:r>
              <a:rPr lang="en-US" sz="2000" dirty="0" smtClean="0"/>
              <a:t>: -40°C / +120°C ( -40°F / +278°F )</a:t>
            </a:r>
          </a:p>
        </p:txBody>
      </p:sp>
      <p:pic>
        <p:nvPicPr>
          <p:cNvPr id="9" name="Picture 2" descr="http://www.tudertechnica.com/imm_products/foodHoses/tufood_epdm.jpg"/>
          <p:cNvPicPr>
            <a:picLocks noChangeAspect="1" noChangeArrowheads="1"/>
          </p:cNvPicPr>
          <p:nvPr/>
        </p:nvPicPr>
        <p:blipFill>
          <a:blip r:embed="rId3" cstate="print"/>
          <a:srcRect/>
          <a:stretch>
            <a:fillRect/>
          </a:stretch>
        </p:blipFill>
        <p:spPr bwMode="auto">
          <a:xfrm>
            <a:off x="214282" y="2071678"/>
            <a:ext cx="3786214" cy="1143003"/>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428596" y="1071546"/>
            <a:ext cx="8229600" cy="785818"/>
          </a:xfrm>
          <a:prstGeom prst="rect">
            <a:avLst/>
          </a:prstGeom>
        </p:spPr>
        <p:txBody>
          <a:bodyPr vert="horz" lIns="0" rIns="0" bIns="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t-IT" sz="4400" dirty="0" smtClean="0">
                <a:latin typeface="+mj-lt"/>
                <a:ea typeface="+mj-ea"/>
                <a:cs typeface="+mj-cs"/>
              </a:rPr>
              <a:t>BREWERY/BUTYL</a:t>
            </a:r>
          </a:p>
        </p:txBody>
      </p:sp>
      <p:sp>
        <p:nvSpPr>
          <p:cNvPr id="6" name="Rettangolo 5"/>
          <p:cNvSpPr/>
          <p:nvPr/>
        </p:nvSpPr>
        <p:spPr>
          <a:xfrm>
            <a:off x="4071934" y="1857364"/>
            <a:ext cx="5072066" cy="1938992"/>
          </a:xfrm>
          <a:prstGeom prst="rect">
            <a:avLst/>
          </a:prstGeom>
        </p:spPr>
        <p:txBody>
          <a:bodyPr wrap="square">
            <a:spAutoFit/>
          </a:bodyPr>
          <a:lstStyle/>
          <a:p>
            <a:pPr algn="just"/>
            <a:r>
              <a:rPr lang="en-US" sz="2400" b="1" dirty="0" smtClean="0">
                <a:solidFill>
                  <a:srgbClr val="FF0000"/>
                </a:solidFill>
              </a:rPr>
              <a:t>Premium grade </a:t>
            </a:r>
            <a:r>
              <a:rPr lang="en-US" sz="2400" dirty="0" smtClean="0"/>
              <a:t>low permeation suction and delivery hose suitable for beer and a wide range of non fatty food products </a:t>
            </a:r>
            <a:r>
              <a:rPr lang="en-US" sz="2400" b="1" dirty="0" smtClean="0">
                <a:solidFill>
                  <a:srgbClr val="FF0000"/>
                </a:solidFill>
              </a:rPr>
              <a:t>with an improved resistance to higher pressure</a:t>
            </a:r>
            <a:r>
              <a:rPr lang="en-US" sz="2400" dirty="0" smtClean="0"/>
              <a:t>.</a:t>
            </a:r>
            <a:endParaRPr lang="it-IT" sz="2400" b="1" dirty="0">
              <a:solidFill>
                <a:srgbClr val="FF0000"/>
              </a:solidFill>
            </a:endParaRPr>
          </a:p>
        </p:txBody>
      </p:sp>
      <p:sp>
        <p:nvSpPr>
          <p:cNvPr id="12" name="Titolo 1"/>
          <p:cNvSpPr txBox="1">
            <a:spLocks/>
          </p:cNvSpPr>
          <p:nvPr/>
        </p:nvSpPr>
        <p:spPr>
          <a:xfrm>
            <a:off x="357158" y="285728"/>
            <a:ext cx="8229600" cy="928686"/>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it-IT"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10" name="Segnaposto numero diapositiva 9"/>
          <p:cNvSpPr>
            <a:spLocks noGrp="1"/>
          </p:cNvSpPr>
          <p:nvPr>
            <p:ph type="sldNum" sz="quarter" idx="12"/>
          </p:nvPr>
        </p:nvSpPr>
        <p:spPr/>
        <p:txBody>
          <a:bodyPr/>
          <a:lstStyle/>
          <a:p>
            <a:fld id="{B007B441-5312-499D-93C3-6E37886527FA}" type="slidenum">
              <a:rPr lang="it-IT" smtClean="0"/>
              <a:pPr/>
              <a:t>17</a:t>
            </a:fld>
            <a:endParaRPr lang="it-IT"/>
          </a:p>
        </p:txBody>
      </p:sp>
      <p:sp>
        <p:nvSpPr>
          <p:cNvPr id="13" name="Rettangolo 12"/>
          <p:cNvSpPr/>
          <p:nvPr/>
        </p:nvSpPr>
        <p:spPr>
          <a:xfrm>
            <a:off x="357158" y="3571876"/>
            <a:ext cx="7855702" cy="400110"/>
          </a:xfrm>
          <a:prstGeom prst="rect">
            <a:avLst/>
          </a:prstGeom>
        </p:spPr>
        <p:txBody>
          <a:bodyPr wrap="square">
            <a:spAutoFit/>
          </a:bodyPr>
          <a:lstStyle/>
          <a:p>
            <a:pPr lvl="0" algn="just">
              <a:spcBef>
                <a:spcPct val="0"/>
              </a:spcBef>
              <a:spcAft>
                <a:spcPts val="600"/>
              </a:spcAft>
              <a:buFont typeface="Arial" pitchFamily="34" charset="0"/>
              <a:buChar char="•"/>
              <a:defRPr/>
            </a:pPr>
            <a:r>
              <a:rPr lang="it-IT" sz="2000" b="1" dirty="0" smtClean="0">
                <a:solidFill>
                  <a:srgbClr val="FF0000"/>
                </a:solidFill>
              </a:rPr>
              <a:t>TUBE:  </a:t>
            </a:r>
            <a:r>
              <a:rPr lang="en-US" sz="2000" b="1" dirty="0" smtClean="0">
                <a:solidFill>
                  <a:srgbClr val="FF0000"/>
                </a:solidFill>
              </a:rPr>
              <a:t>IIR</a:t>
            </a:r>
            <a:r>
              <a:rPr lang="en-US" sz="2000" dirty="0" smtClean="0"/>
              <a:t>, white</a:t>
            </a:r>
          </a:p>
        </p:txBody>
      </p:sp>
      <p:sp>
        <p:nvSpPr>
          <p:cNvPr id="8" name="Rettangolo 7"/>
          <p:cNvSpPr/>
          <p:nvPr/>
        </p:nvSpPr>
        <p:spPr>
          <a:xfrm>
            <a:off x="285720" y="4000504"/>
            <a:ext cx="8858280" cy="2246769"/>
          </a:xfrm>
          <a:prstGeom prst="rect">
            <a:avLst/>
          </a:prstGeom>
        </p:spPr>
        <p:txBody>
          <a:bodyPr wrap="square">
            <a:spAutoFit/>
          </a:bodyPr>
          <a:lstStyle/>
          <a:p>
            <a:pPr algn="just">
              <a:spcBef>
                <a:spcPts val="600"/>
              </a:spcBef>
              <a:spcAft>
                <a:spcPts val="600"/>
              </a:spcAft>
              <a:buFont typeface="Arial" pitchFamily="34" charset="0"/>
              <a:buChar char="•"/>
              <a:defRPr/>
            </a:pPr>
            <a:r>
              <a:rPr lang="en-US" sz="2000" b="1" dirty="0" smtClean="0"/>
              <a:t>REINFORCEMENT</a:t>
            </a:r>
            <a:r>
              <a:rPr lang="en-US" sz="2000" dirty="0" smtClean="0"/>
              <a:t>: synthetic plies - galvanized wire helices</a:t>
            </a:r>
          </a:p>
          <a:p>
            <a:pPr algn="just">
              <a:spcBef>
                <a:spcPts val="600"/>
              </a:spcBef>
              <a:spcAft>
                <a:spcPts val="600"/>
              </a:spcAft>
              <a:buFont typeface="Arial" pitchFamily="34" charset="0"/>
              <a:buChar char="•"/>
              <a:defRPr/>
            </a:pPr>
            <a:r>
              <a:rPr lang="en-US" sz="2000" b="1" dirty="0" smtClean="0"/>
              <a:t>COVER: </a:t>
            </a:r>
            <a:r>
              <a:rPr lang="en-US" sz="2000" dirty="0" smtClean="0"/>
              <a:t>smooth, red, abrasion, ageing and ozone resistant, cloth finish</a:t>
            </a:r>
            <a:endParaRPr lang="en-US" sz="2000" b="1" dirty="0" smtClean="0"/>
          </a:p>
          <a:p>
            <a:pPr algn="just">
              <a:spcBef>
                <a:spcPts val="600"/>
              </a:spcBef>
              <a:spcAft>
                <a:spcPts val="600"/>
              </a:spcAft>
              <a:buFont typeface="Arial" pitchFamily="34" charset="0"/>
              <a:buChar char="•"/>
              <a:defRPr/>
            </a:pPr>
            <a:r>
              <a:rPr lang="en-US" sz="2000" b="1" dirty="0" smtClean="0">
                <a:solidFill>
                  <a:srgbClr val="FF0000"/>
                </a:solidFill>
              </a:rPr>
              <a:t>WP: 16 BAR (250 PSI)      BP: 48 BAR (750 PSI</a:t>
            </a:r>
            <a:r>
              <a:rPr lang="en-US" sz="2000" dirty="0" smtClean="0">
                <a:solidFill>
                  <a:srgbClr val="FF0000"/>
                </a:solidFill>
              </a:rPr>
              <a:t>) </a:t>
            </a:r>
            <a:endParaRPr lang="en-US" sz="600" dirty="0" smtClean="0">
              <a:solidFill>
                <a:srgbClr val="FF0000"/>
              </a:solidFill>
            </a:endParaRPr>
          </a:p>
          <a:p>
            <a:pPr algn="just">
              <a:spcBef>
                <a:spcPts val="600"/>
              </a:spcBef>
              <a:spcAft>
                <a:spcPts val="600"/>
              </a:spcAft>
              <a:buFont typeface="Arial" pitchFamily="34" charset="0"/>
              <a:buChar char="•"/>
              <a:defRPr/>
            </a:pPr>
            <a:r>
              <a:rPr lang="en-US" sz="2000" b="1" dirty="0" smtClean="0"/>
              <a:t>VACUUM</a:t>
            </a:r>
            <a:r>
              <a:rPr lang="en-US" sz="2000" dirty="0" smtClean="0"/>
              <a:t>: 675 mmHg (0,9 bar)</a:t>
            </a:r>
          </a:p>
          <a:p>
            <a:pPr algn="just">
              <a:spcBef>
                <a:spcPts val="600"/>
              </a:spcBef>
              <a:spcAft>
                <a:spcPts val="600"/>
              </a:spcAft>
              <a:buFont typeface="Arial" pitchFamily="34" charset="0"/>
              <a:buChar char="•"/>
              <a:defRPr/>
            </a:pPr>
            <a:r>
              <a:rPr lang="en-US" sz="2000" dirty="0" smtClean="0"/>
              <a:t> </a:t>
            </a:r>
            <a:r>
              <a:rPr lang="en-US" sz="2000" b="1" dirty="0" smtClean="0"/>
              <a:t>T</a:t>
            </a:r>
            <a:r>
              <a:rPr lang="en-US" sz="2000" dirty="0" smtClean="0"/>
              <a:t>: -40°C / +120°C ( -40°F / +278°F )</a:t>
            </a:r>
          </a:p>
        </p:txBody>
      </p:sp>
      <p:pic>
        <p:nvPicPr>
          <p:cNvPr id="9" name="Picture 2" descr="http://www.tudertechnica.com/imm_products/foodHoses/tufood_epdm.jpg"/>
          <p:cNvPicPr>
            <a:picLocks noChangeAspect="1" noChangeArrowheads="1"/>
          </p:cNvPicPr>
          <p:nvPr/>
        </p:nvPicPr>
        <p:blipFill>
          <a:blip r:embed="rId3" cstate="print"/>
          <a:srcRect/>
          <a:stretch>
            <a:fillRect/>
          </a:stretch>
        </p:blipFill>
        <p:spPr bwMode="auto">
          <a:xfrm>
            <a:off x="214282" y="2071678"/>
            <a:ext cx="3786214" cy="1143003"/>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503238" y="1571612"/>
            <a:ext cx="8183562" cy="4673613"/>
          </a:xfrm>
        </p:spPr>
        <p:txBody>
          <a:bodyPr/>
          <a:lstStyle/>
          <a:p>
            <a:pPr eaLnBrk="1" hangingPunct="1">
              <a:buFont typeface="Wingdings" pitchFamily="2" charset="2"/>
              <a:buChar char="q"/>
            </a:pPr>
            <a:endParaRPr lang="en-US" sz="2000" dirty="0" smtClean="0"/>
          </a:p>
          <a:p>
            <a:pPr eaLnBrk="1" hangingPunct="1">
              <a:buFont typeface="Wingdings" pitchFamily="2" charset="2"/>
              <a:buChar char="q"/>
            </a:pPr>
            <a:r>
              <a:rPr lang="en-US" sz="2000" dirty="0" smtClean="0"/>
              <a:t>TUDERTECHNICA DISTILLERY HOSES ARE USED AROUND THE WORLD BY MANY COMPANIES AND AMONG THEM:</a:t>
            </a:r>
          </a:p>
          <a:p>
            <a:pPr lvl="2" eaLnBrk="1" hangingPunct="1">
              <a:buFont typeface="Wingdings" pitchFamily="2" charset="2"/>
              <a:buChar char="q"/>
            </a:pPr>
            <a:r>
              <a:rPr lang="en-US" sz="1600" dirty="0" smtClean="0"/>
              <a:t>SUNTORY (JAPAN AND FRANCE)</a:t>
            </a:r>
          </a:p>
          <a:p>
            <a:pPr lvl="2" eaLnBrk="1" hangingPunct="1">
              <a:buFont typeface="Wingdings" pitchFamily="2" charset="2"/>
              <a:buChar char="q"/>
            </a:pPr>
            <a:r>
              <a:rPr lang="en-US" sz="1600" dirty="0" smtClean="0"/>
              <a:t>JIM BEAM (USA)</a:t>
            </a:r>
          </a:p>
          <a:p>
            <a:pPr lvl="2" eaLnBrk="1" hangingPunct="1">
              <a:buFont typeface="Wingdings" pitchFamily="2" charset="2"/>
              <a:buChar char="q"/>
            </a:pPr>
            <a:r>
              <a:rPr lang="en-US" sz="1600" dirty="0" smtClean="0"/>
              <a:t>CAMPARI (ITALY, ARGENTINA)</a:t>
            </a:r>
          </a:p>
          <a:p>
            <a:pPr lvl="2" eaLnBrk="1" hangingPunct="1">
              <a:buFont typeface="Wingdings" pitchFamily="2" charset="2"/>
              <a:buChar char="q"/>
            </a:pPr>
            <a:r>
              <a:rPr lang="en-US" sz="1600" dirty="0" smtClean="0"/>
              <a:t>FRATELLI BRANCA (ITALY, ARGENTINA)</a:t>
            </a:r>
          </a:p>
          <a:p>
            <a:pPr lvl="2" eaLnBrk="1" hangingPunct="1">
              <a:buFont typeface="Wingdings" pitchFamily="2" charset="2"/>
              <a:buChar char="q"/>
            </a:pPr>
            <a:r>
              <a:rPr lang="it-IT" sz="1600" dirty="0" smtClean="0"/>
              <a:t>BONOLLO</a:t>
            </a:r>
            <a:r>
              <a:rPr lang="en-US" sz="1600" dirty="0" smtClean="0"/>
              <a:t> (ITALY)</a:t>
            </a:r>
          </a:p>
          <a:p>
            <a:pPr lvl="2" eaLnBrk="1" hangingPunct="1">
              <a:buFont typeface="Wingdings" pitchFamily="2" charset="2"/>
              <a:buChar char="q"/>
            </a:pPr>
            <a:r>
              <a:rPr lang="en-US" sz="1600" dirty="0" smtClean="0"/>
              <a:t>FINLANDIA VODKA (FINLAND)</a:t>
            </a:r>
          </a:p>
          <a:p>
            <a:pPr lvl="2">
              <a:buFont typeface="Wingdings" pitchFamily="2" charset="2"/>
              <a:buChar char="q"/>
            </a:pPr>
            <a:r>
              <a:rPr lang="en-US" sz="1600" dirty="0" smtClean="0"/>
              <a:t>DIAGEO GROUP (GREAT BRITAIN)</a:t>
            </a:r>
          </a:p>
          <a:p>
            <a:pPr lvl="2">
              <a:buFont typeface="Wingdings" pitchFamily="2" charset="2"/>
              <a:buChar char="q"/>
            </a:pPr>
            <a:r>
              <a:rPr lang="en-US" sz="1600" dirty="0" smtClean="0"/>
              <a:t>CROWN ROYAL – DIAGEO GROUP (USA)</a:t>
            </a:r>
          </a:p>
        </p:txBody>
      </p:sp>
      <p:sp>
        <p:nvSpPr>
          <p:cNvPr id="5" name="CasellaDiTesto 7"/>
          <p:cNvSpPr txBox="1">
            <a:spLocks noChangeArrowheads="1"/>
          </p:cNvSpPr>
          <p:nvPr/>
        </p:nvSpPr>
        <p:spPr bwMode="auto">
          <a:xfrm>
            <a:off x="2000232" y="1000108"/>
            <a:ext cx="4643470" cy="553998"/>
          </a:xfrm>
          <a:prstGeom prst="rect">
            <a:avLst/>
          </a:prstGeom>
          <a:noFill/>
          <a:ln w="9525">
            <a:noFill/>
            <a:miter lim="800000"/>
            <a:headEnd/>
            <a:tailEnd/>
          </a:ln>
        </p:spPr>
        <p:txBody>
          <a:bodyPr wrap="square">
            <a:spAutoFit/>
          </a:bodyPr>
          <a:lstStyle/>
          <a:p>
            <a:r>
              <a:rPr lang="it-IT" sz="3000" b="1" dirty="0" smtClean="0">
                <a:solidFill>
                  <a:schemeClr val="tx2"/>
                </a:solidFill>
              </a:rPr>
              <a:t>DISTILLERY HOSES</a:t>
            </a:r>
            <a:endParaRPr lang="it-IT" sz="3000" b="1" dirty="0">
              <a:solidFill>
                <a:schemeClr val="tx2"/>
              </a:solidFill>
            </a:endParaRPr>
          </a:p>
        </p:txBody>
      </p:sp>
    </p:spTree>
  </p:cSld>
  <p:clrMapOvr>
    <a:masterClrMapping/>
  </p:clrMapOvr>
  <p:transition spd="med">
    <p:split orient="vert"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5" descr="http://www.tudertechnica.com/imm_products/brewery/brewery_upe.jpg"/>
          <p:cNvPicPr>
            <a:picLocks noChangeAspect="1" noChangeArrowheads="1"/>
          </p:cNvPicPr>
          <p:nvPr/>
        </p:nvPicPr>
        <p:blipFill>
          <a:blip r:embed="rId3" cstate="print"/>
          <a:srcRect/>
          <a:stretch>
            <a:fillRect/>
          </a:stretch>
        </p:blipFill>
        <p:spPr bwMode="auto">
          <a:xfrm>
            <a:off x="214282" y="2071678"/>
            <a:ext cx="3643338" cy="1219200"/>
          </a:xfrm>
          <a:prstGeom prst="rect">
            <a:avLst/>
          </a:prstGeom>
          <a:noFill/>
          <a:ln w="9525">
            <a:noFill/>
            <a:miter lim="800000"/>
            <a:headEnd/>
            <a:tailEnd/>
          </a:ln>
        </p:spPr>
      </p:pic>
      <p:sp>
        <p:nvSpPr>
          <p:cNvPr id="5" name="Titolo 1"/>
          <p:cNvSpPr txBox="1">
            <a:spLocks/>
          </p:cNvSpPr>
          <p:nvPr/>
        </p:nvSpPr>
        <p:spPr>
          <a:xfrm>
            <a:off x="428596" y="1071546"/>
            <a:ext cx="8229600" cy="785818"/>
          </a:xfrm>
          <a:prstGeom prst="rect">
            <a:avLst/>
          </a:prstGeom>
        </p:spPr>
        <p:txBody>
          <a:bodyPr vert="horz" lIns="0" rIns="0" bIns="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t-IT" sz="4400" dirty="0" smtClean="0">
                <a:latin typeface="+mj-lt"/>
                <a:ea typeface="+mj-ea"/>
                <a:cs typeface="+mj-cs"/>
              </a:rPr>
              <a:t>TUALCOMASTER</a:t>
            </a:r>
          </a:p>
        </p:txBody>
      </p:sp>
      <p:sp>
        <p:nvSpPr>
          <p:cNvPr id="6" name="Rettangolo 5"/>
          <p:cNvSpPr/>
          <p:nvPr/>
        </p:nvSpPr>
        <p:spPr>
          <a:xfrm>
            <a:off x="3857620" y="1857364"/>
            <a:ext cx="5286380" cy="1569660"/>
          </a:xfrm>
          <a:prstGeom prst="rect">
            <a:avLst/>
          </a:prstGeom>
        </p:spPr>
        <p:txBody>
          <a:bodyPr wrap="square">
            <a:spAutoFit/>
          </a:bodyPr>
          <a:lstStyle/>
          <a:p>
            <a:pPr algn="just"/>
            <a:r>
              <a:rPr lang="en-US" sz="2400" dirty="0" smtClean="0"/>
              <a:t>Light and flexible suction and delivery hose suitable for distilled and distillation by-products </a:t>
            </a:r>
            <a:r>
              <a:rPr lang="en-US" sz="2400" b="1" dirty="0" smtClean="0">
                <a:solidFill>
                  <a:srgbClr val="FF0000"/>
                </a:solidFill>
              </a:rPr>
              <a:t>with alcohol concentration up to 96%.</a:t>
            </a:r>
            <a:endParaRPr lang="it-IT" sz="2400" b="1" dirty="0">
              <a:solidFill>
                <a:srgbClr val="FF0000"/>
              </a:solidFill>
            </a:endParaRPr>
          </a:p>
        </p:txBody>
      </p:sp>
      <p:sp>
        <p:nvSpPr>
          <p:cNvPr id="12" name="Titolo 1"/>
          <p:cNvSpPr txBox="1">
            <a:spLocks/>
          </p:cNvSpPr>
          <p:nvPr/>
        </p:nvSpPr>
        <p:spPr>
          <a:xfrm>
            <a:off x="357158" y="285728"/>
            <a:ext cx="8229600" cy="928686"/>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it-IT"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10" name="Segnaposto numero diapositiva 9"/>
          <p:cNvSpPr>
            <a:spLocks noGrp="1"/>
          </p:cNvSpPr>
          <p:nvPr>
            <p:ph type="sldNum" sz="quarter" idx="12"/>
          </p:nvPr>
        </p:nvSpPr>
        <p:spPr/>
        <p:txBody>
          <a:bodyPr/>
          <a:lstStyle/>
          <a:p>
            <a:fld id="{B007B441-5312-499D-93C3-6E37886527FA}" type="slidenum">
              <a:rPr lang="it-IT" smtClean="0"/>
              <a:pPr/>
              <a:t>19</a:t>
            </a:fld>
            <a:endParaRPr lang="it-IT"/>
          </a:p>
        </p:txBody>
      </p:sp>
      <p:sp>
        <p:nvSpPr>
          <p:cNvPr id="13" name="Rettangolo 12"/>
          <p:cNvSpPr/>
          <p:nvPr/>
        </p:nvSpPr>
        <p:spPr>
          <a:xfrm>
            <a:off x="285720" y="3500438"/>
            <a:ext cx="7855702" cy="400110"/>
          </a:xfrm>
          <a:prstGeom prst="rect">
            <a:avLst/>
          </a:prstGeom>
        </p:spPr>
        <p:txBody>
          <a:bodyPr wrap="square">
            <a:spAutoFit/>
          </a:bodyPr>
          <a:lstStyle/>
          <a:p>
            <a:pPr lvl="0" algn="just">
              <a:spcBef>
                <a:spcPct val="0"/>
              </a:spcBef>
              <a:spcAft>
                <a:spcPts val="600"/>
              </a:spcAft>
              <a:buFont typeface="Arial" pitchFamily="34" charset="0"/>
              <a:buChar char="•"/>
              <a:defRPr/>
            </a:pPr>
            <a:r>
              <a:rPr lang="it-IT" sz="2000" b="1" dirty="0" smtClean="0">
                <a:solidFill>
                  <a:srgbClr val="FF0000"/>
                </a:solidFill>
              </a:rPr>
              <a:t>TUBE:  </a:t>
            </a:r>
            <a:r>
              <a:rPr lang="en-US" sz="2000" b="1" dirty="0" smtClean="0">
                <a:solidFill>
                  <a:srgbClr val="FF0000"/>
                </a:solidFill>
              </a:rPr>
              <a:t>UPE</a:t>
            </a:r>
            <a:r>
              <a:rPr lang="en-US" sz="2000" dirty="0" smtClean="0"/>
              <a:t>, translucent</a:t>
            </a:r>
          </a:p>
        </p:txBody>
      </p:sp>
      <p:sp>
        <p:nvSpPr>
          <p:cNvPr id="8" name="Rettangolo 7"/>
          <p:cNvSpPr/>
          <p:nvPr/>
        </p:nvSpPr>
        <p:spPr>
          <a:xfrm>
            <a:off x="285720" y="4000504"/>
            <a:ext cx="8858280" cy="2246769"/>
          </a:xfrm>
          <a:prstGeom prst="rect">
            <a:avLst/>
          </a:prstGeom>
        </p:spPr>
        <p:txBody>
          <a:bodyPr wrap="square">
            <a:spAutoFit/>
          </a:bodyPr>
          <a:lstStyle/>
          <a:p>
            <a:pPr algn="just">
              <a:spcBef>
                <a:spcPts val="600"/>
              </a:spcBef>
              <a:spcAft>
                <a:spcPts val="600"/>
              </a:spcAft>
              <a:buFont typeface="Arial" pitchFamily="34" charset="0"/>
              <a:buChar char="•"/>
              <a:defRPr/>
            </a:pPr>
            <a:r>
              <a:rPr lang="en-US" sz="2000" b="1" dirty="0" smtClean="0"/>
              <a:t>REINFORCEMENT</a:t>
            </a:r>
            <a:r>
              <a:rPr lang="en-US" sz="2000" dirty="0" smtClean="0"/>
              <a:t>: synthetic plies - galvanized wire helices</a:t>
            </a:r>
          </a:p>
          <a:p>
            <a:pPr algn="just">
              <a:spcBef>
                <a:spcPts val="600"/>
              </a:spcBef>
              <a:spcAft>
                <a:spcPts val="600"/>
              </a:spcAft>
              <a:buFont typeface="Arial" pitchFamily="34" charset="0"/>
              <a:buChar char="•"/>
              <a:defRPr/>
            </a:pPr>
            <a:r>
              <a:rPr lang="en-US" sz="2000" b="1" dirty="0" smtClean="0"/>
              <a:t>COVER: </a:t>
            </a:r>
            <a:r>
              <a:rPr lang="en-US" sz="2000" dirty="0" smtClean="0"/>
              <a:t>smooth, blue, abrasion, ageing and ozone resistant, cloth finish</a:t>
            </a:r>
            <a:endParaRPr lang="en-US" sz="2000" b="1" dirty="0" smtClean="0"/>
          </a:p>
          <a:p>
            <a:pPr algn="just">
              <a:spcBef>
                <a:spcPts val="600"/>
              </a:spcBef>
              <a:spcAft>
                <a:spcPts val="600"/>
              </a:spcAft>
              <a:buFont typeface="Arial" pitchFamily="34" charset="0"/>
              <a:buChar char="•"/>
              <a:defRPr/>
            </a:pPr>
            <a:r>
              <a:rPr lang="en-US" sz="2000" b="1" dirty="0" smtClean="0"/>
              <a:t>WP</a:t>
            </a:r>
            <a:r>
              <a:rPr lang="en-US" sz="2000" dirty="0" smtClean="0"/>
              <a:t>: 6 BAR (90 PSI)     </a:t>
            </a:r>
            <a:r>
              <a:rPr lang="en-US" sz="2000" b="1" dirty="0" smtClean="0"/>
              <a:t> BP</a:t>
            </a:r>
            <a:r>
              <a:rPr lang="en-US" sz="2000" dirty="0" smtClean="0"/>
              <a:t>: 18 BAR (270 PSI)</a:t>
            </a:r>
            <a:endParaRPr lang="en-US" sz="600" dirty="0" smtClean="0"/>
          </a:p>
          <a:p>
            <a:pPr algn="just">
              <a:spcBef>
                <a:spcPts val="600"/>
              </a:spcBef>
              <a:spcAft>
                <a:spcPts val="600"/>
              </a:spcAft>
              <a:buFont typeface="Arial" pitchFamily="34" charset="0"/>
              <a:buChar char="•"/>
              <a:defRPr/>
            </a:pPr>
            <a:r>
              <a:rPr lang="en-US" sz="2000" b="1" dirty="0" smtClean="0"/>
              <a:t>VACUUM</a:t>
            </a:r>
            <a:r>
              <a:rPr lang="en-US" sz="2000" dirty="0" smtClean="0"/>
              <a:t>: 675 mmHg (0,9 bar)</a:t>
            </a:r>
          </a:p>
          <a:p>
            <a:pPr algn="just">
              <a:spcBef>
                <a:spcPts val="600"/>
              </a:spcBef>
              <a:spcAft>
                <a:spcPts val="600"/>
              </a:spcAft>
              <a:buFont typeface="Arial" pitchFamily="34" charset="0"/>
              <a:buChar char="•"/>
              <a:defRPr/>
            </a:pPr>
            <a:r>
              <a:rPr lang="en-US" sz="2000" dirty="0" smtClean="0"/>
              <a:t> </a:t>
            </a:r>
            <a:r>
              <a:rPr lang="en-US" sz="2000" b="1" dirty="0" smtClean="0"/>
              <a:t>T</a:t>
            </a:r>
            <a:r>
              <a:rPr lang="en-US" sz="2000" dirty="0" smtClean="0"/>
              <a:t>: -35°C / +100°C ( -31°F / +212°F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22"/>
          <p:cNvSpPr txBox="1">
            <a:spLocks noChangeArrowheads="1"/>
          </p:cNvSpPr>
          <p:nvPr/>
        </p:nvSpPr>
        <p:spPr bwMode="auto">
          <a:xfrm>
            <a:off x="1371600" y="5181600"/>
            <a:ext cx="6477000" cy="701675"/>
          </a:xfrm>
          <a:prstGeom prst="rect">
            <a:avLst/>
          </a:prstGeom>
          <a:solidFill>
            <a:schemeClr val="tx2">
              <a:lumMod val="50000"/>
              <a:lumOff val="50000"/>
              <a:alpha val="54000"/>
            </a:schemeClr>
          </a:solidFill>
          <a:ln w="9525">
            <a:noFill/>
            <a:miter lim="800000"/>
            <a:headEnd/>
            <a:tailEnd/>
          </a:ln>
        </p:spPr>
        <p:txBody>
          <a:bodyPr>
            <a:spAutoFit/>
          </a:bodyPr>
          <a:lstStyle/>
          <a:p>
            <a:pPr algn="ctr">
              <a:defRPr/>
            </a:pPr>
            <a:r>
              <a:rPr lang="en-US" sz="2000" dirty="0">
                <a:cs typeface="+mn-cs"/>
              </a:rPr>
              <a:t>EXCELLENCE IN THE DESIGN AND </a:t>
            </a:r>
          </a:p>
          <a:p>
            <a:pPr algn="ctr">
              <a:defRPr/>
            </a:pPr>
            <a:r>
              <a:rPr lang="en-US" sz="2000" dirty="0">
                <a:cs typeface="+mn-cs"/>
              </a:rPr>
              <a:t>MANUFACTURE OF SPECIALTY HOSES</a:t>
            </a:r>
          </a:p>
        </p:txBody>
      </p:sp>
      <p:sp>
        <p:nvSpPr>
          <p:cNvPr id="6" name="Rectangle 4"/>
          <p:cNvSpPr txBox="1">
            <a:spLocks noChangeArrowheads="1"/>
          </p:cNvSpPr>
          <p:nvPr/>
        </p:nvSpPr>
        <p:spPr bwMode="auto">
          <a:xfrm>
            <a:off x="457200" y="685800"/>
            <a:ext cx="8229600" cy="2209800"/>
          </a:xfrm>
          <a:prstGeom prst="rect">
            <a:avLst/>
          </a:prstGeom>
          <a:noFill/>
          <a:ln w="9525">
            <a:noFill/>
            <a:miter lim="800000"/>
            <a:headEnd/>
            <a:tailEnd/>
          </a:ln>
        </p:spPr>
        <p:txBody>
          <a:bodyPr/>
          <a:lstStyle/>
          <a:p>
            <a:pPr marL="342900" indent="-342900" algn="ctr">
              <a:lnSpc>
                <a:spcPct val="80000"/>
              </a:lnSpc>
              <a:spcBef>
                <a:spcPct val="20000"/>
              </a:spcBef>
              <a:buClr>
                <a:schemeClr val="tx1"/>
              </a:buClr>
              <a:defRPr/>
            </a:pPr>
            <a:endParaRPr lang="en-US" b="1" i="1" kern="0" dirty="0">
              <a:solidFill>
                <a:srgbClr val="000000"/>
              </a:solidFill>
              <a:latin typeface="+mn-lt"/>
              <a:cs typeface="+mn-cs"/>
            </a:endParaRPr>
          </a:p>
          <a:p>
            <a:pPr marL="342900" indent="-342900" algn="ctr">
              <a:lnSpc>
                <a:spcPct val="80000"/>
              </a:lnSpc>
              <a:spcBef>
                <a:spcPct val="20000"/>
              </a:spcBef>
              <a:buClr>
                <a:schemeClr val="tx1"/>
              </a:buClr>
              <a:defRPr/>
            </a:pPr>
            <a:endParaRPr lang="en-US" b="1" i="1" kern="0" dirty="0">
              <a:solidFill>
                <a:srgbClr val="000000"/>
              </a:solidFill>
              <a:latin typeface="+mn-lt"/>
              <a:cs typeface="+mn-cs"/>
            </a:endParaRPr>
          </a:p>
          <a:p>
            <a:pPr marL="342900" indent="-342900" algn="ctr">
              <a:lnSpc>
                <a:spcPct val="80000"/>
              </a:lnSpc>
              <a:spcBef>
                <a:spcPct val="20000"/>
              </a:spcBef>
              <a:buClr>
                <a:schemeClr val="tx1"/>
              </a:buClr>
              <a:defRPr/>
            </a:pPr>
            <a:endParaRPr lang="en-US" b="1" i="1" kern="0" dirty="0">
              <a:solidFill>
                <a:srgbClr val="000000"/>
              </a:solidFill>
              <a:latin typeface="+mn-lt"/>
              <a:cs typeface="+mn-cs"/>
            </a:endParaRPr>
          </a:p>
          <a:p>
            <a:pPr marL="342900" indent="-342900" algn="ctr">
              <a:lnSpc>
                <a:spcPct val="80000"/>
              </a:lnSpc>
              <a:spcBef>
                <a:spcPct val="20000"/>
              </a:spcBef>
              <a:buClr>
                <a:schemeClr val="tx1"/>
              </a:buClr>
              <a:defRPr/>
            </a:pPr>
            <a:endParaRPr lang="en-US" b="1" i="1" kern="0" dirty="0">
              <a:solidFill>
                <a:srgbClr val="000000"/>
              </a:solidFill>
              <a:latin typeface="+mn-lt"/>
              <a:cs typeface="+mn-cs"/>
            </a:endParaRPr>
          </a:p>
          <a:p>
            <a:pPr marL="342900" indent="-342900" algn="ctr">
              <a:lnSpc>
                <a:spcPct val="80000"/>
              </a:lnSpc>
              <a:spcBef>
                <a:spcPct val="20000"/>
              </a:spcBef>
              <a:buClr>
                <a:schemeClr val="tx1"/>
              </a:buClr>
              <a:defRPr/>
            </a:pPr>
            <a:endParaRPr lang="en-US" b="1" i="1" kern="0" dirty="0">
              <a:solidFill>
                <a:srgbClr val="000000"/>
              </a:solidFill>
              <a:latin typeface="+mn-lt"/>
              <a:cs typeface="+mn-cs"/>
            </a:endParaRPr>
          </a:p>
          <a:p>
            <a:pPr marL="342900" indent="-342900" algn="ctr">
              <a:lnSpc>
                <a:spcPct val="80000"/>
              </a:lnSpc>
              <a:spcBef>
                <a:spcPct val="20000"/>
              </a:spcBef>
              <a:buClr>
                <a:schemeClr val="tx1"/>
              </a:buClr>
              <a:defRPr/>
            </a:pPr>
            <a:r>
              <a:rPr lang="en-US" sz="2800" b="1" i="1" kern="0" dirty="0">
                <a:solidFill>
                  <a:srgbClr val="000000"/>
                </a:solidFill>
                <a:latin typeface="Aparajita" pitchFamily="34" charset="0"/>
                <a:cs typeface="Aparajita" pitchFamily="34" charset="0"/>
              </a:rPr>
              <a:t>INTRODUCTION</a:t>
            </a:r>
          </a:p>
          <a:p>
            <a:pPr marL="342900" indent="-342900" algn="ctr">
              <a:lnSpc>
                <a:spcPct val="80000"/>
              </a:lnSpc>
              <a:spcBef>
                <a:spcPct val="20000"/>
              </a:spcBef>
              <a:buClr>
                <a:schemeClr val="tx1"/>
              </a:buClr>
              <a:defRPr/>
            </a:pPr>
            <a:r>
              <a:rPr lang="en-US" sz="2800" b="1" i="1" kern="0" dirty="0">
                <a:solidFill>
                  <a:srgbClr val="000000"/>
                </a:solidFill>
                <a:latin typeface="Aparajita" pitchFamily="34" charset="0"/>
                <a:cs typeface="Aparajita" pitchFamily="34" charset="0"/>
              </a:rPr>
              <a:t>TO</a:t>
            </a:r>
          </a:p>
          <a:p>
            <a:pPr marL="342900" indent="-342900" algn="ctr">
              <a:lnSpc>
                <a:spcPct val="80000"/>
              </a:lnSpc>
              <a:spcBef>
                <a:spcPct val="20000"/>
              </a:spcBef>
              <a:buClr>
                <a:schemeClr val="tx1"/>
              </a:buClr>
              <a:defRPr/>
            </a:pPr>
            <a:r>
              <a:rPr lang="en-US" sz="2800" b="1" i="1" kern="0" dirty="0">
                <a:solidFill>
                  <a:srgbClr val="000000"/>
                </a:solidFill>
                <a:latin typeface="Aparajita" pitchFamily="34" charset="0"/>
                <a:cs typeface="Aparajita" pitchFamily="34" charset="0"/>
              </a:rPr>
              <a:t>TUBIGOMMA DEREGIBUS SRL</a:t>
            </a:r>
          </a:p>
          <a:p>
            <a:pPr marL="342900" indent="-342900" algn="ctr">
              <a:lnSpc>
                <a:spcPct val="80000"/>
              </a:lnSpc>
              <a:spcBef>
                <a:spcPct val="20000"/>
              </a:spcBef>
              <a:buClr>
                <a:schemeClr val="tx1"/>
              </a:buClr>
              <a:defRPr/>
            </a:pPr>
            <a:endParaRPr lang="en-US" b="1" i="1" kern="0" dirty="0">
              <a:solidFill>
                <a:srgbClr val="000000"/>
              </a:solidFill>
              <a:latin typeface="+mn-lt"/>
              <a:cs typeface="+mn-cs"/>
            </a:endParaRPr>
          </a:p>
          <a:p>
            <a:pPr marL="342900" indent="-342900" algn="ctr">
              <a:lnSpc>
                <a:spcPct val="80000"/>
              </a:lnSpc>
              <a:spcBef>
                <a:spcPct val="20000"/>
              </a:spcBef>
              <a:buClr>
                <a:schemeClr val="tx1"/>
              </a:buClr>
              <a:defRPr/>
            </a:pPr>
            <a:endParaRPr lang="en-US" b="1" i="1" kern="0" dirty="0">
              <a:solidFill>
                <a:srgbClr val="000000"/>
              </a:solidFill>
              <a:latin typeface="+mn-lt"/>
              <a:cs typeface="+mn-cs"/>
            </a:endParaRPr>
          </a:p>
        </p:txBody>
      </p:sp>
      <p:pic>
        <p:nvPicPr>
          <p:cNvPr id="8" name="Picture 40" descr="j0215086"/>
          <p:cNvPicPr>
            <a:picLocks noChangeAspect="1" noChangeArrowheads="1"/>
          </p:cNvPicPr>
          <p:nvPr/>
        </p:nvPicPr>
        <p:blipFill>
          <a:blip r:embed="rId3" cstate="print"/>
          <a:srcRect/>
          <a:stretch>
            <a:fillRect/>
          </a:stretch>
        </p:blipFill>
        <p:spPr bwMode="auto">
          <a:xfrm>
            <a:off x="7215206" y="1500174"/>
            <a:ext cx="1203325" cy="1752600"/>
          </a:xfrm>
          <a:prstGeom prst="rect">
            <a:avLst/>
          </a:prstGeom>
          <a:noFill/>
          <a:ln w="9525">
            <a:noFill/>
            <a:miter lim="800000"/>
            <a:headEnd/>
            <a:tailEnd/>
          </a:ln>
        </p:spPr>
      </p:pic>
      <p:pic>
        <p:nvPicPr>
          <p:cNvPr id="11269" name="Picture 39" descr="MCj04124100000[1]"/>
          <p:cNvPicPr>
            <a:picLocks noChangeAspect="1" noChangeArrowheads="1"/>
          </p:cNvPicPr>
          <p:nvPr/>
        </p:nvPicPr>
        <p:blipFill>
          <a:blip r:embed="rId4" cstate="print"/>
          <a:srcRect/>
          <a:stretch>
            <a:fillRect/>
          </a:stretch>
        </p:blipFill>
        <p:spPr bwMode="auto">
          <a:xfrm>
            <a:off x="571472" y="1857364"/>
            <a:ext cx="1835150" cy="990600"/>
          </a:xfrm>
          <a:prstGeom prst="rect">
            <a:avLst/>
          </a:prstGeom>
          <a:noFill/>
          <a:ln w="9525">
            <a:noFill/>
            <a:miter lim="800000"/>
            <a:headEnd/>
            <a:tailEnd/>
          </a:ln>
        </p:spPr>
      </p:pic>
      <p:pic>
        <p:nvPicPr>
          <p:cNvPr id="11270" name="Picture 8" descr="New Logo2.jpg"/>
          <p:cNvPicPr>
            <a:picLocks noChangeAspect="1"/>
          </p:cNvPicPr>
          <p:nvPr/>
        </p:nvPicPr>
        <p:blipFill>
          <a:blip r:embed="rId5" cstate="print"/>
          <a:srcRect/>
          <a:stretch>
            <a:fillRect/>
          </a:stretch>
        </p:blipFill>
        <p:spPr bwMode="auto">
          <a:xfrm>
            <a:off x="2743200" y="609600"/>
            <a:ext cx="3886200" cy="1447800"/>
          </a:xfrm>
          <a:prstGeom prst="rect">
            <a:avLst/>
          </a:prstGeom>
          <a:noFill/>
          <a:ln w="9525">
            <a:noFill/>
            <a:miter lim="800000"/>
            <a:headEnd/>
            <a:tailEnd/>
          </a:ln>
        </p:spPr>
      </p:pic>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 fill="hold"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0-ppt_h/2"/>
                                          </p:val>
                                        </p:tav>
                                      </p:tavLst>
                                    </p:anim>
                                    <p:set>
                                      <p:cBhvr>
                                        <p:cTn id="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428596" y="1071546"/>
            <a:ext cx="8229600" cy="785818"/>
          </a:xfrm>
          <a:prstGeom prst="rect">
            <a:avLst/>
          </a:prstGeom>
        </p:spPr>
        <p:txBody>
          <a:bodyPr vert="horz" lIns="0" rIns="0" bIns="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t-IT" sz="4400" dirty="0" smtClean="0">
                <a:latin typeface="+mj-lt"/>
                <a:ea typeface="+mj-ea"/>
                <a:cs typeface="+mj-cs"/>
              </a:rPr>
              <a:t>GLIEDETECH/DISTILLERY</a:t>
            </a:r>
          </a:p>
        </p:txBody>
      </p:sp>
      <p:sp>
        <p:nvSpPr>
          <p:cNvPr id="6" name="Rettangolo 5"/>
          <p:cNvSpPr/>
          <p:nvPr/>
        </p:nvSpPr>
        <p:spPr>
          <a:xfrm>
            <a:off x="3857620" y="1857364"/>
            <a:ext cx="5286380" cy="1569660"/>
          </a:xfrm>
          <a:prstGeom prst="rect">
            <a:avLst/>
          </a:prstGeom>
        </p:spPr>
        <p:txBody>
          <a:bodyPr wrap="square">
            <a:spAutoFit/>
          </a:bodyPr>
          <a:lstStyle/>
          <a:p>
            <a:pPr algn="just"/>
            <a:r>
              <a:rPr lang="en-US" sz="2400" b="1" dirty="0" smtClean="0">
                <a:solidFill>
                  <a:srgbClr val="FF0000"/>
                </a:solidFill>
              </a:rPr>
              <a:t>Extra flexible </a:t>
            </a:r>
            <a:r>
              <a:rPr lang="en-US" sz="2400" dirty="0" smtClean="0"/>
              <a:t>suction and delivery hose suitable for distilled and distillation by-products with alcohol concentration up to 96%.</a:t>
            </a:r>
            <a:endParaRPr lang="it-IT" sz="2400" b="1" dirty="0">
              <a:solidFill>
                <a:srgbClr val="FF0000"/>
              </a:solidFill>
            </a:endParaRPr>
          </a:p>
        </p:txBody>
      </p:sp>
      <p:sp>
        <p:nvSpPr>
          <p:cNvPr id="12" name="Titolo 1"/>
          <p:cNvSpPr txBox="1">
            <a:spLocks/>
          </p:cNvSpPr>
          <p:nvPr/>
        </p:nvSpPr>
        <p:spPr>
          <a:xfrm>
            <a:off x="357158" y="285728"/>
            <a:ext cx="8229600" cy="928686"/>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it-IT"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10" name="Segnaposto numero diapositiva 9"/>
          <p:cNvSpPr>
            <a:spLocks noGrp="1"/>
          </p:cNvSpPr>
          <p:nvPr>
            <p:ph type="sldNum" sz="quarter" idx="12"/>
          </p:nvPr>
        </p:nvSpPr>
        <p:spPr/>
        <p:txBody>
          <a:bodyPr/>
          <a:lstStyle/>
          <a:p>
            <a:fld id="{B007B441-5312-499D-93C3-6E37886527FA}" type="slidenum">
              <a:rPr lang="it-IT" smtClean="0"/>
              <a:pPr/>
              <a:t>20</a:t>
            </a:fld>
            <a:endParaRPr lang="it-IT"/>
          </a:p>
        </p:txBody>
      </p:sp>
      <p:sp>
        <p:nvSpPr>
          <p:cNvPr id="13" name="Rettangolo 12"/>
          <p:cNvSpPr/>
          <p:nvPr/>
        </p:nvSpPr>
        <p:spPr>
          <a:xfrm>
            <a:off x="285720" y="3500438"/>
            <a:ext cx="7855702" cy="400110"/>
          </a:xfrm>
          <a:prstGeom prst="rect">
            <a:avLst/>
          </a:prstGeom>
        </p:spPr>
        <p:txBody>
          <a:bodyPr wrap="square">
            <a:spAutoFit/>
          </a:bodyPr>
          <a:lstStyle/>
          <a:p>
            <a:pPr lvl="0" algn="just">
              <a:spcBef>
                <a:spcPct val="0"/>
              </a:spcBef>
              <a:spcAft>
                <a:spcPts val="600"/>
              </a:spcAft>
              <a:buFont typeface="Arial" pitchFamily="34" charset="0"/>
              <a:buChar char="•"/>
              <a:defRPr/>
            </a:pPr>
            <a:r>
              <a:rPr lang="it-IT" sz="2000" b="1" dirty="0" smtClean="0"/>
              <a:t>TUBE:  </a:t>
            </a:r>
            <a:r>
              <a:rPr lang="en-US" sz="2000" dirty="0" smtClean="0"/>
              <a:t>UPE, translucent</a:t>
            </a:r>
          </a:p>
        </p:txBody>
      </p:sp>
      <p:sp>
        <p:nvSpPr>
          <p:cNvPr id="8" name="Rettangolo 7"/>
          <p:cNvSpPr/>
          <p:nvPr/>
        </p:nvSpPr>
        <p:spPr>
          <a:xfrm>
            <a:off x="285720" y="4000504"/>
            <a:ext cx="8858280" cy="2246769"/>
          </a:xfrm>
          <a:prstGeom prst="rect">
            <a:avLst/>
          </a:prstGeom>
        </p:spPr>
        <p:txBody>
          <a:bodyPr wrap="square">
            <a:spAutoFit/>
          </a:bodyPr>
          <a:lstStyle/>
          <a:p>
            <a:pPr algn="just">
              <a:spcBef>
                <a:spcPts val="600"/>
              </a:spcBef>
              <a:spcAft>
                <a:spcPts val="600"/>
              </a:spcAft>
              <a:buFont typeface="Arial" pitchFamily="34" charset="0"/>
              <a:buChar char="•"/>
              <a:defRPr/>
            </a:pPr>
            <a:r>
              <a:rPr lang="en-US" sz="2000" b="1" dirty="0" smtClean="0"/>
              <a:t>REINFORCEMENT</a:t>
            </a:r>
            <a:r>
              <a:rPr lang="en-US" sz="2000" dirty="0" smtClean="0"/>
              <a:t>: synthetic plies - galvanized wire helices</a:t>
            </a:r>
          </a:p>
          <a:p>
            <a:pPr algn="just">
              <a:spcBef>
                <a:spcPts val="600"/>
              </a:spcBef>
              <a:spcAft>
                <a:spcPts val="600"/>
              </a:spcAft>
              <a:buFont typeface="Arial" pitchFamily="34" charset="0"/>
              <a:buChar char="•"/>
              <a:defRPr/>
            </a:pPr>
            <a:r>
              <a:rPr lang="en-US" sz="2000" b="1" dirty="0" smtClean="0">
                <a:solidFill>
                  <a:srgbClr val="FF0000"/>
                </a:solidFill>
              </a:rPr>
              <a:t>COVER: GLIDETECH®, </a:t>
            </a:r>
            <a:r>
              <a:rPr lang="en-US" sz="2000" dirty="0" smtClean="0"/>
              <a:t>green</a:t>
            </a:r>
          </a:p>
          <a:p>
            <a:pPr algn="just">
              <a:spcBef>
                <a:spcPts val="600"/>
              </a:spcBef>
              <a:spcAft>
                <a:spcPts val="600"/>
              </a:spcAft>
              <a:buFont typeface="Arial" pitchFamily="34" charset="0"/>
              <a:buChar char="•"/>
              <a:defRPr/>
            </a:pPr>
            <a:r>
              <a:rPr lang="en-US" sz="2000" b="1" dirty="0" smtClean="0"/>
              <a:t>WP</a:t>
            </a:r>
            <a:r>
              <a:rPr lang="en-US" sz="2000" dirty="0" smtClean="0"/>
              <a:t>: 10 BAR (150 PSI)     </a:t>
            </a:r>
            <a:r>
              <a:rPr lang="en-US" sz="2000" b="1" dirty="0" smtClean="0"/>
              <a:t> BP</a:t>
            </a:r>
            <a:r>
              <a:rPr lang="en-US" sz="2000" dirty="0" smtClean="0"/>
              <a:t>: 30 BAR (450 PSI)</a:t>
            </a:r>
            <a:endParaRPr lang="en-US" sz="600" dirty="0" smtClean="0"/>
          </a:p>
          <a:p>
            <a:pPr algn="just">
              <a:spcBef>
                <a:spcPts val="600"/>
              </a:spcBef>
              <a:spcAft>
                <a:spcPts val="600"/>
              </a:spcAft>
              <a:buFont typeface="Arial" pitchFamily="34" charset="0"/>
              <a:buChar char="•"/>
              <a:defRPr/>
            </a:pPr>
            <a:r>
              <a:rPr lang="en-US" sz="2000" b="1" dirty="0" smtClean="0"/>
              <a:t>VACUUM</a:t>
            </a:r>
            <a:r>
              <a:rPr lang="en-US" sz="2000" dirty="0" smtClean="0"/>
              <a:t>: 675 mmHg (0,9 bar)</a:t>
            </a:r>
          </a:p>
          <a:p>
            <a:pPr algn="just">
              <a:spcBef>
                <a:spcPts val="600"/>
              </a:spcBef>
              <a:spcAft>
                <a:spcPts val="600"/>
              </a:spcAft>
              <a:buFont typeface="Arial" pitchFamily="34" charset="0"/>
              <a:buChar char="•"/>
              <a:defRPr/>
            </a:pPr>
            <a:r>
              <a:rPr lang="en-US" sz="2000" dirty="0" smtClean="0"/>
              <a:t> </a:t>
            </a:r>
            <a:r>
              <a:rPr lang="en-US" sz="2000" b="1" dirty="0" smtClean="0"/>
              <a:t>T</a:t>
            </a:r>
            <a:r>
              <a:rPr lang="en-US" sz="2000" dirty="0" smtClean="0"/>
              <a:t>: -35°C / +100°C ( -31°F / +212°F )</a:t>
            </a:r>
          </a:p>
        </p:txBody>
      </p:sp>
      <p:pic>
        <p:nvPicPr>
          <p:cNvPr id="2049" name="Picture 1" descr="http://www.tudertechnica.com/imm_products/distillerie/glidetech_distillery.jpg"/>
          <p:cNvPicPr>
            <a:picLocks noChangeAspect="1" noChangeArrowheads="1"/>
          </p:cNvPicPr>
          <p:nvPr/>
        </p:nvPicPr>
        <p:blipFill>
          <a:blip r:embed="rId3" cstate="print"/>
          <a:srcRect/>
          <a:stretch>
            <a:fillRect/>
          </a:stretch>
        </p:blipFill>
        <p:spPr bwMode="auto">
          <a:xfrm>
            <a:off x="357158" y="2071678"/>
            <a:ext cx="3429024" cy="1285884"/>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b="1" dirty="0" smtClean="0"/>
              <a:t>CLEANING &amp; SANITIZING </a:t>
            </a:r>
            <a:endParaRPr lang="it-IT" dirty="0"/>
          </a:p>
        </p:txBody>
      </p:sp>
      <p:sp>
        <p:nvSpPr>
          <p:cNvPr id="3" name="Segnaposto contenuto 2"/>
          <p:cNvSpPr>
            <a:spLocks noGrp="1"/>
          </p:cNvSpPr>
          <p:nvPr>
            <p:ph idx="1"/>
          </p:nvPr>
        </p:nvSpPr>
        <p:spPr/>
        <p:txBody>
          <a:bodyPr>
            <a:normAutofit fontScale="92500" lnSpcReduction="20000"/>
          </a:bodyPr>
          <a:lstStyle/>
          <a:p>
            <a:r>
              <a:rPr lang="en-US" dirty="0" smtClean="0"/>
              <a:t>The cleaning and sanitizing of food hoses and hose assemblies is intended to remove any food particles or residues including detergents or disinfectant that may be the source of harmful bacteria microorganism or other sources of contamination</a:t>
            </a:r>
          </a:p>
          <a:p>
            <a:r>
              <a:rPr lang="en-US" dirty="0" smtClean="0"/>
              <a:t>The life of the hose is affected by the cleaning and sanitizing process due to the mechanical and chemical stresses which occur during the cleaning and sanitizing procedure. Users should frequently monitor the physical condition of the rubber hose. Such observations are necessary to determinate the actual sanitary service period of rubber hoses: rubber hose should be replaced before surface imperfections or sloughing occurs. </a:t>
            </a:r>
            <a:endParaRPr lang="it-IT" dirty="0" smtClean="0"/>
          </a:p>
          <a:p>
            <a:endParaRPr lang="it-IT" dirty="0"/>
          </a:p>
        </p:txBody>
      </p:sp>
      <p:sp>
        <p:nvSpPr>
          <p:cNvPr id="4" name="Segnaposto numero diapositiva 3"/>
          <p:cNvSpPr>
            <a:spLocks noGrp="1"/>
          </p:cNvSpPr>
          <p:nvPr>
            <p:ph type="sldNum" sz="quarter" idx="12"/>
          </p:nvPr>
        </p:nvSpPr>
        <p:spPr/>
        <p:txBody>
          <a:bodyPr/>
          <a:lstStyle/>
          <a:p>
            <a:fld id="{B007B441-5312-499D-93C3-6E37886527FA}" type="slidenum">
              <a:rPr lang="it-IT" smtClean="0"/>
              <a:pPr/>
              <a:t>21</a:t>
            </a:fld>
            <a:endParaRPr lang="it-IT"/>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5"/>
          <p:cNvSpPr>
            <a:spLocks noChangeArrowheads="1"/>
          </p:cNvSpPr>
          <p:nvPr/>
        </p:nvSpPr>
        <p:spPr bwMode="auto">
          <a:xfrm>
            <a:off x="3576638" y="3101975"/>
            <a:ext cx="9144000" cy="396875"/>
          </a:xfrm>
          <a:prstGeom prst="rect">
            <a:avLst/>
          </a:prstGeom>
          <a:noFill/>
          <a:ln w="9525">
            <a:noFill/>
            <a:miter lim="800000"/>
            <a:headEnd/>
            <a:tailEnd/>
          </a:ln>
        </p:spPr>
        <p:txBody>
          <a:bodyPr>
            <a:spAutoFit/>
          </a:bodyPr>
          <a:lstStyle/>
          <a:p>
            <a:pPr algn="l">
              <a:lnSpc>
                <a:spcPct val="100000"/>
              </a:lnSpc>
              <a:spcBef>
                <a:spcPct val="0"/>
              </a:spcBef>
            </a:pPr>
            <a:endParaRPr lang="it-IT" sz="2000"/>
          </a:p>
        </p:txBody>
      </p:sp>
      <p:sp>
        <p:nvSpPr>
          <p:cNvPr id="16389" name="CasellaDiTesto 7"/>
          <p:cNvSpPr txBox="1">
            <a:spLocks noChangeArrowheads="1"/>
          </p:cNvSpPr>
          <p:nvPr/>
        </p:nvSpPr>
        <p:spPr bwMode="auto">
          <a:xfrm>
            <a:off x="1643042" y="714356"/>
            <a:ext cx="6072230" cy="553998"/>
          </a:xfrm>
          <a:prstGeom prst="rect">
            <a:avLst/>
          </a:prstGeom>
          <a:noFill/>
          <a:ln w="9525">
            <a:noFill/>
            <a:miter lim="800000"/>
            <a:headEnd/>
            <a:tailEnd/>
          </a:ln>
        </p:spPr>
        <p:txBody>
          <a:bodyPr wrap="square">
            <a:spAutoFit/>
          </a:bodyPr>
          <a:lstStyle/>
          <a:p>
            <a:r>
              <a:rPr lang="it-IT" sz="3000" b="1" dirty="0" smtClean="0">
                <a:solidFill>
                  <a:schemeClr val="accent1"/>
                </a:solidFill>
              </a:rPr>
              <a:t>CLEANING AND DISINFECTION</a:t>
            </a:r>
            <a:endParaRPr lang="it-IT" sz="3000" b="1" dirty="0">
              <a:solidFill>
                <a:schemeClr val="accent1"/>
              </a:solidFill>
            </a:endParaRPr>
          </a:p>
        </p:txBody>
      </p:sp>
      <p:graphicFrame>
        <p:nvGraphicFramePr>
          <p:cNvPr id="9" name="Tabella 8"/>
          <p:cNvGraphicFramePr>
            <a:graphicFrameLocks noGrp="1"/>
          </p:cNvGraphicFramePr>
          <p:nvPr/>
        </p:nvGraphicFramePr>
        <p:xfrm>
          <a:off x="785785" y="1329648"/>
          <a:ext cx="7358116" cy="4742553"/>
        </p:xfrm>
        <a:graphic>
          <a:graphicData uri="http://schemas.openxmlformats.org/drawingml/2006/table">
            <a:tbl>
              <a:tblPr/>
              <a:tblGrid>
                <a:gridCol w="1557638"/>
                <a:gridCol w="1557638"/>
                <a:gridCol w="1557638"/>
                <a:gridCol w="1453600"/>
                <a:gridCol w="1231602"/>
              </a:tblGrid>
              <a:tr h="344280">
                <a:tc>
                  <a:txBody>
                    <a:bodyPr/>
                    <a:lstStyle/>
                    <a:p>
                      <a:pPr marL="114300" algn="ctr">
                        <a:spcAft>
                          <a:spcPts val="0"/>
                        </a:spcAft>
                      </a:pPr>
                      <a:endParaRPr lang="it-IT" sz="1000" dirty="0">
                        <a:latin typeface="Times New Roman"/>
                        <a:ea typeface="Times New Roman"/>
                        <a:cs typeface="Times New Roman"/>
                      </a:endParaRPr>
                    </a:p>
                  </a:txBody>
                  <a:tcPr marL="35569" marR="35569" marT="0" marB="0">
                    <a:lnL>
                      <a:noFill/>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CCFFCC"/>
                    </a:solidFill>
                  </a:tcPr>
                </a:tc>
                <a:tc>
                  <a:txBody>
                    <a:bodyPr/>
                    <a:lstStyle/>
                    <a:p>
                      <a:pPr marL="114300" algn="ctr">
                        <a:spcAft>
                          <a:spcPts val="0"/>
                        </a:spcAft>
                      </a:pPr>
                      <a:r>
                        <a:rPr lang="it-IT" sz="1000" b="1" i="1">
                          <a:latin typeface="Arial"/>
                          <a:ea typeface="Times New Roman"/>
                          <a:cs typeface="Times New Roman"/>
                        </a:rPr>
                        <a:t>Medium</a:t>
                      </a:r>
                      <a:endParaRPr lang="it-IT" sz="1000">
                        <a:latin typeface="Times New Roman"/>
                        <a:ea typeface="Times New Roman"/>
                        <a:cs typeface="Times New Roman"/>
                      </a:endParaRPr>
                    </a:p>
                  </a:txBody>
                  <a:tcPr marL="35569" marR="35569"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CCFFCC"/>
                    </a:solidFill>
                  </a:tcPr>
                </a:tc>
                <a:tc>
                  <a:txBody>
                    <a:bodyPr/>
                    <a:lstStyle/>
                    <a:p>
                      <a:pPr marL="114300" marR="176530" algn="ctr">
                        <a:spcAft>
                          <a:spcPts val="0"/>
                        </a:spcAft>
                      </a:pPr>
                      <a:r>
                        <a:rPr lang="en-GB" sz="1000" b="1" i="1">
                          <a:latin typeface="Arial"/>
                          <a:ea typeface="Times New Roman"/>
                          <a:cs typeface="Times New Roman"/>
                        </a:rPr>
                        <a:t>Hose tube</a:t>
                      </a:r>
                      <a:endParaRPr lang="it-IT" sz="1000">
                        <a:latin typeface="Times New Roman"/>
                        <a:ea typeface="Times New Roman"/>
                        <a:cs typeface="Times New Roman"/>
                      </a:endParaRPr>
                    </a:p>
                  </a:txBody>
                  <a:tcPr marL="35569" marR="35569"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CCFFCC"/>
                    </a:solidFill>
                  </a:tcPr>
                </a:tc>
                <a:tc>
                  <a:txBody>
                    <a:bodyPr/>
                    <a:lstStyle/>
                    <a:p>
                      <a:pPr marL="114300" algn="ctr">
                        <a:spcAft>
                          <a:spcPts val="0"/>
                        </a:spcAft>
                      </a:pPr>
                      <a:r>
                        <a:rPr lang="it-IT" sz="1000" b="1" i="1">
                          <a:latin typeface="Arial"/>
                          <a:ea typeface="Times New Roman"/>
                          <a:cs typeface="Times New Roman"/>
                        </a:rPr>
                        <a:t>Concentration</a:t>
                      </a:r>
                      <a:endParaRPr lang="it-IT" sz="1000">
                        <a:latin typeface="Times New Roman"/>
                        <a:ea typeface="Times New Roman"/>
                        <a:cs typeface="Times New Roman"/>
                      </a:endParaRPr>
                    </a:p>
                  </a:txBody>
                  <a:tcPr marL="35569" marR="35569"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CCFFCC"/>
                    </a:solidFill>
                  </a:tcPr>
                </a:tc>
                <a:tc>
                  <a:txBody>
                    <a:bodyPr/>
                    <a:lstStyle/>
                    <a:p>
                      <a:pPr algn="ctr">
                        <a:spcAft>
                          <a:spcPts val="0"/>
                        </a:spcAft>
                      </a:pPr>
                      <a:r>
                        <a:rPr lang="it-IT" sz="1000" b="1" i="1">
                          <a:latin typeface="Arial"/>
                          <a:ea typeface="Times New Roman"/>
                          <a:cs typeface="Times New Roman"/>
                        </a:rPr>
                        <a:t>Temperature</a:t>
                      </a:r>
                      <a:endParaRPr lang="it-IT" sz="1000">
                        <a:latin typeface="Times New Roman"/>
                        <a:ea typeface="Times New Roman"/>
                        <a:cs typeface="Times New Roman"/>
                      </a:endParaRPr>
                    </a:p>
                  </a:txBody>
                  <a:tcPr marL="35569" marR="35569" marT="0" marB="0" anchor="ctr">
                    <a:lnL w="12700" cap="flat" cmpd="sng" algn="ctr">
                      <a:solidFill>
                        <a:srgbClr val="339966"/>
                      </a:solidFill>
                      <a:prstDash val="solid"/>
                      <a:round/>
                      <a:headEnd type="none" w="med" len="med"/>
                      <a:tailEnd type="none" w="med" len="med"/>
                    </a:lnL>
                    <a:lnR>
                      <a:noFill/>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CCFFCC"/>
                    </a:solidFill>
                  </a:tcPr>
                </a:tc>
              </a:tr>
              <a:tr h="471782">
                <a:tc>
                  <a:txBody>
                    <a:bodyPr/>
                    <a:lstStyle/>
                    <a:p>
                      <a:pPr marL="457200" algn="ctr">
                        <a:spcAft>
                          <a:spcPts val="0"/>
                        </a:spcAft>
                      </a:pPr>
                      <a:r>
                        <a:rPr lang="en-US" sz="1000" b="1">
                          <a:latin typeface="Calibri"/>
                          <a:ea typeface="Calibri"/>
                          <a:cs typeface="Calibri"/>
                        </a:rPr>
                        <a:t>RINSING</a:t>
                      </a:r>
                      <a:endParaRPr lang="it-IT" sz="1000">
                        <a:latin typeface="Times New Roman"/>
                        <a:ea typeface="Calibri"/>
                        <a:cs typeface="Times New Roman"/>
                      </a:endParaRPr>
                    </a:p>
                  </a:txBody>
                  <a:tcPr marL="35569" marR="35569" marT="0" marB="0" anchor="ctr">
                    <a:lnL>
                      <a:noFill/>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CCFFCC"/>
                    </a:solidFill>
                  </a:tcPr>
                </a:tc>
                <a:tc>
                  <a:txBody>
                    <a:bodyPr/>
                    <a:lstStyle/>
                    <a:p>
                      <a:pPr algn="l">
                        <a:spcAft>
                          <a:spcPts val="0"/>
                        </a:spcAft>
                      </a:pPr>
                      <a:r>
                        <a:rPr lang="it-IT" sz="900" dirty="0" smtClean="0">
                          <a:solidFill>
                            <a:srgbClr val="1F497D"/>
                          </a:solidFill>
                          <a:latin typeface="Calibri"/>
                          <a:ea typeface="Times New Roman"/>
                          <a:cs typeface="Times New Roman"/>
                        </a:rPr>
                        <a:t>              </a:t>
                      </a:r>
                      <a:r>
                        <a:rPr lang="it-IT" sz="900" baseline="0" dirty="0" smtClean="0">
                          <a:solidFill>
                            <a:srgbClr val="1F497D"/>
                          </a:solidFill>
                          <a:latin typeface="Calibri"/>
                          <a:ea typeface="Times New Roman"/>
                          <a:cs typeface="Times New Roman"/>
                        </a:rPr>
                        <a:t>  </a:t>
                      </a:r>
                      <a:r>
                        <a:rPr lang="it-IT" sz="900" dirty="0" smtClean="0">
                          <a:solidFill>
                            <a:srgbClr val="1F497D"/>
                          </a:solidFill>
                          <a:latin typeface="Calibri"/>
                          <a:ea typeface="Times New Roman"/>
                          <a:cs typeface="Times New Roman"/>
                        </a:rPr>
                        <a:t>Hot </a:t>
                      </a:r>
                      <a:r>
                        <a:rPr lang="it-IT" sz="900" dirty="0">
                          <a:solidFill>
                            <a:srgbClr val="1F497D"/>
                          </a:solidFill>
                          <a:latin typeface="Calibri"/>
                          <a:ea typeface="Times New Roman"/>
                          <a:cs typeface="Times New Roman"/>
                        </a:rPr>
                        <a:t>water</a:t>
                      </a:r>
                      <a:endParaRPr lang="it-IT" sz="1000" dirty="0">
                        <a:latin typeface="Times New Roman"/>
                        <a:ea typeface="Times New Roman"/>
                        <a:cs typeface="Times New Roman"/>
                      </a:endParaRPr>
                    </a:p>
                  </a:txBody>
                  <a:tcPr marL="35569" marR="35569"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CCFFCC"/>
                    </a:solidFill>
                  </a:tcPr>
                </a:tc>
                <a:tc>
                  <a:txBody>
                    <a:bodyPr/>
                    <a:lstStyle/>
                    <a:p>
                      <a:pPr algn="ctr">
                        <a:spcAft>
                          <a:spcPts val="0"/>
                        </a:spcAft>
                      </a:pPr>
                      <a:r>
                        <a:rPr lang="it-IT" sz="900">
                          <a:solidFill>
                            <a:srgbClr val="1F497D"/>
                          </a:solidFill>
                          <a:latin typeface="Calibri"/>
                          <a:ea typeface="Times New Roman"/>
                          <a:cs typeface="Times New Roman"/>
                        </a:rPr>
                        <a:t>NR/NBR/SILICONE/ EPDM/IIR/UPE</a:t>
                      </a:r>
                      <a:endParaRPr lang="it-IT" sz="1000">
                        <a:latin typeface="Times New Roman"/>
                        <a:ea typeface="Times New Roman"/>
                        <a:cs typeface="Times New Roman"/>
                      </a:endParaRPr>
                    </a:p>
                  </a:txBody>
                  <a:tcPr marL="35569" marR="35569"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CCFFCC"/>
                    </a:solidFill>
                  </a:tcPr>
                </a:tc>
                <a:tc>
                  <a:txBody>
                    <a:bodyPr/>
                    <a:lstStyle/>
                    <a:p>
                      <a:pPr algn="ctr">
                        <a:spcAft>
                          <a:spcPts val="0"/>
                        </a:spcAft>
                      </a:pPr>
                      <a:r>
                        <a:rPr lang="it-IT" sz="900">
                          <a:solidFill>
                            <a:srgbClr val="1F497D"/>
                          </a:solidFill>
                          <a:latin typeface="Calibri"/>
                          <a:ea typeface="Times New Roman"/>
                          <a:cs typeface="Times New Roman"/>
                        </a:rPr>
                        <a:t>-</a:t>
                      </a:r>
                      <a:endParaRPr lang="it-IT" sz="1000">
                        <a:latin typeface="Times New Roman"/>
                        <a:ea typeface="Times New Roman"/>
                        <a:cs typeface="Times New Roman"/>
                      </a:endParaRPr>
                    </a:p>
                  </a:txBody>
                  <a:tcPr marL="35569" marR="35569"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CCFFCC"/>
                    </a:solidFill>
                  </a:tcPr>
                </a:tc>
                <a:tc>
                  <a:txBody>
                    <a:bodyPr/>
                    <a:lstStyle/>
                    <a:p>
                      <a:pPr algn="ctr">
                        <a:spcAft>
                          <a:spcPts val="0"/>
                        </a:spcAft>
                      </a:pPr>
                      <a:r>
                        <a:rPr lang="it-IT" sz="900">
                          <a:solidFill>
                            <a:srgbClr val="1F497D"/>
                          </a:solidFill>
                          <a:latin typeface="Calibri"/>
                          <a:ea typeface="Times New Roman"/>
                          <a:cs typeface="Times New Roman"/>
                        </a:rPr>
                        <a:t>Max 90°C</a:t>
                      </a:r>
                      <a:endParaRPr lang="it-IT" sz="1000">
                        <a:latin typeface="Times New Roman"/>
                        <a:ea typeface="Times New Roman"/>
                        <a:cs typeface="Times New Roman"/>
                      </a:endParaRPr>
                    </a:p>
                  </a:txBody>
                  <a:tcPr marL="35569" marR="35569" marT="0" marB="0" anchor="ctr">
                    <a:lnL w="12700" cap="flat" cmpd="sng" algn="ctr">
                      <a:solidFill>
                        <a:srgbClr val="339966"/>
                      </a:solidFill>
                      <a:prstDash val="solid"/>
                      <a:round/>
                      <a:headEnd type="none" w="med" len="med"/>
                      <a:tailEnd type="none" w="med" len="med"/>
                    </a:lnL>
                    <a:lnR>
                      <a:noFill/>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CCFFCC"/>
                    </a:solidFill>
                  </a:tcPr>
                </a:tc>
              </a:tr>
              <a:tr h="309852">
                <a:tc rowSpan="3">
                  <a:txBody>
                    <a:bodyPr/>
                    <a:lstStyle/>
                    <a:p>
                      <a:pPr marL="457200" algn="ctr">
                        <a:spcAft>
                          <a:spcPts val="0"/>
                        </a:spcAft>
                      </a:pPr>
                      <a:r>
                        <a:rPr lang="en-US" sz="1000" b="1">
                          <a:latin typeface="Calibri"/>
                          <a:ea typeface="Calibri"/>
                          <a:cs typeface="Calibri"/>
                        </a:rPr>
                        <a:t>PHYSICAL DISINFECTANT</a:t>
                      </a:r>
                      <a:endParaRPr lang="it-IT" sz="1000">
                        <a:latin typeface="Times New Roman"/>
                        <a:ea typeface="Calibri"/>
                        <a:cs typeface="Times New Roman"/>
                      </a:endParaRPr>
                    </a:p>
                  </a:txBody>
                  <a:tcPr marL="35569" marR="35569" marT="0" marB="0" anchor="ctr">
                    <a:lnL>
                      <a:noFill/>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CCFFCC"/>
                    </a:solidFill>
                  </a:tcPr>
                </a:tc>
                <a:tc rowSpan="3">
                  <a:txBody>
                    <a:bodyPr/>
                    <a:lstStyle/>
                    <a:p>
                      <a:pPr marL="457200" algn="l">
                        <a:spcAft>
                          <a:spcPts val="0"/>
                        </a:spcAft>
                      </a:pPr>
                      <a:r>
                        <a:rPr lang="en-US" sz="900" dirty="0" smtClean="0">
                          <a:solidFill>
                            <a:srgbClr val="1F497D"/>
                          </a:solidFill>
                          <a:latin typeface="Calibri"/>
                          <a:ea typeface="Calibri"/>
                          <a:cs typeface="Times New Roman"/>
                        </a:rPr>
                        <a:t>Steam</a:t>
                      </a:r>
                      <a:endParaRPr lang="it-IT" sz="1000" dirty="0">
                        <a:latin typeface="Times New Roman"/>
                        <a:ea typeface="Calibri"/>
                        <a:cs typeface="Times New Roman"/>
                      </a:endParaRPr>
                    </a:p>
                  </a:txBody>
                  <a:tcPr marL="35569" marR="35569"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CCFFCC"/>
                    </a:solidFill>
                  </a:tcPr>
                </a:tc>
                <a:tc>
                  <a:txBody>
                    <a:bodyPr/>
                    <a:lstStyle/>
                    <a:p>
                      <a:pPr algn="ctr">
                        <a:spcAft>
                          <a:spcPts val="0"/>
                        </a:spcAft>
                      </a:pPr>
                      <a:r>
                        <a:rPr lang="it-IT" sz="900">
                          <a:solidFill>
                            <a:srgbClr val="1F497D"/>
                          </a:solidFill>
                          <a:latin typeface="Calibri"/>
                          <a:ea typeface="Times New Roman"/>
                          <a:cs typeface="Times New Roman"/>
                        </a:rPr>
                        <a:t>NR/NBR</a:t>
                      </a:r>
                      <a:endParaRPr lang="it-IT" sz="1000">
                        <a:latin typeface="Times New Roman"/>
                        <a:ea typeface="Times New Roman"/>
                        <a:cs typeface="Times New Roman"/>
                      </a:endParaRPr>
                    </a:p>
                  </a:txBody>
                  <a:tcPr marL="35569" marR="35569"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CCFFCC"/>
                    </a:solidFill>
                  </a:tcPr>
                </a:tc>
                <a:tc>
                  <a:txBody>
                    <a:bodyPr/>
                    <a:lstStyle/>
                    <a:p>
                      <a:pPr algn="ctr">
                        <a:spcAft>
                          <a:spcPts val="0"/>
                        </a:spcAft>
                      </a:pPr>
                      <a:r>
                        <a:rPr lang="en-US" sz="900">
                          <a:solidFill>
                            <a:srgbClr val="1F497D"/>
                          </a:solidFill>
                          <a:latin typeface="Calibri"/>
                          <a:ea typeface="Times New Roman"/>
                          <a:cs typeface="Times New Roman"/>
                        </a:rPr>
                        <a:t>-</a:t>
                      </a:r>
                      <a:endParaRPr lang="it-IT" sz="1000">
                        <a:latin typeface="Times New Roman"/>
                        <a:ea typeface="Times New Roman"/>
                        <a:cs typeface="Times New Roman"/>
                      </a:endParaRPr>
                    </a:p>
                  </a:txBody>
                  <a:tcPr marL="35569" marR="35569"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CCFFCC"/>
                    </a:solidFill>
                  </a:tcPr>
                </a:tc>
                <a:tc>
                  <a:txBody>
                    <a:bodyPr/>
                    <a:lstStyle/>
                    <a:p>
                      <a:pPr algn="ctr">
                        <a:spcAft>
                          <a:spcPts val="0"/>
                        </a:spcAft>
                      </a:pPr>
                      <a:r>
                        <a:rPr lang="en-US" sz="900">
                          <a:solidFill>
                            <a:srgbClr val="1F497D"/>
                          </a:solidFill>
                          <a:latin typeface="Calibri"/>
                          <a:ea typeface="Times New Roman"/>
                          <a:cs typeface="Times New Roman"/>
                        </a:rPr>
                        <a:t>   Max 110°C</a:t>
                      </a:r>
                      <a:endParaRPr lang="it-IT" sz="1000">
                        <a:latin typeface="Times New Roman"/>
                        <a:ea typeface="Times New Roman"/>
                        <a:cs typeface="Times New Roman"/>
                      </a:endParaRPr>
                    </a:p>
                    <a:p>
                      <a:pPr algn="ctr">
                        <a:spcAft>
                          <a:spcPts val="0"/>
                        </a:spcAft>
                      </a:pPr>
                      <a:r>
                        <a:rPr lang="en-US" sz="900">
                          <a:solidFill>
                            <a:srgbClr val="1F497D"/>
                          </a:solidFill>
                          <a:latin typeface="Calibri"/>
                          <a:ea typeface="Times New Roman"/>
                          <a:cs typeface="Times New Roman"/>
                        </a:rPr>
                        <a:t>    Max 10 min</a:t>
                      </a:r>
                      <a:endParaRPr lang="it-IT" sz="1000">
                        <a:latin typeface="Times New Roman"/>
                        <a:ea typeface="Times New Roman"/>
                        <a:cs typeface="Times New Roman"/>
                      </a:endParaRPr>
                    </a:p>
                  </a:txBody>
                  <a:tcPr marL="35569" marR="35569" marT="0" marB="0" anchor="ctr">
                    <a:lnL w="12700" cap="flat" cmpd="sng" algn="ctr">
                      <a:solidFill>
                        <a:srgbClr val="339966"/>
                      </a:solidFill>
                      <a:prstDash val="solid"/>
                      <a:round/>
                      <a:headEnd type="none" w="med" len="med"/>
                      <a:tailEnd type="none" w="med" len="med"/>
                    </a:lnL>
                    <a:lnR>
                      <a:noFill/>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CCFFCC"/>
                    </a:solidFill>
                  </a:tcPr>
                </a:tc>
              </a:tr>
              <a:tr h="309852">
                <a:tc vMerge="1">
                  <a:txBody>
                    <a:bodyPr/>
                    <a:lstStyle/>
                    <a:p>
                      <a:endParaRPr lang="it-IT"/>
                    </a:p>
                  </a:txBody>
                  <a:tcPr/>
                </a:tc>
                <a:tc vMerge="1">
                  <a:txBody>
                    <a:bodyPr/>
                    <a:lstStyle/>
                    <a:p>
                      <a:endParaRPr lang="it-IT"/>
                    </a:p>
                  </a:txBody>
                  <a:tcPr/>
                </a:tc>
                <a:tc>
                  <a:txBody>
                    <a:bodyPr/>
                    <a:lstStyle/>
                    <a:p>
                      <a:pPr algn="ctr">
                        <a:spcAft>
                          <a:spcPts val="0"/>
                        </a:spcAft>
                      </a:pPr>
                      <a:r>
                        <a:rPr lang="it-IT" sz="900">
                          <a:solidFill>
                            <a:srgbClr val="1F497D"/>
                          </a:solidFill>
                          <a:latin typeface="Calibri"/>
                          <a:ea typeface="Times New Roman"/>
                          <a:cs typeface="Times New Roman"/>
                        </a:rPr>
                        <a:t>EPDM/IIR/UPE</a:t>
                      </a:r>
                      <a:endParaRPr lang="it-IT" sz="1000">
                        <a:latin typeface="Times New Roman"/>
                        <a:ea typeface="Times New Roman"/>
                        <a:cs typeface="Times New Roman"/>
                      </a:endParaRPr>
                    </a:p>
                  </a:txBody>
                  <a:tcPr marL="35569" marR="35569"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CCFFCC"/>
                    </a:solidFill>
                  </a:tcPr>
                </a:tc>
                <a:tc>
                  <a:txBody>
                    <a:bodyPr/>
                    <a:lstStyle/>
                    <a:p>
                      <a:pPr algn="ctr">
                        <a:spcAft>
                          <a:spcPts val="0"/>
                        </a:spcAft>
                      </a:pPr>
                      <a:r>
                        <a:rPr lang="en-US" sz="900">
                          <a:solidFill>
                            <a:srgbClr val="1F497D"/>
                          </a:solidFill>
                          <a:latin typeface="Calibri"/>
                          <a:ea typeface="Times New Roman"/>
                          <a:cs typeface="Times New Roman"/>
                        </a:rPr>
                        <a:t>-</a:t>
                      </a:r>
                      <a:endParaRPr lang="it-IT" sz="1000">
                        <a:latin typeface="Times New Roman"/>
                        <a:ea typeface="Times New Roman"/>
                        <a:cs typeface="Times New Roman"/>
                      </a:endParaRPr>
                    </a:p>
                  </a:txBody>
                  <a:tcPr marL="35569" marR="35569"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CCFFCC"/>
                    </a:solidFill>
                  </a:tcPr>
                </a:tc>
                <a:tc>
                  <a:txBody>
                    <a:bodyPr/>
                    <a:lstStyle/>
                    <a:p>
                      <a:pPr algn="ctr">
                        <a:spcAft>
                          <a:spcPts val="0"/>
                        </a:spcAft>
                      </a:pPr>
                      <a:r>
                        <a:rPr lang="en-US" sz="900">
                          <a:solidFill>
                            <a:srgbClr val="1F497D"/>
                          </a:solidFill>
                          <a:latin typeface="Calibri"/>
                          <a:ea typeface="Times New Roman"/>
                          <a:cs typeface="Times New Roman"/>
                        </a:rPr>
                        <a:t>   Max 130°C</a:t>
                      </a:r>
                      <a:endParaRPr lang="it-IT" sz="1000">
                        <a:latin typeface="Times New Roman"/>
                        <a:ea typeface="Times New Roman"/>
                        <a:cs typeface="Times New Roman"/>
                      </a:endParaRPr>
                    </a:p>
                    <a:p>
                      <a:pPr algn="ctr">
                        <a:spcAft>
                          <a:spcPts val="0"/>
                        </a:spcAft>
                      </a:pPr>
                      <a:r>
                        <a:rPr lang="en-US" sz="900">
                          <a:solidFill>
                            <a:srgbClr val="1F497D"/>
                          </a:solidFill>
                          <a:latin typeface="Calibri"/>
                          <a:ea typeface="Times New Roman"/>
                          <a:cs typeface="Times New Roman"/>
                        </a:rPr>
                        <a:t>    Max 30 min</a:t>
                      </a:r>
                      <a:endParaRPr lang="it-IT" sz="1000">
                        <a:latin typeface="Times New Roman"/>
                        <a:ea typeface="Times New Roman"/>
                        <a:cs typeface="Times New Roman"/>
                      </a:endParaRPr>
                    </a:p>
                  </a:txBody>
                  <a:tcPr marL="35569" marR="35569" marT="0" marB="0" anchor="ctr">
                    <a:lnL w="12700" cap="flat" cmpd="sng" algn="ctr">
                      <a:solidFill>
                        <a:srgbClr val="339966"/>
                      </a:solidFill>
                      <a:prstDash val="solid"/>
                      <a:round/>
                      <a:headEnd type="none" w="med" len="med"/>
                      <a:tailEnd type="none" w="med" len="med"/>
                    </a:lnL>
                    <a:lnR>
                      <a:noFill/>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CCFFCC"/>
                    </a:solidFill>
                  </a:tcPr>
                </a:tc>
              </a:tr>
              <a:tr h="309852">
                <a:tc vMerge="1">
                  <a:txBody>
                    <a:bodyPr/>
                    <a:lstStyle/>
                    <a:p>
                      <a:endParaRPr lang="it-IT"/>
                    </a:p>
                  </a:txBody>
                  <a:tcPr/>
                </a:tc>
                <a:tc vMerge="1">
                  <a:txBody>
                    <a:bodyPr/>
                    <a:lstStyle/>
                    <a:p>
                      <a:endParaRPr lang="it-IT"/>
                    </a:p>
                  </a:txBody>
                  <a:tcPr/>
                </a:tc>
                <a:tc>
                  <a:txBody>
                    <a:bodyPr/>
                    <a:lstStyle/>
                    <a:p>
                      <a:pPr algn="ctr">
                        <a:spcAft>
                          <a:spcPts val="0"/>
                        </a:spcAft>
                      </a:pPr>
                      <a:r>
                        <a:rPr lang="it-IT" sz="900">
                          <a:solidFill>
                            <a:srgbClr val="1F497D"/>
                          </a:solidFill>
                          <a:latin typeface="Calibri"/>
                          <a:ea typeface="Times New Roman"/>
                          <a:cs typeface="Times New Roman"/>
                        </a:rPr>
                        <a:t>SILICONE</a:t>
                      </a:r>
                      <a:endParaRPr lang="it-IT" sz="1000">
                        <a:latin typeface="Times New Roman"/>
                        <a:ea typeface="Times New Roman"/>
                        <a:cs typeface="Times New Roman"/>
                      </a:endParaRPr>
                    </a:p>
                  </a:txBody>
                  <a:tcPr marL="35569" marR="35569"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CCFFCC"/>
                    </a:solidFill>
                  </a:tcPr>
                </a:tc>
                <a:tc>
                  <a:txBody>
                    <a:bodyPr/>
                    <a:lstStyle/>
                    <a:p>
                      <a:pPr algn="ctr">
                        <a:spcAft>
                          <a:spcPts val="0"/>
                        </a:spcAft>
                      </a:pPr>
                      <a:r>
                        <a:rPr lang="en-US" sz="900">
                          <a:solidFill>
                            <a:srgbClr val="1F497D"/>
                          </a:solidFill>
                          <a:latin typeface="Calibri"/>
                          <a:ea typeface="Times New Roman"/>
                          <a:cs typeface="Times New Roman"/>
                        </a:rPr>
                        <a:t>-</a:t>
                      </a:r>
                      <a:endParaRPr lang="it-IT" sz="1000">
                        <a:latin typeface="Times New Roman"/>
                        <a:ea typeface="Times New Roman"/>
                        <a:cs typeface="Times New Roman"/>
                      </a:endParaRPr>
                    </a:p>
                  </a:txBody>
                  <a:tcPr marL="35569" marR="35569"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CCFFCC"/>
                    </a:solidFill>
                  </a:tcPr>
                </a:tc>
                <a:tc>
                  <a:txBody>
                    <a:bodyPr/>
                    <a:lstStyle/>
                    <a:p>
                      <a:pPr algn="ctr">
                        <a:spcAft>
                          <a:spcPts val="0"/>
                        </a:spcAft>
                      </a:pPr>
                      <a:r>
                        <a:rPr lang="en-US" sz="900">
                          <a:solidFill>
                            <a:srgbClr val="1F497D"/>
                          </a:solidFill>
                          <a:latin typeface="Calibri"/>
                          <a:ea typeface="Times New Roman"/>
                          <a:cs typeface="Times New Roman"/>
                        </a:rPr>
                        <a:t>   Max 135°C</a:t>
                      </a:r>
                      <a:endParaRPr lang="it-IT" sz="1000">
                        <a:latin typeface="Times New Roman"/>
                        <a:ea typeface="Times New Roman"/>
                        <a:cs typeface="Times New Roman"/>
                      </a:endParaRPr>
                    </a:p>
                    <a:p>
                      <a:pPr algn="ctr">
                        <a:spcAft>
                          <a:spcPts val="0"/>
                        </a:spcAft>
                      </a:pPr>
                      <a:r>
                        <a:rPr lang="en-US" sz="900">
                          <a:solidFill>
                            <a:srgbClr val="1F497D"/>
                          </a:solidFill>
                          <a:latin typeface="Calibri"/>
                          <a:ea typeface="Times New Roman"/>
                          <a:cs typeface="Times New Roman"/>
                        </a:rPr>
                        <a:t>    Max 18 min</a:t>
                      </a:r>
                      <a:endParaRPr lang="it-IT" sz="1000">
                        <a:latin typeface="Times New Roman"/>
                        <a:ea typeface="Times New Roman"/>
                        <a:cs typeface="Times New Roman"/>
                      </a:endParaRPr>
                    </a:p>
                  </a:txBody>
                  <a:tcPr marL="35569" marR="35569" marT="0" marB="0" anchor="ctr">
                    <a:lnL w="12700" cap="flat" cmpd="sng" algn="ctr">
                      <a:solidFill>
                        <a:srgbClr val="339966"/>
                      </a:solidFill>
                      <a:prstDash val="solid"/>
                      <a:round/>
                      <a:headEnd type="none" w="med" len="med"/>
                      <a:tailEnd type="none" w="med" len="med"/>
                    </a:lnL>
                    <a:lnR>
                      <a:noFill/>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CCFFCC"/>
                    </a:solidFill>
                  </a:tcPr>
                </a:tc>
              </a:tr>
              <a:tr h="277788">
                <a:tc rowSpan="10">
                  <a:txBody>
                    <a:bodyPr/>
                    <a:lstStyle/>
                    <a:p>
                      <a:pPr marL="457200" algn="ctr">
                        <a:spcAft>
                          <a:spcPts val="0"/>
                        </a:spcAft>
                      </a:pPr>
                      <a:r>
                        <a:rPr lang="en-US" sz="1000" b="1">
                          <a:latin typeface="Calibri"/>
                          <a:ea typeface="Calibri"/>
                          <a:cs typeface="Calibri"/>
                        </a:rPr>
                        <a:t>CHEMICAL DISINFECTANT</a:t>
                      </a:r>
                      <a:endParaRPr lang="it-IT" sz="1000">
                        <a:latin typeface="Times New Roman"/>
                        <a:ea typeface="Calibri"/>
                        <a:cs typeface="Times New Roman"/>
                      </a:endParaRPr>
                    </a:p>
                  </a:txBody>
                  <a:tcPr marL="35569" marR="35569" marT="0" marB="0" anchor="ctr">
                    <a:lnL>
                      <a:noFill/>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CCFFCC"/>
                    </a:solidFill>
                  </a:tcPr>
                </a:tc>
                <a:tc rowSpan="4">
                  <a:txBody>
                    <a:bodyPr/>
                    <a:lstStyle/>
                    <a:p>
                      <a:pPr marL="457200" algn="l">
                        <a:spcAft>
                          <a:spcPts val="0"/>
                        </a:spcAft>
                      </a:pPr>
                      <a:r>
                        <a:rPr lang="en-US" sz="900" dirty="0">
                          <a:solidFill>
                            <a:srgbClr val="1F497D"/>
                          </a:solidFill>
                          <a:latin typeface="Calibri"/>
                          <a:ea typeface="Calibri"/>
                          <a:cs typeface="Times New Roman"/>
                        </a:rPr>
                        <a:t>Acid</a:t>
                      </a:r>
                      <a:endParaRPr lang="it-IT" sz="1000" dirty="0">
                        <a:latin typeface="Times New Roman"/>
                        <a:ea typeface="Calibri"/>
                        <a:cs typeface="Times New Roman"/>
                      </a:endParaRPr>
                    </a:p>
                    <a:p>
                      <a:pPr marL="457200" algn="l">
                        <a:spcAft>
                          <a:spcPts val="0"/>
                        </a:spcAft>
                      </a:pPr>
                      <a:r>
                        <a:rPr lang="en-US" sz="900" dirty="0">
                          <a:solidFill>
                            <a:srgbClr val="1F497D"/>
                          </a:solidFill>
                          <a:latin typeface="Calibri"/>
                          <a:ea typeface="Calibri"/>
                          <a:cs typeface="Times New Roman"/>
                        </a:rPr>
                        <a:t>[i.e. Nitric acid]</a:t>
                      </a:r>
                      <a:endParaRPr lang="it-IT" sz="1000" dirty="0">
                        <a:latin typeface="Times New Roman"/>
                        <a:ea typeface="Calibri"/>
                        <a:cs typeface="Times New Roman"/>
                      </a:endParaRPr>
                    </a:p>
                  </a:txBody>
                  <a:tcPr marL="35569" marR="35569"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CCFFCC"/>
                    </a:solidFill>
                  </a:tcPr>
                </a:tc>
                <a:tc rowSpan="2">
                  <a:txBody>
                    <a:bodyPr/>
                    <a:lstStyle/>
                    <a:p>
                      <a:pPr algn="ctr">
                        <a:spcAft>
                          <a:spcPts val="0"/>
                        </a:spcAft>
                      </a:pPr>
                      <a:r>
                        <a:rPr lang="it-IT" sz="900">
                          <a:solidFill>
                            <a:srgbClr val="1F497D"/>
                          </a:solidFill>
                          <a:latin typeface="Calibri"/>
                          <a:ea typeface="Times New Roman"/>
                          <a:cs typeface="Times New Roman"/>
                        </a:rPr>
                        <a:t>NR/NBR/SILICONE</a:t>
                      </a:r>
                      <a:endParaRPr lang="it-IT" sz="1000">
                        <a:latin typeface="Times New Roman"/>
                        <a:ea typeface="Times New Roman"/>
                        <a:cs typeface="Times New Roman"/>
                      </a:endParaRPr>
                    </a:p>
                  </a:txBody>
                  <a:tcPr marL="35569" marR="35569"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CCFFCC"/>
                    </a:solidFill>
                  </a:tcPr>
                </a:tc>
                <a:tc>
                  <a:txBody>
                    <a:bodyPr/>
                    <a:lstStyle/>
                    <a:p>
                      <a:pPr algn="ctr">
                        <a:spcAft>
                          <a:spcPts val="0"/>
                        </a:spcAft>
                      </a:pPr>
                      <a:r>
                        <a:rPr lang="en-US" sz="900">
                          <a:solidFill>
                            <a:srgbClr val="1F497D"/>
                          </a:solidFill>
                          <a:latin typeface="Calibri"/>
                          <a:ea typeface="Times New Roman"/>
                          <a:cs typeface="Times New Roman"/>
                        </a:rPr>
                        <a:t>0,1%</a:t>
                      </a:r>
                      <a:endParaRPr lang="it-IT" sz="1000">
                        <a:latin typeface="Times New Roman"/>
                        <a:ea typeface="Times New Roman"/>
                        <a:cs typeface="Times New Roman"/>
                      </a:endParaRPr>
                    </a:p>
                  </a:txBody>
                  <a:tcPr marL="35569" marR="35569"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CCFFCC"/>
                    </a:solidFill>
                  </a:tcPr>
                </a:tc>
                <a:tc>
                  <a:txBody>
                    <a:bodyPr/>
                    <a:lstStyle/>
                    <a:p>
                      <a:pPr algn="ctr">
                        <a:spcAft>
                          <a:spcPts val="0"/>
                        </a:spcAft>
                      </a:pPr>
                      <a:r>
                        <a:rPr lang="en-US" sz="900">
                          <a:solidFill>
                            <a:srgbClr val="1F497D"/>
                          </a:solidFill>
                          <a:latin typeface="Calibri"/>
                          <a:ea typeface="Times New Roman"/>
                          <a:cs typeface="Times New Roman"/>
                        </a:rPr>
                        <a:t>Max 65°C</a:t>
                      </a:r>
                      <a:endParaRPr lang="it-IT" sz="1000">
                        <a:latin typeface="Times New Roman"/>
                        <a:ea typeface="Times New Roman"/>
                        <a:cs typeface="Times New Roman"/>
                      </a:endParaRPr>
                    </a:p>
                  </a:txBody>
                  <a:tcPr marL="35569" marR="35569" marT="0" marB="0" anchor="ctr">
                    <a:lnL w="12700" cap="flat" cmpd="sng" algn="ctr">
                      <a:solidFill>
                        <a:srgbClr val="339966"/>
                      </a:solidFill>
                      <a:prstDash val="solid"/>
                      <a:round/>
                      <a:headEnd type="none" w="med" len="med"/>
                      <a:tailEnd type="none" w="med" len="med"/>
                    </a:lnL>
                    <a:lnR>
                      <a:noFill/>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CCFFCC"/>
                    </a:solidFill>
                  </a:tcPr>
                </a:tc>
              </a:tr>
              <a:tr h="277788">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a:spcAft>
                          <a:spcPts val="0"/>
                        </a:spcAft>
                      </a:pPr>
                      <a:r>
                        <a:rPr lang="en-US" sz="900">
                          <a:solidFill>
                            <a:srgbClr val="1F497D"/>
                          </a:solidFill>
                          <a:latin typeface="Calibri"/>
                          <a:ea typeface="Times New Roman"/>
                          <a:cs typeface="Times New Roman"/>
                        </a:rPr>
                        <a:t>2%</a:t>
                      </a:r>
                      <a:endParaRPr lang="it-IT" sz="1000">
                        <a:latin typeface="Times New Roman"/>
                        <a:ea typeface="Times New Roman"/>
                        <a:cs typeface="Times New Roman"/>
                      </a:endParaRPr>
                    </a:p>
                  </a:txBody>
                  <a:tcPr marL="35569" marR="35569"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CCFFCC"/>
                    </a:solidFill>
                  </a:tcPr>
                </a:tc>
                <a:tc>
                  <a:txBody>
                    <a:bodyPr/>
                    <a:lstStyle/>
                    <a:p>
                      <a:pPr algn="ctr">
                        <a:spcAft>
                          <a:spcPts val="0"/>
                        </a:spcAft>
                      </a:pPr>
                      <a:r>
                        <a:rPr lang="en-US" sz="900">
                          <a:solidFill>
                            <a:srgbClr val="1F497D"/>
                          </a:solidFill>
                          <a:latin typeface="Calibri"/>
                          <a:ea typeface="Times New Roman"/>
                          <a:cs typeface="Times New Roman"/>
                        </a:rPr>
                        <a:t>Max 25°C</a:t>
                      </a:r>
                      <a:endParaRPr lang="it-IT" sz="1000">
                        <a:latin typeface="Times New Roman"/>
                        <a:ea typeface="Times New Roman"/>
                        <a:cs typeface="Times New Roman"/>
                      </a:endParaRPr>
                    </a:p>
                  </a:txBody>
                  <a:tcPr marL="35569" marR="35569" marT="0" marB="0" anchor="ctr">
                    <a:lnL w="12700" cap="flat" cmpd="sng" algn="ctr">
                      <a:solidFill>
                        <a:srgbClr val="339966"/>
                      </a:solidFill>
                      <a:prstDash val="solid"/>
                      <a:round/>
                      <a:headEnd type="none" w="med" len="med"/>
                      <a:tailEnd type="none" w="med" len="med"/>
                    </a:lnL>
                    <a:lnR>
                      <a:noFill/>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CCFFCC"/>
                    </a:solidFill>
                  </a:tcPr>
                </a:tc>
              </a:tr>
              <a:tr h="277788">
                <a:tc vMerge="1">
                  <a:txBody>
                    <a:bodyPr/>
                    <a:lstStyle/>
                    <a:p>
                      <a:endParaRPr lang="it-IT"/>
                    </a:p>
                  </a:txBody>
                  <a:tcPr/>
                </a:tc>
                <a:tc vMerge="1">
                  <a:txBody>
                    <a:bodyPr/>
                    <a:lstStyle/>
                    <a:p>
                      <a:endParaRPr lang="it-IT"/>
                    </a:p>
                  </a:txBody>
                  <a:tcPr/>
                </a:tc>
                <a:tc rowSpan="2">
                  <a:txBody>
                    <a:bodyPr/>
                    <a:lstStyle/>
                    <a:p>
                      <a:pPr algn="ctr">
                        <a:spcAft>
                          <a:spcPts val="0"/>
                        </a:spcAft>
                      </a:pPr>
                      <a:r>
                        <a:rPr lang="it-IT" sz="900">
                          <a:solidFill>
                            <a:srgbClr val="1F497D"/>
                          </a:solidFill>
                          <a:latin typeface="Calibri"/>
                          <a:ea typeface="Times New Roman"/>
                          <a:cs typeface="Times New Roman"/>
                        </a:rPr>
                        <a:t>EPDM/IIR/UPE</a:t>
                      </a:r>
                      <a:endParaRPr lang="it-IT" sz="1000">
                        <a:latin typeface="Times New Roman"/>
                        <a:ea typeface="Times New Roman"/>
                        <a:cs typeface="Times New Roman"/>
                      </a:endParaRPr>
                    </a:p>
                  </a:txBody>
                  <a:tcPr marL="35569" marR="35569"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CCFFCC"/>
                    </a:solidFill>
                  </a:tcPr>
                </a:tc>
                <a:tc>
                  <a:txBody>
                    <a:bodyPr/>
                    <a:lstStyle/>
                    <a:p>
                      <a:pPr algn="ctr">
                        <a:spcAft>
                          <a:spcPts val="0"/>
                        </a:spcAft>
                      </a:pPr>
                      <a:r>
                        <a:rPr lang="en-US" sz="900">
                          <a:solidFill>
                            <a:srgbClr val="1F497D"/>
                          </a:solidFill>
                          <a:latin typeface="Calibri"/>
                          <a:ea typeface="Times New Roman"/>
                          <a:cs typeface="Times New Roman"/>
                        </a:rPr>
                        <a:t>0,1%</a:t>
                      </a:r>
                      <a:endParaRPr lang="it-IT" sz="1000">
                        <a:latin typeface="Times New Roman"/>
                        <a:ea typeface="Times New Roman"/>
                        <a:cs typeface="Times New Roman"/>
                      </a:endParaRPr>
                    </a:p>
                  </a:txBody>
                  <a:tcPr marL="35569" marR="35569"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CCFFCC"/>
                    </a:solidFill>
                  </a:tcPr>
                </a:tc>
                <a:tc>
                  <a:txBody>
                    <a:bodyPr/>
                    <a:lstStyle/>
                    <a:p>
                      <a:pPr algn="ctr">
                        <a:spcAft>
                          <a:spcPts val="0"/>
                        </a:spcAft>
                      </a:pPr>
                      <a:r>
                        <a:rPr lang="en-US" sz="900">
                          <a:solidFill>
                            <a:srgbClr val="1F497D"/>
                          </a:solidFill>
                          <a:latin typeface="Calibri"/>
                          <a:ea typeface="Times New Roman"/>
                          <a:cs typeface="Times New Roman"/>
                        </a:rPr>
                        <a:t>Max 85°C</a:t>
                      </a:r>
                      <a:endParaRPr lang="it-IT" sz="1000">
                        <a:latin typeface="Times New Roman"/>
                        <a:ea typeface="Times New Roman"/>
                        <a:cs typeface="Times New Roman"/>
                      </a:endParaRPr>
                    </a:p>
                  </a:txBody>
                  <a:tcPr marL="35569" marR="35569" marT="0" marB="0" anchor="ctr">
                    <a:lnL w="12700" cap="flat" cmpd="sng" algn="ctr">
                      <a:solidFill>
                        <a:srgbClr val="339966"/>
                      </a:solidFill>
                      <a:prstDash val="solid"/>
                      <a:round/>
                      <a:headEnd type="none" w="med" len="med"/>
                      <a:tailEnd type="none" w="med" len="med"/>
                    </a:lnL>
                    <a:lnR>
                      <a:noFill/>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CCFFCC"/>
                    </a:solidFill>
                  </a:tcPr>
                </a:tc>
              </a:tr>
              <a:tr h="277788">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a:spcAft>
                          <a:spcPts val="0"/>
                        </a:spcAft>
                      </a:pPr>
                      <a:r>
                        <a:rPr lang="en-US" sz="900">
                          <a:solidFill>
                            <a:srgbClr val="1F497D"/>
                          </a:solidFill>
                          <a:latin typeface="Calibri"/>
                          <a:ea typeface="Times New Roman"/>
                          <a:cs typeface="Times New Roman"/>
                        </a:rPr>
                        <a:t>3%</a:t>
                      </a:r>
                      <a:endParaRPr lang="it-IT" sz="1000">
                        <a:latin typeface="Times New Roman"/>
                        <a:ea typeface="Times New Roman"/>
                        <a:cs typeface="Times New Roman"/>
                      </a:endParaRPr>
                    </a:p>
                  </a:txBody>
                  <a:tcPr marL="35569" marR="35569"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CCFFCC"/>
                    </a:solidFill>
                  </a:tcPr>
                </a:tc>
                <a:tc>
                  <a:txBody>
                    <a:bodyPr/>
                    <a:lstStyle/>
                    <a:p>
                      <a:pPr algn="ctr">
                        <a:spcAft>
                          <a:spcPts val="0"/>
                        </a:spcAft>
                      </a:pPr>
                      <a:r>
                        <a:rPr lang="en-US" sz="900">
                          <a:solidFill>
                            <a:srgbClr val="1F497D"/>
                          </a:solidFill>
                          <a:latin typeface="Calibri"/>
                          <a:ea typeface="Times New Roman"/>
                          <a:cs typeface="Times New Roman"/>
                        </a:rPr>
                        <a:t>Max 25°C</a:t>
                      </a:r>
                      <a:endParaRPr lang="it-IT" sz="1000">
                        <a:latin typeface="Times New Roman"/>
                        <a:ea typeface="Times New Roman"/>
                        <a:cs typeface="Times New Roman"/>
                      </a:endParaRPr>
                    </a:p>
                  </a:txBody>
                  <a:tcPr marL="35569" marR="35569" marT="0" marB="0" anchor="ctr">
                    <a:lnL w="12700" cap="flat" cmpd="sng" algn="ctr">
                      <a:solidFill>
                        <a:srgbClr val="339966"/>
                      </a:solidFill>
                      <a:prstDash val="solid"/>
                      <a:round/>
                      <a:headEnd type="none" w="med" len="med"/>
                      <a:tailEnd type="none" w="med" len="med"/>
                    </a:lnL>
                    <a:lnR>
                      <a:noFill/>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CCFFCC"/>
                    </a:solidFill>
                  </a:tcPr>
                </a:tc>
              </a:tr>
              <a:tr h="277788">
                <a:tc vMerge="1">
                  <a:txBody>
                    <a:bodyPr/>
                    <a:lstStyle/>
                    <a:p>
                      <a:endParaRPr lang="it-IT"/>
                    </a:p>
                  </a:txBody>
                  <a:tcPr/>
                </a:tc>
                <a:tc rowSpan="4">
                  <a:txBody>
                    <a:bodyPr/>
                    <a:lstStyle/>
                    <a:p>
                      <a:pPr marL="457200" algn="l">
                        <a:spcAft>
                          <a:spcPts val="0"/>
                        </a:spcAft>
                      </a:pPr>
                      <a:r>
                        <a:rPr lang="it-IT" sz="900" dirty="0" err="1">
                          <a:solidFill>
                            <a:srgbClr val="1F497D"/>
                          </a:solidFill>
                          <a:latin typeface="Calibri"/>
                          <a:ea typeface="Calibri"/>
                          <a:cs typeface="Times New Roman"/>
                        </a:rPr>
                        <a:t>Alkaline</a:t>
                      </a:r>
                      <a:r>
                        <a:rPr lang="it-IT" sz="900" dirty="0">
                          <a:solidFill>
                            <a:srgbClr val="1F497D"/>
                          </a:solidFill>
                          <a:latin typeface="Calibri"/>
                          <a:ea typeface="Calibri"/>
                          <a:cs typeface="Times New Roman"/>
                        </a:rPr>
                        <a:t> </a:t>
                      </a:r>
                      <a:r>
                        <a:rPr lang="it-IT" sz="900" dirty="0" err="1">
                          <a:solidFill>
                            <a:srgbClr val="1F497D"/>
                          </a:solidFill>
                          <a:latin typeface="Calibri"/>
                          <a:ea typeface="Calibri"/>
                          <a:cs typeface="Times New Roman"/>
                        </a:rPr>
                        <a:t>solution</a:t>
                      </a:r>
                      <a:r>
                        <a:rPr lang="it-IT" sz="900" dirty="0">
                          <a:solidFill>
                            <a:srgbClr val="1F497D"/>
                          </a:solidFill>
                          <a:latin typeface="Calibri"/>
                          <a:ea typeface="Calibri"/>
                          <a:cs typeface="Times New Roman"/>
                        </a:rPr>
                        <a:t> </a:t>
                      </a:r>
                      <a:endParaRPr lang="it-IT" sz="900" dirty="0" smtClean="0">
                        <a:solidFill>
                          <a:srgbClr val="1F497D"/>
                        </a:solidFill>
                        <a:latin typeface="Calibri"/>
                        <a:ea typeface="Calibri"/>
                        <a:cs typeface="Times New Roman"/>
                      </a:endParaRPr>
                    </a:p>
                    <a:p>
                      <a:pPr marL="457200" algn="l">
                        <a:spcAft>
                          <a:spcPts val="0"/>
                        </a:spcAft>
                      </a:pPr>
                      <a:r>
                        <a:rPr lang="it-IT" sz="900" dirty="0" smtClean="0">
                          <a:solidFill>
                            <a:srgbClr val="1F497D"/>
                          </a:solidFill>
                          <a:latin typeface="Calibri"/>
                          <a:ea typeface="Calibri"/>
                          <a:cs typeface="Times New Roman"/>
                        </a:rPr>
                        <a:t>[i.e</a:t>
                      </a:r>
                      <a:r>
                        <a:rPr lang="it-IT" sz="900" dirty="0">
                          <a:solidFill>
                            <a:srgbClr val="1F497D"/>
                          </a:solidFill>
                          <a:latin typeface="Calibri"/>
                          <a:ea typeface="Calibri"/>
                          <a:cs typeface="Times New Roman"/>
                        </a:rPr>
                        <a:t>. </a:t>
                      </a:r>
                      <a:r>
                        <a:rPr lang="it-IT" sz="900" dirty="0" err="1">
                          <a:solidFill>
                            <a:srgbClr val="1F497D"/>
                          </a:solidFill>
                          <a:latin typeface="Calibri"/>
                          <a:ea typeface="Calibri"/>
                          <a:cs typeface="Times New Roman"/>
                        </a:rPr>
                        <a:t>Caustic</a:t>
                      </a:r>
                      <a:r>
                        <a:rPr lang="it-IT" sz="900" dirty="0">
                          <a:solidFill>
                            <a:srgbClr val="1F497D"/>
                          </a:solidFill>
                          <a:latin typeface="Calibri"/>
                          <a:ea typeface="Calibri"/>
                          <a:cs typeface="Times New Roman"/>
                        </a:rPr>
                        <a:t> soda]</a:t>
                      </a:r>
                      <a:endParaRPr lang="it-IT" sz="1000" dirty="0">
                        <a:latin typeface="Times New Roman"/>
                        <a:ea typeface="Calibri"/>
                        <a:cs typeface="Times New Roman"/>
                      </a:endParaRPr>
                    </a:p>
                  </a:txBody>
                  <a:tcPr marL="35569" marR="35569"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CCFFCC"/>
                    </a:solidFill>
                  </a:tcPr>
                </a:tc>
                <a:tc rowSpan="2">
                  <a:txBody>
                    <a:bodyPr/>
                    <a:lstStyle/>
                    <a:p>
                      <a:pPr algn="ctr">
                        <a:spcAft>
                          <a:spcPts val="0"/>
                        </a:spcAft>
                      </a:pPr>
                      <a:r>
                        <a:rPr lang="it-IT" sz="900">
                          <a:solidFill>
                            <a:srgbClr val="1F497D"/>
                          </a:solidFill>
                          <a:latin typeface="Calibri"/>
                          <a:ea typeface="Times New Roman"/>
                          <a:cs typeface="Times New Roman"/>
                        </a:rPr>
                        <a:t>NR/NBR/SILICONE</a:t>
                      </a:r>
                      <a:endParaRPr lang="it-IT" sz="1000">
                        <a:latin typeface="Times New Roman"/>
                        <a:ea typeface="Times New Roman"/>
                        <a:cs typeface="Times New Roman"/>
                      </a:endParaRPr>
                    </a:p>
                  </a:txBody>
                  <a:tcPr marL="35569" marR="35569"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CCFFCC"/>
                    </a:solidFill>
                  </a:tcPr>
                </a:tc>
                <a:tc>
                  <a:txBody>
                    <a:bodyPr/>
                    <a:lstStyle/>
                    <a:p>
                      <a:pPr algn="ctr">
                        <a:spcAft>
                          <a:spcPts val="0"/>
                        </a:spcAft>
                      </a:pPr>
                      <a:r>
                        <a:rPr lang="it-IT" sz="900">
                          <a:solidFill>
                            <a:srgbClr val="1F497D"/>
                          </a:solidFill>
                          <a:latin typeface="Calibri"/>
                          <a:ea typeface="Times New Roman"/>
                          <a:cs typeface="Times New Roman"/>
                        </a:rPr>
                        <a:t>2%</a:t>
                      </a:r>
                      <a:endParaRPr lang="it-IT" sz="1000">
                        <a:latin typeface="Times New Roman"/>
                        <a:ea typeface="Times New Roman"/>
                        <a:cs typeface="Times New Roman"/>
                      </a:endParaRPr>
                    </a:p>
                  </a:txBody>
                  <a:tcPr marL="35569" marR="35569"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CCFFCC"/>
                    </a:solidFill>
                  </a:tcPr>
                </a:tc>
                <a:tc>
                  <a:txBody>
                    <a:bodyPr/>
                    <a:lstStyle/>
                    <a:p>
                      <a:pPr algn="ctr">
                        <a:spcAft>
                          <a:spcPts val="0"/>
                        </a:spcAft>
                      </a:pPr>
                      <a:r>
                        <a:rPr lang="it-IT" sz="900">
                          <a:solidFill>
                            <a:srgbClr val="1F497D"/>
                          </a:solidFill>
                          <a:latin typeface="Calibri"/>
                          <a:ea typeface="Times New Roman"/>
                          <a:cs typeface="Times New Roman"/>
                        </a:rPr>
                        <a:t>Max 65°C</a:t>
                      </a:r>
                      <a:endParaRPr lang="it-IT" sz="1000">
                        <a:latin typeface="Times New Roman"/>
                        <a:ea typeface="Times New Roman"/>
                        <a:cs typeface="Times New Roman"/>
                      </a:endParaRPr>
                    </a:p>
                  </a:txBody>
                  <a:tcPr marL="35569" marR="35569" marT="0" marB="0" anchor="ctr">
                    <a:lnL w="12700" cap="flat" cmpd="sng" algn="ctr">
                      <a:solidFill>
                        <a:srgbClr val="339966"/>
                      </a:solidFill>
                      <a:prstDash val="solid"/>
                      <a:round/>
                      <a:headEnd type="none" w="med" len="med"/>
                      <a:tailEnd type="none" w="med" len="med"/>
                    </a:lnL>
                    <a:lnR>
                      <a:noFill/>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CCFFCC"/>
                    </a:solidFill>
                  </a:tcPr>
                </a:tc>
              </a:tr>
              <a:tr h="277788">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a:spcAft>
                          <a:spcPts val="0"/>
                        </a:spcAft>
                      </a:pPr>
                      <a:r>
                        <a:rPr lang="it-IT" sz="900">
                          <a:solidFill>
                            <a:srgbClr val="1F497D"/>
                          </a:solidFill>
                          <a:latin typeface="Calibri"/>
                          <a:ea typeface="Times New Roman"/>
                          <a:cs typeface="Times New Roman"/>
                        </a:rPr>
                        <a:t>4%</a:t>
                      </a:r>
                      <a:endParaRPr lang="it-IT" sz="1000">
                        <a:latin typeface="Times New Roman"/>
                        <a:ea typeface="Times New Roman"/>
                        <a:cs typeface="Times New Roman"/>
                      </a:endParaRPr>
                    </a:p>
                  </a:txBody>
                  <a:tcPr marL="35569" marR="35569"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CCFFCC"/>
                    </a:solidFill>
                  </a:tcPr>
                </a:tc>
                <a:tc>
                  <a:txBody>
                    <a:bodyPr/>
                    <a:lstStyle/>
                    <a:p>
                      <a:pPr algn="ctr">
                        <a:spcAft>
                          <a:spcPts val="0"/>
                        </a:spcAft>
                      </a:pPr>
                      <a:r>
                        <a:rPr lang="it-IT" sz="900">
                          <a:solidFill>
                            <a:srgbClr val="1F497D"/>
                          </a:solidFill>
                          <a:latin typeface="Calibri"/>
                          <a:ea typeface="Times New Roman"/>
                          <a:cs typeface="Times New Roman"/>
                        </a:rPr>
                        <a:t>Max 25°C</a:t>
                      </a:r>
                      <a:endParaRPr lang="it-IT" sz="1000">
                        <a:latin typeface="Times New Roman"/>
                        <a:ea typeface="Times New Roman"/>
                        <a:cs typeface="Times New Roman"/>
                      </a:endParaRPr>
                    </a:p>
                  </a:txBody>
                  <a:tcPr marL="35569" marR="35569" marT="0" marB="0" anchor="ctr">
                    <a:lnL w="12700" cap="flat" cmpd="sng" algn="ctr">
                      <a:solidFill>
                        <a:srgbClr val="339966"/>
                      </a:solidFill>
                      <a:prstDash val="solid"/>
                      <a:round/>
                      <a:headEnd type="none" w="med" len="med"/>
                      <a:tailEnd type="none" w="med" len="med"/>
                    </a:lnL>
                    <a:lnR>
                      <a:noFill/>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CCFFCC"/>
                    </a:solidFill>
                  </a:tcPr>
                </a:tc>
              </a:tr>
              <a:tr h="277788">
                <a:tc vMerge="1">
                  <a:txBody>
                    <a:bodyPr/>
                    <a:lstStyle/>
                    <a:p>
                      <a:endParaRPr lang="it-IT"/>
                    </a:p>
                  </a:txBody>
                  <a:tcPr/>
                </a:tc>
                <a:tc vMerge="1">
                  <a:txBody>
                    <a:bodyPr/>
                    <a:lstStyle/>
                    <a:p>
                      <a:endParaRPr lang="it-IT"/>
                    </a:p>
                  </a:txBody>
                  <a:tcPr/>
                </a:tc>
                <a:tc rowSpan="2">
                  <a:txBody>
                    <a:bodyPr/>
                    <a:lstStyle/>
                    <a:p>
                      <a:pPr algn="ctr">
                        <a:spcAft>
                          <a:spcPts val="0"/>
                        </a:spcAft>
                      </a:pPr>
                      <a:r>
                        <a:rPr lang="it-IT" sz="900">
                          <a:solidFill>
                            <a:srgbClr val="1F497D"/>
                          </a:solidFill>
                          <a:latin typeface="Calibri"/>
                          <a:ea typeface="Times New Roman"/>
                          <a:cs typeface="Times New Roman"/>
                        </a:rPr>
                        <a:t>EPDM/IIR/UPE</a:t>
                      </a:r>
                      <a:endParaRPr lang="it-IT" sz="1000">
                        <a:latin typeface="Times New Roman"/>
                        <a:ea typeface="Times New Roman"/>
                        <a:cs typeface="Times New Roman"/>
                      </a:endParaRPr>
                    </a:p>
                  </a:txBody>
                  <a:tcPr marL="35569" marR="35569"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CCFFCC"/>
                    </a:solidFill>
                  </a:tcPr>
                </a:tc>
                <a:tc>
                  <a:txBody>
                    <a:bodyPr/>
                    <a:lstStyle/>
                    <a:p>
                      <a:pPr algn="ctr">
                        <a:spcAft>
                          <a:spcPts val="0"/>
                        </a:spcAft>
                      </a:pPr>
                      <a:r>
                        <a:rPr lang="it-IT" sz="900">
                          <a:solidFill>
                            <a:srgbClr val="1F497D"/>
                          </a:solidFill>
                          <a:latin typeface="Calibri"/>
                          <a:ea typeface="Times New Roman"/>
                          <a:cs typeface="Times New Roman"/>
                        </a:rPr>
                        <a:t>2%</a:t>
                      </a:r>
                      <a:endParaRPr lang="it-IT" sz="1000">
                        <a:latin typeface="Times New Roman"/>
                        <a:ea typeface="Times New Roman"/>
                        <a:cs typeface="Times New Roman"/>
                      </a:endParaRPr>
                    </a:p>
                  </a:txBody>
                  <a:tcPr marL="35569" marR="35569"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CCFFCC"/>
                    </a:solidFill>
                  </a:tcPr>
                </a:tc>
                <a:tc>
                  <a:txBody>
                    <a:bodyPr/>
                    <a:lstStyle/>
                    <a:p>
                      <a:pPr algn="ctr">
                        <a:spcAft>
                          <a:spcPts val="0"/>
                        </a:spcAft>
                      </a:pPr>
                      <a:r>
                        <a:rPr lang="it-IT" sz="900">
                          <a:solidFill>
                            <a:srgbClr val="1F497D"/>
                          </a:solidFill>
                          <a:latin typeface="Calibri"/>
                          <a:ea typeface="Times New Roman"/>
                          <a:cs typeface="Times New Roman"/>
                        </a:rPr>
                        <a:t>Max 85°C</a:t>
                      </a:r>
                      <a:endParaRPr lang="it-IT" sz="1000">
                        <a:latin typeface="Times New Roman"/>
                        <a:ea typeface="Times New Roman"/>
                        <a:cs typeface="Times New Roman"/>
                      </a:endParaRPr>
                    </a:p>
                  </a:txBody>
                  <a:tcPr marL="35569" marR="35569" marT="0" marB="0" anchor="ctr">
                    <a:lnL w="12700" cap="flat" cmpd="sng" algn="ctr">
                      <a:solidFill>
                        <a:srgbClr val="339966"/>
                      </a:solidFill>
                      <a:prstDash val="solid"/>
                      <a:round/>
                      <a:headEnd type="none" w="med" len="med"/>
                      <a:tailEnd type="none" w="med" len="med"/>
                    </a:lnL>
                    <a:lnR>
                      <a:noFill/>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CCFFCC"/>
                    </a:solidFill>
                  </a:tcPr>
                </a:tc>
              </a:tr>
              <a:tr h="277788">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a:spcAft>
                          <a:spcPts val="0"/>
                        </a:spcAft>
                      </a:pPr>
                      <a:r>
                        <a:rPr lang="it-IT" sz="900">
                          <a:solidFill>
                            <a:srgbClr val="1F497D"/>
                          </a:solidFill>
                          <a:latin typeface="Calibri"/>
                          <a:ea typeface="Times New Roman"/>
                          <a:cs typeface="Times New Roman"/>
                        </a:rPr>
                        <a:t>5%</a:t>
                      </a:r>
                      <a:endParaRPr lang="it-IT" sz="1000">
                        <a:latin typeface="Times New Roman"/>
                        <a:ea typeface="Times New Roman"/>
                        <a:cs typeface="Times New Roman"/>
                      </a:endParaRPr>
                    </a:p>
                  </a:txBody>
                  <a:tcPr marL="35569" marR="35569"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CCFFCC"/>
                    </a:solidFill>
                  </a:tcPr>
                </a:tc>
                <a:tc>
                  <a:txBody>
                    <a:bodyPr/>
                    <a:lstStyle/>
                    <a:p>
                      <a:pPr algn="ctr">
                        <a:spcAft>
                          <a:spcPts val="0"/>
                        </a:spcAft>
                      </a:pPr>
                      <a:r>
                        <a:rPr lang="it-IT" sz="900">
                          <a:solidFill>
                            <a:srgbClr val="1F497D"/>
                          </a:solidFill>
                          <a:latin typeface="Calibri"/>
                          <a:ea typeface="Times New Roman"/>
                          <a:cs typeface="Times New Roman"/>
                        </a:rPr>
                        <a:t>Max 25°C</a:t>
                      </a:r>
                      <a:endParaRPr lang="it-IT" sz="1000">
                        <a:latin typeface="Times New Roman"/>
                        <a:ea typeface="Times New Roman"/>
                        <a:cs typeface="Times New Roman"/>
                      </a:endParaRPr>
                    </a:p>
                  </a:txBody>
                  <a:tcPr marL="35569" marR="35569" marT="0" marB="0" anchor="ctr">
                    <a:lnL w="12700" cap="flat" cmpd="sng" algn="ctr">
                      <a:solidFill>
                        <a:srgbClr val="339966"/>
                      </a:solidFill>
                      <a:prstDash val="solid"/>
                      <a:round/>
                      <a:headEnd type="none" w="med" len="med"/>
                      <a:tailEnd type="none" w="med" len="med"/>
                    </a:lnL>
                    <a:lnR>
                      <a:noFill/>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CCFFCC"/>
                    </a:solidFill>
                  </a:tcPr>
                </a:tc>
              </a:tr>
              <a:tr h="338053">
                <a:tc vMerge="1">
                  <a:txBody>
                    <a:bodyPr/>
                    <a:lstStyle/>
                    <a:p>
                      <a:endParaRPr lang="it-IT"/>
                    </a:p>
                  </a:txBody>
                  <a:tcPr/>
                </a:tc>
                <a:tc rowSpan="2">
                  <a:txBody>
                    <a:bodyPr/>
                    <a:lstStyle/>
                    <a:p>
                      <a:pPr marL="457200" algn="l">
                        <a:spcAft>
                          <a:spcPts val="0"/>
                        </a:spcAft>
                      </a:pPr>
                      <a:r>
                        <a:rPr lang="it-IT" sz="900" dirty="0" err="1" smtClean="0">
                          <a:solidFill>
                            <a:srgbClr val="1F497D"/>
                          </a:solidFill>
                          <a:latin typeface="Calibri"/>
                          <a:ea typeface="Calibri"/>
                          <a:cs typeface="Times New Roman"/>
                        </a:rPr>
                        <a:t>Disinfectant</a:t>
                      </a:r>
                      <a:endParaRPr lang="it-IT" sz="1000" dirty="0">
                        <a:solidFill>
                          <a:schemeClr val="tx1"/>
                        </a:solidFill>
                        <a:latin typeface="Times New Roman"/>
                        <a:ea typeface="Calibri"/>
                        <a:cs typeface="Times New Roman"/>
                      </a:endParaRPr>
                    </a:p>
                    <a:p>
                      <a:pPr marL="457200" algn="l">
                        <a:spcAft>
                          <a:spcPts val="0"/>
                        </a:spcAft>
                      </a:pPr>
                      <a:r>
                        <a:rPr lang="it-IT" sz="900" dirty="0" smtClean="0">
                          <a:solidFill>
                            <a:srgbClr val="1F497D"/>
                          </a:solidFill>
                          <a:latin typeface="Calibri"/>
                          <a:ea typeface="Calibri"/>
                          <a:cs typeface="Times New Roman"/>
                        </a:rPr>
                        <a:t>[i.e</a:t>
                      </a:r>
                      <a:r>
                        <a:rPr lang="it-IT" sz="900" dirty="0">
                          <a:solidFill>
                            <a:srgbClr val="1F497D"/>
                          </a:solidFill>
                          <a:latin typeface="Calibri"/>
                          <a:ea typeface="Calibri"/>
                          <a:cs typeface="Times New Roman"/>
                        </a:rPr>
                        <a:t>. </a:t>
                      </a:r>
                      <a:r>
                        <a:rPr lang="it-IT" sz="900" dirty="0" err="1">
                          <a:solidFill>
                            <a:srgbClr val="1F497D"/>
                          </a:solidFill>
                          <a:latin typeface="Calibri"/>
                          <a:ea typeface="Calibri"/>
                          <a:cs typeface="Times New Roman"/>
                        </a:rPr>
                        <a:t>Peracetic</a:t>
                      </a:r>
                      <a:r>
                        <a:rPr lang="it-IT" sz="900" dirty="0">
                          <a:solidFill>
                            <a:srgbClr val="1F497D"/>
                          </a:solidFill>
                          <a:latin typeface="Calibri"/>
                          <a:ea typeface="Calibri"/>
                          <a:cs typeface="Times New Roman"/>
                        </a:rPr>
                        <a:t> acid]</a:t>
                      </a:r>
                      <a:endParaRPr lang="it-IT" sz="1000" dirty="0">
                        <a:latin typeface="Times New Roman"/>
                        <a:ea typeface="Calibri"/>
                        <a:cs typeface="Times New Roman"/>
                      </a:endParaRPr>
                    </a:p>
                  </a:txBody>
                  <a:tcPr marL="35569" marR="35569"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CCFFCC"/>
                    </a:solidFill>
                  </a:tcPr>
                </a:tc>
                <a:tc>
                  <a:txBody>
                    <a:bodyPr/>
                    <a:lstStyle/>
                    <a:p>
                      <a:pPr algn="ctr">
                        <a:spcAft>
                          <a:spcPts val="0"/>
                        </a:spcAft>
                      </a:pPr>
                      <a:r>
                        <a:rPr lang="it-IT" sz="900">
                          <a:solidFill>
                            <a:srgbClr val="1F497D"/>
                          </a:solidFill>
                          <a:latin typeface="Calibri"/>
                          <a:ea typeface="Times New Roman"/>
                          <a:cs typeface="Times New Roman"/>
                        </a:rPr>
                        <a:t>NR/NBR/SILICONE</a:t>
                      </a:r>
                      <a:endParaRPr lang="it-IT" sz="1000">
                        <a:latin typeface="Times New Roman"/>
                        <a:ea typeface="Times New Roman"/>
                        <a:cs typeface="Times New Roman"/>
                      </a:endParaRPr>
                    </a:p>
                  </a:txBody>
                  <a:tcPr marL="35569" marR="35569"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CCFFCC"/>
                    </a:solidFill>
                  </a:tcPr>
                </a:tc>
                <a:tc rowSpan="2">
                  <a:txBody>
                    <a:bodyPr/>
                    <a:lstStyle/>
                    <a:p>
                      <a:pPr algn="ctr">
                        <a:spcAft>
                          <a:spcPts val="0"/>
                        </a:spcAft>
                      </a:pPr>
                      <a:r>
                        <a:rPr lang="en-US" sz="900">
                          <a:solidFill>
                            <a:srgbClr val="1F497D"/>
                          </a:solidFill>
                          <a:latin typeface="Calibri"/>
                          <a:ea typeface="Times New Roman"/>
                          <a:cs typeface="Times New Roman"/>
                        </a:rPr>
                        <a:t>1%</a:t>
                      </a:r>
                      <a:endParaRPr lang="it-IT" sz="1000">
                        <a:latin typeface="Times New Roman"/>
                        <a:ea typeface="Times New Roman"/>
                        <a:cs typeface="Times New Roman"/>
                      </a:endParaRPr>
                    </a:p>
                  </a:txBody>
                  <a:tcPr marL="35569" marR="35569"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CCFFCC"/>
                    </a:solidFill>
                  </a:tcPr>
                </a:tc>
                <a:tc>
                  <a:txBody>
                    <a:bodyPr/>
                    <a:lstStyle/>
                    <a:p>
                      <a:pPr algn="ctr">
                        <a:spcAft>
                          <a:spcPts val="0"/>
                        </a:spcAft>
                      </a:pPr>
                      <a:r>
                        <a:rPr lang="en-US" sz="900">
                          <a:solidFill>
                            <a:srgbClr val="1F497D"/>
                          </a:solidFill>
                          <a:latin typeface="Calibri"/>
                          <a:ea typeface="Times New Roman"/>
                          <a:cs typeface="Times New Roman"/>
                        </a:rPr>
                        <a:t>Max 25°C</a:t>
                      </a:r>
                      <a:endParaRPr lang="it-IT" sz="1000">
                        <a:latin typeface="Times New Roman"/>
                        <a:ea typeface="Times New Roman"/>
                        <a:cs typeface="Times New Roman"/>
                      </a:endParaRPr>
                    </a:p>
                  </a:txBody>
                  <a:tcPr marL="35569" marR="35569" marT="0" marB="0" anchor="ctr">
                    <a:lnL w="12700" cap="flat" cmpd="sng" algn="ctr">
                      <a:solidFill>
                        <a:srgbClr val="339966"/>
                      </a:solidFill>
                      <a:prstDash val="solid"/>
                      <a:round/>
                      <a:headEnd type="none" w="med" len="med"/>
                      <a:tailEnd type="none" w="med" len="med"/>
                    </a:lnL>
                    <a:lnR>
                      <a:noFill/>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CCFFCC"/>
                    </a:solidFill>
                  </a:tcPr>
                </a:tc>
              </a:tr>
              <a:tr h="436578">
                <a:tc vMerge="1">
                  <a:txBody>
                    <a:bodyPr/>
                    <a:lstStyle/>
                    <a:p>
                      <a:endParaRPr lang="it-IT"/>
                    </a:p>
                  </a:txBody>
                  <a:tcPr/>
                </a:tc>
                <a:tc vMerge="1">
                  <a:txBody>
                    <a:bodyPr/>
                    <a:lstStyle/>
                    <a:p>
                      <a:endParaRPr lang="it-IT"/>
                    </a:p>
                  </a:txBody>
                  <a:tcPr/>
                </a:tc>
                <a:tc>
                  <a:txBody>
                    <a:bodyPr/>
                    <a:lstStyle/>
                    <a:p>
                      <a:pPr algn="ctr">
                        <a:spcAft>
                          <a:spcPts val="0"/>
                        </a:spcAft>
                      </a:pPr>
                      <a:r>
                        <a:rPr lang="it-IT" sz="900" dirty="0">
                          <a:solidFill>
                            <a:srgbClr val="1F497D"/>
                          </a:solidFill>
                          <a:latin typeface="Calibri"/>
                          <a:ea typeface="Times New Roman"/>
                          <a:cs typeface="Times New Roman"/>
                        </a:rPr>
                        <a:t>EPDM/IIR/UPE</a:t>
                      </a:r>
                      <a:endParaRPr lang="it-IT" sz="1000" dirty="0">
                        <a:latin typeface="Times New Roman"/>
                        <a:ea typeface="Times New Roman"/>
                        <a:cs typeface="Times New Roman"/>
                      </a:endParaRPr>
                    </a:p>
                  </a:txBody>
                  <a:tcPr marL="35569" marR="35569"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CCFFCC"/>
                    </a:solidFill>
                  </a:tcPr>
                </a:tc>
                <a:tc vMerge="1">
                  <a:txBody>
                    <a:bodyPr/>
                    <a:lstStyle/>
                    <a:p>
                      <a:endParaRPr lang="it-IT"/>
                    </a:p>
                  </a:txBody>
                  <a:tcPr/>
                </a:tc>
                <a:tc>
                  <a:txBody>
                    <a:bodyPr/>
                    <a:lstStyle/>
                    <a:p>
                      <a:pPr algn="ctr">
                        <a:spcAft>
                          <a:spcPts val="0"/>
                        </a:spcAft>
                      </a:pPr>
                      <a:r>
                        <a:rPr lang="en-US" sz="900" dirty="0">
                          <a:solidFill>
                            <a:srgbClr val="1F497D"/>
                          </a:solidFill>
                          <a:latin typeface="Calibri"/>
                          <a:ea typeface="Times New Roman"/>
                          <a:cs typeface="Times New Roman"/>
                        </a:rPr>
                        <a:t>Max 40°C</a:t>
                      </a:r>
                      <a:endParaRPr lang="it-IT" sz="1000" dirty="0">
                        <a:latin typeface="Times New Roman"/>
                        <a:ea typeface="Times New Roman"/>
                        <a:cs typeface="Times New Roman"/>
                      </a:endParaRPr>
                    </a:p>
                  </a:txBody>
                  <a:tcPr marL="35569" marR="35569" marT="0" marB="0" anchor="ctr">
                    <a:lnL w="12700" cap="flat" cmpd="sng" algn="ctr">
                      <a:solidFill>
                        <a:srgbClr val="339966"/>
                      </a:solidFill>
                      <a:prstDash val="solid"/>
                      <a:round/>
                      <a:headEnd type="none" w="med" len="med"/>
                      <a:tailEnd type="none" w="med" len="med"/>
                    </a:lnL>
                    <a:lnR>
                      <a:noFill/>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CCFFCC"/>
                    </a:solidFill>
                  </a:tcPr>
                </a:tc>
              </a:tr>
            </a:tbl>
          </a:graphicData>
        </a:graphic>
      </p:graphicFrame>
      <p:sp>
        <p:nvSpPr>
          <p:cNvPr id="6" name="Segnaposto numero diapositiva 5"/>
          <p:cNvSpPr>
            <a:spLocks noGrp="1"/>
          </p:cNvSpPr>
          <p:nvPr>
            <p:ph type="sldNum" sz="quarter" idx="12"/>
          </p:nvPr>
        </p:nvSpPr>
        <p:spPr/>
        <p:txBody>
          <a:bodyPr/>
          <a:lstStyle/>
          <a:p>
            <a:fld id="{B007B441-5312-499D-93C3-6E37886527FA}" type="slidenum">
              <a:rPr lang="it-IT" smtClean="0"/>
              <a:pPr/>
              <a:t>22</a:t>
            </a:fld>
            <a:endParaRPr lang="it-IT"/>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3" descr="Italy"/>
          <p:cNvSpPr>
            <a:spLocks noChangeAspect="1" noChangeArrowheads="1"/>
          </p:cNvSpPr>
          <p:nvPr/>
        </p:nvSpPr>
        <p:spPr bwMode="auto">
          <a:xfrm>
            <a:off x="1428750" y="1411288"/>
            <a:ext cx="6286500" cy="4035425"/>
          </a:xfrm>
          <a:prstGeom prst="rect">
            <a:avLst/>
          </a:prstGeom>
          <a:noFill/>
          <a:ln w="9525">
            <a:noFill/>
            <a:miter lim="800000"/>
            <a:headEnd/>
            <a:tailEnd/>
          </a:ln>
        </p:spPr>
        <p:txBody>
          <a:bodyPr/>
          <a:lstStyle/>
          <a:p>
            <a:endParaRPr lang="it-IT"/>
          </a:p>
        </p:txBody>
      </p:sp>
      <p:sp>
        <p:nvSpPr>
          <p:cNvPr id="41987" name="AutoShape 5" descr="Italy"/>
          <p:cNvSpPr>
            <a:spLocks noChangeAspect="1" noChangeArrowheads="1"/>
          </p:cNvSpPr>
          <p:nvPr/>
        </p:nvSpPr>
        <p:spPr bwMode="auto">
          <a:xfrm>
            <a:off x="1428750" y="1411288"/>
            <a:ext cx="6286500" cy="4035425"/>
          </a:xfrm>
          <a:prstGeom prst="rect">
            <a:avLst/>
          </a:prstGeom>
          <a:noFill/>
          <a:ln w="9525">
            <a:noFill/>
            <a:miter lim="800000"/>
            <a:headEnd/>
            <a:tailEnd/>
          </a:ln>
        </p:spPr>
        <p:txBody>
          <a:bodyPr/>
          <a:lstStyle/>
          <a:p>
            <a:endParaRPr lang="it-IT"/>
          </a:p>
        </p:txBody>
      </p:sp>
      <p:sp>
        <p:nvSpPr>
          <p:cNvPr id="41988" name="AutoShape 7" descr="Italy"/>
          <p:cNvSpPr>
            <a:spLocks noChangeAspect="1" noChangeArrowheads="1"/>
          </p:cNvSpPr>
          <p:nvPr/>
        </p:nvSpPr>
        <p:spPr bwMode="auto">
          <a:xfrm>
            <a:off x="1428750" y="1411288"/>
            <a:ext cx="6286500" cy="4035425"/>
          </a:xfrm>
          <a:prstGeom prst="rect">
            <a:avLst/>
          </a:prstGeom>
          <a:noFill/>
          <a:ln w="9525">
            <a:noFill/>
            <a:miter lim="800000"/>
            <a:headEnd/>
            <a:tailEnd/>
          </a:ln>
        </p:spPr>
        <p:txBody>
          <a:bodyPr/>
          <a:lstStyle/>
          <a:p>
            <a:endParaRPr lang="it-IT"/>
          </a:p>
        </p:txBody>
      </p:sp>
      <p:pic>
        <p:nvPicPr>
          <p:cNvPr id="41989" name="Picture 10" descr="j0407718"/>
          <p:cNvPicPr>
            <a:picLocks noChangeAspect="1" noChangeArrowheads="1"/>
          </p:cNvPicPr>
          <p:nvPr/>
        </p:nvPicPr>
        <p:blipFill>
          <a:blip r:embed="rId2" cstate="print"/>
          <a:srcRect/>
          <a:stretch>
            <a:fillRect/>
          </a:stretch>
        </p:blipFill>
        <p:spPr bwMode="auto">
          <a:xfrm>
            <a:off x="4114800" y="2957513"/>
            <a:ext cx="914400" cy="942975"/>
          </a:xfrm>
          <a:prstGeom prst="rect">
            <a:avLst/>
          </a:prstGeom>
          <a:noFill/>
          <a:ln w="9525">
            <a:noFill/>
            <a:miter lim="800000"/>
            <a:headEnd/>
            <a:tailEnd/>
          </a:ln>
        </p:spPr>
      </p:pic>
      <p:pic>
        <p:nvPicPr>
          <p:cNvPr id="41990" name="Picture 11" descr="j0407718"/>
          <p:cNvPicPr>
            <a:picLocks noChangeAspect="1" noChangeArrowheads="1"/>
          </p:cNvPicPr>
          <p:nvPr/>
        </p:nvPicPr>
        <p:blipFill>
          <a:blip r:embed="rId2" cstate="print"/>
          <a:srcRect/>
          <a:stretch>
            <a:fillRect/>
          </a:stretch>
        </p:blipFill>
        <p:spPr bwMode="auto">
          <a:xfrm>
            <a:off x="3810000" y="1295400"/>
            <a:ext cx="5334000" cy="5562600"/>
          </a:xfrm>
          <a:prstGeom prst="rect">
            <a:avLst/>
          </a:prstGeom>
          <a:noFill/>
          <a:ln w="9525">
            <a:noFill/>
            <a:miter lim="800000"/>
            <a:headEnd/>
            <a:tailEnd/>
          </a:ln>
        </p:spPr>
      </p:pic>
      <p:sp>
        <p:nvSpPr>
          <p:cNvPr id="41991" name="WordArt 13"/>
          <p:cNvSpPr>
            <a:spLocks noChangeArrowheads="1" noChangeShapeType="1" noTextEdit="1"/>
          </p:cNvSpPr>
          <p:nvPr/>
        </p:nvSpPr>
        <p:spPr bwMode="auto">
          <a:xfrm>
            <a:off x="4071934" y="4000504"/>
            <a:ext cx="3733800" cy="323850"/>
          </a:xfrm>
          <a:prstGeom prst="rect">
            <a:avLst/>
          </a:prstGeom>
        </p:spPr>
        <p:txBody>
          <a:bodyPr wrap="none" fromWordArt="1">
            <a:prstTxWarp prst="textPlain">
              <a:avLst>
                <a:gd name="adj" fmla="val 50000"/>
              </a:avLst>
            </a:prstTxWarp>
          </a:bodyPr>
          <a:lstStyle/>
          <a:p>
            <a:r>
              <a:rPr lang="it-IT" sz="2000" kern="10" dirty="0" smtClean="0">
                <a:ln w="9525">
                  <a:noFill/>
                  <a:round/>
                  <a:headEnd/>
                  <a:tailEnd/>
                </a:ln>
                <a:solidFill>
                  <a:srgbClr val="FF0000"/>
                </a:solidFill>
                <a:effectLst>
                  <a:outerShdw dist="35921" dir="2700000" algn="ctr" rotWithShape="0">
                    <a:srgbClr val="C0C0C0"/>
                  </a:outerShdw>
                </a:effectLst>
                <a:latin typeface="Impact"/>
              </a:rPr>
              <a:t>WWW.TUDERTECHNICA.COM</a:t>
            </a:r>
            <a:endParaRPr lang="it-IT" sz="2000" kern="10" dirty="0">
              <a:ln w="9525">
                <a:noFill/>
                <a:round/>
                <a:headEnd/>
                <a:tailEnd/>
              </a:ln>
              <a:solidFill>
                <a:srgbClr val="6600FF"/>
              </a:solidFill>
              <a:effectLst>
                <a:outerShdw dist="35921" dir="2700000" algn="ctr" rotWithShape="0">
                  <a:srgbClr val="C0C0C0"/>
                </a:outerShdw>
              </a:effectLst>
              <a:latin typeface="Impact"/>
            </a:endParaRPr>
          </a:p>
        </p:txBody>
      </p:sp>
      <p:sp>
        <p:nvSpPr>
          <p:cNvPr id="41992" name="WordArt 15"/>
          <p:cNvSpPr>
            <a:spLocks noChangeArrowheads="1" noChangeShapeType="1" noTextEdit="1"/>
          </p:cNvSpPr>
          <p:nvPr/>
        </p:nvSpPr>
        <p:spPr bwMode="auto">
          <a:xfrm>
            <a:off x="47625" y="4537075"/>
            <a:ext cx="3686175" cy="568325"/>
          </a:xfrm>
          <a:prstGeom prst="rect">
            <a:avLst/>
          </a:prstGeom>
        </p:spPr>
        <p:txBody>
          <a:bodyPr wrap="none" fromWordArt="1">
            <a:prstTxWarp prst="textCascadeUp">
              <a:avLst>
                <a:gd name="adj" fmla="val 28569"/>
              </a:avLst>
            </a:prstTxWarp>
            <a:scene3d>
              <a:camera prst="legacyPerspectiveFront">
                <a:rot lat="20519980" lon="1080000" rev="0"/>
              </a:camera>
              <a:lightRig rig="legacyHarsh2" dir="b"/>
            </a:scene3d>
            <a:sp3d extrusionH="430200" prstMaterial="legacyMatte">
              <a:extrusionClr>
                <a:srgbClr val="FF6600"/>
              </a:extrusionClr>
            </a:sp3d>
          </a:bodyPr>
          <a:lstStyle/>
          <a:p>
            <a:r>
              <a:rPr lang="en-US" kern="10">
                <a:ln w="9525">
                  <a:round/>
                  <a:headEnd/>
                  <a:tailEnd/>
                </a:ln>
                <a:gradFill rotWithShape="1">
                  <a:gsLst>
                    <a:gs pos="0">
                      <a:srgbClr val="FFE701"/>
                    </a:gs>
                    <a:gs pos="100000">
                      <a:srgbClr val="FE3E02"/>
                    </a:gs>
                  </a:gsLst>
                  <a:lin ang="5400000" scaled="1"/>
                </a:gradFill>
                <a:latin typeface="Impact"/>
              </a:rPr>
              <a:t>Check out our NEW website!</a:t>
            </a:r>
            <a:endParaRPr lang="it-IT" kern="10">
              <a:ln w="9525">
                <a:round/>
                <a:headEnd/>
                <a:tailEnd/>
              </a:ln>
              <a:gradFill rotWithShape="1">
                <a:gsLst>
                  <a:gs pos="0">
                    <a:srgbClr val="FFE701"/>
                  </a:gs>
                  <a:gs pos="100000">
                    <a:srgbClr val="FE3E02"/>
                  </a:gs>
                </a:gsLst>
                <a:lin ang="5400000" scaled="1"/>
              </a:gradFill>
              <a:latin typeface="Impact"/>
            </a:endParaRPr>
          </a:p>
        </p:txBody>
      </p:sp>
      <p:pic>
        <p:nvPicPr>
          <p:cNvPr id="41993" name="Picture 17" descr="j0396638"/>
          <p:cNvPicPr>
            <a:picLocks noChangeAspect="1" noChangeArrowheads="1"/>
          </p:cNvPicPr>
          <p:nvPr/>
        </p:nvPicPr>
        <p:blipFill>
          <a:blip r:embed="rId3" cstate="print"/>
          <a:srcRect/>
          <a:stretch>
            <a:fillRect/>
          </a:stretch>
        </p:blipFill>
        <p:spPr bwMode="auto">
          <a:xfrm>
            <a:off x="698500" y="1371600"/>
            <a:ext cx="2044700" cy="2895600"/>
          </a:xfrm>
          <a:prstGeom prst="rect">
            <a:avLst/>
          </a:prstGeom>
          <a:noFill/>
          <a:ln w="9525">
            <a:noFill/>
            <a:miter lim="800000"/>
            <a:headEnd/>
            <a:tailEnd/>
          </a:ln>
        </p:spPr>
      </p:pic>
      <p:pic>
        <p:nvPicPr>
          <p:cNvPr id="12" name="Picture 2"/>
          <p:cNvPicPr>
            <a:picLocks noChangeAspect="1" noChangeArrowheads="1"/>
          </p:cNvPicPr>
          <p:nvPr/>
        </p:nvPicPr>
        <p:blipFill>
          <a:blip r:embed="rId4" cstate="print"/>
          <a:srcRect/>
          <a:stretch>
            <a:fillRect/>
          </a:stretch>
        </p:blipFill>
        <p:spPr bwMode="auto">
          <a:xfrm>
            <a:off x="2357422" y="642918"/>
            <a:ext cx="4354519" cy="536859"/>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9" name="CasellaDiTesto 7"/>
          <p:cNvSpPr txBox="1">
            <a:spLocks noChangeArrowheads="1"/>
          </p:cNvSpPr>
          <p:nvPr/>
        </p:nvSpPr>
        <p:spPr bwMode="auto">
          <a:xfrm>
            <a:off x="2643174" y="714356"/>
            <a:ext cx="3857652" cy="553998"/>
          </a:xfrm>
          <a:prstGeom prst="rect">
            <a:avLst/>
          </a:prstGeom>
          <a:noFill/>
          <a:ln w="9525">
            <a:noFill/>
            <a:miter lim="800000"/>
            <a:headEnd/>
            <a:tailEnd/>
          </a:ln>
        </p:spPr>
        <p:txBody>
          <a:bodyPr wrap="square">
            <a:spAutoFit/>
          </a:bodyPr>
          <a:lstStyle/>
          <a:p>
            <a:r>
              <a:rPr lang="it-IT" sz="3000" b="1" dirty="0" smtClean="0">
                <a:solidFill>
                  <a:schemeClr val="tx2"/>
                </a:solidFill>
              </a:rPr>
              <a:t>COMPANY PROFILE</a:t>
            </a:r>
            <a:endParaRPr lang="it-IT" sz="3000" b="1" dirty="0">
              <a:solidFill>
                <a:schemeClr val="tx2"/>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pPr/>
              <a:t>3</a:t>
            </a:fld>
            <a:endParaRPr lang="it-IT" dirty="0"/>
          </a:p>
        </p:txBody>
      </p:sp>
      <p:pic>
        <p:nvPicPr>
          <p:cNvPr id="1026" name="Picture 2"/>
          <p:cNvPicPr>
            <a:picLocks noChangeAspect="1" noChangeArrowheads="1"/>
          </p:cNvPicPr>
          <p:nvPr/>
        </p:nvPicPr>
        <p:blipFill>
          <a:blip r:embed="rId3" cstate="print"/>
          <a:srcRect/>
          <a:stretch>
            <a:fillRect/>
          </a:stretch>
        </p:blipFill>
        <p:spPr bwMode="auto">
          <a:xfrm>
            <a:off x="6357950" y="1928802"/>
            <a:ext cx="2552700" cy="2562225"/>
          </a:xfrm>
          <a:prstGeom prst="rect">
            <a:avLst/>
          </a:prstGeom>
          <a:noFill/>
          <a:ln w="9525">
            <a:noFill/>
            <a:miter lim="800000"/>
            <a:headEnd/>
            <a:tailEnd/>
          </a:ln>
          <a:effectLst/>
        </p:spPr>
      </p:pic>
      <p:sp>
        <p:nvSpPr>
          <p:cNvPr id="8" name="CasellaDiTesto 7"/>
          <p:cNvSpPr txBox="1">
            <a:spLocks noChangeArrowheads="1"/>
          </p:cNvSpPr>
          <p:nvPr/>
        </p:nvSpPr>
        <p:spPr bwMode="auto">
          <a:xfrm>
            <a:off x="285720" y="1357298"/>
            <a:ext cx="8429684" cy="553998"/>
          </a:xfrm>
          <a:prstGeom prst="rect">
            <a:avLst/>
          </a:prstGeom>
          <a:noFill/>
          <a:ln w="9525">
            <a:noFill/>
            <a:miter lim="800000"/>
            <a:headEnd/>
            <a:tailEnd/>
          </a:ln>
        </p:spPr>
        <p:txBody>
          <a:bodyPr wrap="square">
            <a:spAutoFit/>
          </a:bodyPr>
          <a:lstStyle/>
          <a:p>
            <a:pPr>
              <a:lnSpc>
                <a:spcPct val="150000"/>
              </a:lnSpc>
              <a:spcAft>
                <a:spcPts val="600"/>
              </a:spcAft>
              <a:buNone/>
            </a:pPr>
            <a:r>
              <a:rPr lang="en-US" sz="2000" dirty="0" smtClean="0"/>
              <a:t>PRIVATELY OWNED COMPANY FOUNDED IN 1983 IN PADOVA – ITALY</a:t>
            </a:r>
          </a:p>
        </p:txBody>
      </p:sp>
      <p:sp>
        <p:nvSpPr>
          <p:cNvPr id="9" name="Rettangolo 8"/>
          <p:cNvSpPr/>
          <p:nvPr/>
        </p:nvSpPr>
        <p:spPr>
          <a:xfrm>
            <a:off x="357158" y="2214554"/>
            <a:ext cx="5929354" cy="3970318"/>
          </a:xfrm>
          <a:prstGeom prst="rect">
            <a:avLst/>
          </a:prstGeom>
        </p:spPr>
        <p:txBody>
          <a:bodyPr wrap="square">
            <a:spAutoFit/>
          </a:bodyPr>
          <a:lstStyle/>
          <a:p>
            <a:pPr>
              <a:buFontTx/>
              <a:buChar char="-"/>
            </a:pPr>
            <a:r>
              <a:rPr lang="en-US" dirty="0" smtClean="0"/>
              <a:t>MODERN/EFFICIENT MANUFACTURING CAPABILITY</a:t>
            </a:r>
          </a:p>
          <a:p>
            <a:r>
              <a:rPr lang="en-US" dirty="0" smtClean="0"/>
              <a:t/>
            </a:r>
            <a:br>
              <a:rPr lang="en-US" dirty="0" smtClean="0"/>
            </a:br>
            <a:r>
              <a:rPr lang="en-US" dirty="0" smtClean="0"/>
              <a:t>- DESIGNS AND PRODUCES TECHNICAL HOSES</a:t>
            </a:r>
          </a:p>
          <a:p>
            <a:r>
              <a:rPr lang="en-US" dirty="0" smtClean="0"/>
              <a:t/>
            </a:r>
            <a:br>
              <a:rPr lang="en-US" dirty="0" smtClean="0"/>
            </a:br>
            <a:r>
              <a:rPr lang="en-US" dirty="0" smtClean="0"/>
              <a:t>- UNI EN ISO 9001:2008 QUALITY CERTIFIED</a:t>
            </a:r>
          </a:p>
          <a:p>
            <a:r>
              <a:rPr lang="en-US" dirty="0" smtClean="0"/>
              <a:t/>
            </a:r>
            <a:br>
              <a:rPr lang="en-US" dirty="0" smtClean="0"/>
            </a:br>
            <a:r>
              <a:rPr lang="en-US" dirty="0" smtClean="0"/>
              <a:t>- OHSAS 18001 – ED 2007 CERTIFIED</a:t>
            </a:r>
          </a:p>
          <a:p>
            <a:r>
              <a:rPr lang="en-US" dirty="0" smtClean="0"/>
              <a:t/>
            </a:r>
            <a:br>
              <a:rPr lang="en-US" dirty="0" smtClean="0"/>
            </a:br>
            <a:r>
              <a:rPr lang="en-US" dirty="0" smtClean="0"/>
              <a:t>- PRODUCTION LENGTHS – 40, 12 METERS</a:t>
            </a:r>
          </a:p>
          <a:p>
            <a:r>
              <a:rPr lang="en-US" dirty="0" smtClean="0"/>
              <a:t/>
            </a:r>
            <a:br>
              <a:rPr lang="en-US" dirty="0" smtClean="0"/>
            </a:br>
            <a:r>
              <a:rPr lang="en-US" dirty="0" smtClean="0"/>
              <a:t>- CONTINUOUS INVESTMENT IN EQUIPMENT</a:t>
            </a:r>
          </a:p>
          <a:p>
            <a:endParaRPr lang="en-US" dirty="0" smtClean="0"/>
          </a:p>
          <a:p>
            <a:r>
              <a:rPr lang="en-US" dirty="0" smtClean="0"/>
              <a:t>- 80% EXPORT  </a:t>
            </a:r>
          </a:p>
          <a:p>
            <a:endParaRPr lang="en-US" dirty="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5"/>
          <p:cNvSpPr>
            <a:spLocks noChangeArrowheads="1"/>
          </p:cNvSpPr>
          <p:nvPr/>
        </p:nvSpPr>
        <p:spPr bwMode="auto">
          <a:xfrm>
            <a:off x="3576638" y="3101975"/>
            <a:ext cx="9144000" cy="396875"/>
          </a:xfrm>
          <a:prstGeom prst="rect">
            <a:avLst/>
          </a:prstGeom>
          <a:noFill/>
          <a:ln w="9525">
            <a:noFill/>
            <a:miter lim="800000"/>
            <a:headEnd/>
            <a:tailEnd/>
          </a:ln>
        </p:spPr>
        <p:txBody>
          <a:bodyPr>
            <a:spAutoFit/>
          </a:bodyPr>
          <a:lstStyle/>
          <a:p>
            <a:pPr algn="l">
              <a:lnSpc>
                <a:spcPct val="100000"/>
              </a:lnSpc>
              <a:spcBef>
                <a:spcPct val="0"/>
              </a:spcBef>
            </a:pPr>
            <a:endParaRPr lang="it-IT" sz="2000"/>
          </a:p>
        </p:txBody>
      </p:sp>
      <p:sp>
        <p:nvSpPr>
          <p:cNvPr id="16389" name="CasellaDiTesto 7"/>
          <p:cNvSpPr txBox="1">
            <a:spLocks noChangeArrowheads="1"/>
          </p:cNvSpPr>
          <p:nvPr/>
        </p:nvSpPr>
        <p:spPr bwMode="auto">
          <a:xfrm>
            <a:off x="2643174" y="857232"/>
            <a:ext cx="4143404" cy="553998"/>
          </a:xfrm>
          <a:prstGeom prst="rect">
            <a:avLst/>
          </a:prstGeom>
          <a:noFill/>
          <a:ln w="9525">
            <a:noFill/>
            <a:miter lim="800000"/>
            <a:headEnd/>
            <a:tailEnd/>
          </a:ln>
        </p:spPr>
        <p:txBody>
          <a:bodyPr wrap="square">
            <a:spAutoFit/>
          </a:bodyPr>
          <a:lstStyle/>
          <a:p>
            <a:r>
              <a:rPr lang="it-IT" sz="3000" b="1" dirty="0" smtClean="0">
                <a:solidFill>
                  <a:schemeClr val="tx2"/>
                </a:solidFill>
              </a:rPr>
              <a:t>CUSTOMER SERVICE</a:t>
            </a:r>
          </a:p>
        </p:txBody>
      </p:sp>
      <p:sp>
        <p:nvSpPr>
          <p:cNvPr id="6" name="Segnaposto contenuto 3"/>
          <p:cNvSpPr>
            <a:spLocks noGrp="1"/>
          </p:cNvSpPr>
          <p:nvPr>
            <p:ph sz="quarter" idx="1"/>
          </p:nvPr>
        </p:nvSpPr>
        <p:spPr>
          <a:xfrm>
            <a:off x="3500430" y="1643050"/>
            <a:ext cx="5286412" cy="1785950"/>
          </a:xfrm>
        </p:spPr>
        <p:txBody>
          <a:bodyPr>
            <a:normAutofit/>
          </a:bodyPr>
          <a:lstStyle/>
          <a:p>
            <a:pPr>
              <a:buNone/>
            </a:pPr>
            <a:r>
              <a:rPr lang="en-US" sz="2000" dirty="0" smtClean="0">
                <a:latin typeface="Arial" pitchFamily="34" charset="0"/>
                <a:cs typeface="Arial" pitchFamily="34" charset="0"/>
              </a:rPr>
              <a:t>UNI EN ISO 9001:2008 QUALITY CERTIFICATE</a:t>
            </a:r>
          </a:p>
          <a:p>
            <a:pPr>
              <a:buNone/>
            </a:pPr>
            <a:r>
              <a:rPr lang="en-US" sz="2000" dirty="0" smtClean="0">
                <a:latin typeface="Arial" pitchFamily="34" charset="0"/>
                <a:cs typeface="Arial" pitchFamily="34" charset="0"/>
              </a:rPr>
              <a:t>OHSAS 18001 – ED 2007 CERTIFICATE</a:t>
            </a:r>
          </a:p>
          <a:p>
            <a:pPr>
              <a:buNone/>
            </a:pPr>
            <a:r>
              <a:rPr lang="it-IT" sz="2000" dirty="0" smtClean="0">
                <a:latin typeface="Arial" pitchFamily="34" charset="0"/>
                <a:cs typeface="Arial" pitchFamily="34" charset="0"/>
              </a:rPr>
              <a:t>TEST REPORT BY INDEPENDENT LABORATORY - MIGRATION TESTS</a:t>
            </a:r>
            <a:endParaRPr lang="en-US" sz="2000" dirty="0" smtClean="0">
              <a:latin typeface="Arial" pitchFamily="34" charset="0"/>
              <a:cs typeface="Arial" pitchFamily="34" charset="0"/>
            </a:endParaRPr>
          </a:p>
          <a:p>
            <a:endParaRPr lang="it-IT" sz="2000" dirty="0">
              <a:latin typeface="Arial" pitchFamily="34" charset="0"/>
              <a:cs typeface="Arial" pitchFamily="34" charset="0"/>
            </a:endParaRPr>
          </a:p>
        </p:txBody>
      </p:sp>
      <p:pic>
        <p:nvPicPr>
          <p:cNvPr id="7" name="Picture 4"/>
          <p:cNvPicPr>
            <a:picLocks noChangeAspect="1" noChangeArrowheads="1"/>
          </p:cNvPicPr>
          <p:nvPr/>
        </p:nvPicPr>
        <p:blipFill>
          <a:blip r:embed="rId3" cstate="print"/>
          <a:srcRect/>
          <a:stretch>
            <a:fillRect/>
          </a:stretch>
        </p:blipFill>
        <p:spPr>
          <a:xfrm>
            <a:off x="214282" y="1500174"/>
            <a:ext cx="2428892" cy="2936541"/>
          </a:xfrm>
          <a:prstGeom prst="rect">
            <a:avLst/>
          </a:prstGeom>
          <a:ln>
            <a:solidFill>
              <a:schemeClr val="tx1"/>
            </a:solidFill>
          </a:ln>
          <a:effectLst/>
        </p:spPr>
      </p:pic>
      <p:pic>
        <p:nvPicPr>
          <p:cNvPr id="9" name="Immagine 3" descr="OHSAS.jpg"/>
          <p:cNvPicPr>
            <a:picLocks noChangeAspect="1"/>
          </p:cNvPicPr>
          <p:nvPr/>
        </p:nvPicPr>
        <p:blipFill>
          <a:blip r:embed="rId4" cstate="print"/>
          <a:srcRect/>
          <a:stretch>
            <a:fillRect/>
          </a:stretch>
        </p:blipFill>
        <p:spPr bwMode="auto">
          <a:xfrm>
            <a:off x="571472" y="2643182"/>
            <a:ext cx="2286016" cy="3232217"/>
          </a:xfrm>
          <a:prstGeom prst="rect">
            <a:avLst/>
          </a:prstGeom>
          <a:noFill/>
          <a:ln w="9525">
            <a:solidFill>
              <a:schemeClr val="tx1"/>
            </a:solidFill>
            <a:miter lim="800000"/>
            <a:headEnd/>
            <a:tailEnd/>
          </a:ln>
          <a:effectLst/>
        </p:spPr>
      </p:pic>
      <p:pic>
        <p:nvPicPr>
          <p:cNvPr id="10" name="Picture 8"/>
          <p:cNvPicPr>
            <a:picLocks noChangeAspect="1" noChangeArrowheads="1"/>
          </p:cNvPicPr>
          <p:nvPr/>
        </p:nvPicPr>
        <p:blipFill>
          <a:blip r:embed="rId5" cstate="print"/>
          <a:srcRect/>
          <a:stretch>
            <a:fillRect/>
          </a:stretch>
        </p:blipFill>
        <p:spPr bwMode="auto">
          <a:xfrm>
            <a:off x="1071538" y="3929066"/>
            <a:ext cx="2151062" cy="2686191"/>
          </a:xfrm>
          <a:prstGeom prst="rect">
            <a:avLst/>
          </a:prstGeom>
          <a:noFill/>
          <a:ln w="12700">
            <a:solidFill>
              <a:schemeClr val="tx1"/>
            </a:solidFill>
            <a:miter lim="800000"/>
            <a:headEnd/>
            <a:tailEnd/>
          </a:ln>
          <a:effectLst/>
        </p:spPr>
      </p:pic>
      <p:pic>
        <p:nvPicPr>
          <p:cNvPr id="11" name="Picture 1"/>
          <p:cNvPicPr>
            <a:picLocks noChangeAspect="1" noChangeArrowheads="1"/>
          </p:cNvPicPr>
          <p:nvPr/>
        </p:nvPicPr>
        <p:blipFill>
          <a:blip r:embed="rId6" cstate="print"/>
          <a:srcRect l="16839" t="24167" r="67258" b="5833"/>
          <a:stretch>
            <a:fillRect/>
          </a:stretch>
        </p:blipFill>
        <p:spPr bwMode="auto">
          <a:xfrm>
            <a:off x="6715140" y="3500438"/>
            <a:ext cx="2211591" cy="3122232"/>
          </a:xfrm>
          <a:prstGeom prst="rect">
            <a:avLst/>
          </a:prstGeom>
          <a:noFill/>
          <a:ln w="9525">
            <a:solidFill>
              <a:schemeClr val="tx1"/>
            </a:solidFill>
            <a:miter lim="800000"/>
            <a:headEnd/>
            <a:tailEnd/>
          </a:ln>
          <a:effectLst/>
        </p:spPr>
      </p:pic>
      <p:sp>
        <p:nvSpPr>
          <p:cNvPr id="12" name="CasellaDiTesto 11"/>
          <p:cNvSpPr txBox="1"/>
          <p:nvPr/>
        </p:nvSpPr>
        <p:spPr>
          <a:xfrm>
            <a:off x="3857620" y="3571876"/>
            <a:ext cx="2786082" cy="769441"/>
          </a:xfrm>
          <a:prstGeom prst="rect">
            <a:avLst/>
          </a:prstGeom>
          <a:noFill/>
        </p:spPr>
        <p:txBody>
          <a:bodyPr wrap="square" rtlCol="0">
            <a:spAutoFit/>
          </a:bodyPr>
          <a:lstStyle/>
          <a:p>
            <a:pPr marL="274320" indent="-274320">
              <a:spcBef>
                <a:spcPct val="20000"/>
              </a:spcBef>
              <a:buClr>
                <a:schemeClr val="accent1"/>
              </a:buClr>
              <a:buSzPct val="85000"/>
            </a:pPr>
            <a:r>
              <a:rPr lang="it-IT" sz="2000" dirty="0" smtClean="0">
                <a:latin typeface="Arial" pitchFamily="34" charset="0"/>
                <a:cs typeface="Arial" pitchFamily="34" charset="0"/>
              </a:rPr>
              <a:t>GUIDELINES</a:t>
            </a:r>
          </a:p>
          <a:p>
            <a:pPr marL="274320" indent="-274320">
              <a:spcBef>
                <a:spcPct val="20000"/>
              </a:spcBef>
              <a:buClr>
                <a:schemeClr val="accent1"/>
              </a:buClr>
              <a:buSzPct val="85000"/>
            </a:pPr>
            <a:r>
              <a:rPr lang="it-IT" sz="2000" dirty="0" smtClean="0">
                <a:latin typeface="Arial" pitchFamily="34" charset="0"/>
                <a:cs typeface="Arial" pitchFamily="34" charset="0"/>
              </a:rPr>
              <a:t>CHEMICAL CHARTS</a:t>
            </a:r>
          </a:p>
        </p:txBody>
      </p:sp>
      <p:pic>
        <p:nvPicPr>
          <p:cNvPr id="13" name="Picture 2"/>
          <p:cNvPicPr>
            <a:picLocks noChangeAspect="1" noChangeArrowheads="1"/>
          </p:cNvPicPr>
          <p:nvPr/>
        </p:nvPicPr>
        <p:blipFill>
          <a:blip r:embed="rId7" cstate="print"/>
          <a:srcRect l="13364" t="35000" r="63916" b="15833"/>
          <a:stretch>
            <a:fillRect/>
          </a:stretch>
        </p:blipFill>
        <p:spPr bwMode="auto">
          <a:xfrm>
            <a:off x="4714876" y="4643446"/>
            <a:ext cx="2933801" cy="2036403"/>
          </a:xfrm>
          <a:prstGeom prst="rect">
            <a:avLst/>
          </a:prstGeom>
          <a:noFill/>
          <a:ln w="9525">
            <a:solidFill>
              <a:schemeClr val="tx1"/>
            </a:solidFill>
            <a:miter lim="800000"/>
            <a:headEnd/>
            <a:tailEnd/>
          </a:ln>
          <a:effectLst/>
        </p:spPr>
      </p:pic>
      <p:cxnSp>
        <p:nvCxnSpPr>
          <p:cNvPr id="14" name="Connettore 2 13"/>
          <p:cNvCxnSpPr/>
          <p:nvPr/>
        </p:nvCxnSpPr>
        <p:spPr>
          <a:xfrm rot="10800000" flipV="1">
            <a:off x="2643174" y="2071678"/>
            <a:ext cx="1000132" cy="28575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ttore 2 14"/>
          <p:cNvCxnSpPr>
            <a:stCxn id="6" idx="1"/>
          </p:cNvCxnSpPr>
          <p:nvPr/>
        </p:nvCxnSpPr>
        <p:spPr>
          <a:xfrm rot="10800000" flipV="1">
            <a:off x="2857488" y="2536024"/>
            <a:ext cx="642942" cy="46434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ttore 2 15"/>
          <p:cNvCxnSpPr/>
          <p:nvPr/>
        </p:nvCxnSpPr>
        <p:spPr>
          <a:xfrm rot="5400000">
            <a:off x="3071802" y="3286124"/>
            <a:ext cx="785818" cy="50006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ttore 2 16"/>
          <p:cNvCxnSpPr/>
          <p:nvPr/>
        </p:nvCxnSpPr>
        <p:spPr>
          <a:xfrm>
            <a:off x="5715008" y="3786190"/>
            <a:ext cx="107157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ttore 2 17"/>
          <p:cNvCxnSpPr>
            <a:endCxn id="13" idx="0"/>
          </p:cNvCxnSpPr>
          <p:nvPr/>
        </p:nvCxnSpPr>
        <p:spPr>
          <a:xfrm>
            <a:off x="5786446" y="4286256"/>
            <a:ext cx="395331" cy="35719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Segnaposto numero diapositiva 18"/>
          <p:cNvSpPr>
            <a:spLocks noGrp="1"/>
          </p:cNvSpPr>
          <p:nvPr>
            <p:ph type="sldNum" sz="quarter" idx="12"/>
          </p:nvPr>
        </p:nvSpPr>
        <p:spPr/>
        <p:txBody>
          <a:bodyPr/>
          <a:lstStyle/>
          <a:p>
            <a:fld id="{B007B441-5312-499D-93C3-6E37886527FA}" type="slidenum">
              <a:rPr lang="it-IT" smtClean="0"/>
              <a:pPr/>
              <a:t>4</a:t>
            </a:fld>
            <a:endParaRPr lang="it-IT"/>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egnaposto contenuto 6"/>
          <p:cNvSpPr>
            <a:spLocks noGrp="1"/>
          </p:cNvSpPr>
          <p:nvPr>
            <p:ph idx="1"/>
          </p:nvPr>
        </p:nvSpPr>
        <p:spPr>
          <a:xfrm>
            <a:off x="357158" y="2500306"/>
            <a:ext cx="8786842" cy="2500330"/>
          </a:xfrm>
        </p:spPr>
        <p:txBody>
          <a:bodyPr>
            <a:normAutofit/>
          </a:bodyPr>
          <a:lstStyle/>
          <a:p>
            <a:pPr lvl="0">
              <a:buNone/>
            </a:pPr>
            <a:endParaRPr lang="it-IT" sz="400" cap="all" dirty="0" smtClean="0"/>
          </a:p>
          <a:p>
            <a:pPr>
              <a:spcBef>
                <a:spcPts val="1200"/>
              </a:spcBef>
              <a:spcAft>
                <a:spcPts val="600"/>
              </a:spcAft>
            </a:pPr>
            <a:r>
              <a:rPr lang="en-US" sz="2200" cap="all" dirty="0" smtClean="0"/>
              <a:t>Meets international food standards</a:t>
            </a:r>
          </a:p>
          <a:p>
            <a:pPr>
              <a:spcBef>
                <a:spcPts val="1200"/>
              </a:spcBef>
              <a:spcAft>
                <a:spcPts val="600"/>
              </a:spcAft>
              <a:buNone/>
            </a:pPr>
            <a:endParaRPr lang="en-US" sz="2200" cap="all" dirty="0" smtClean="0"/>
          </a:p>
          <a:p>
            <a:pPr lvl="0">
              <a:spcBef>
                <a:spcPts val="1200"/>
              </a:spcBef>
              <a:spcAft>
                <a:spcPts val="600"/>
              </a:spcAft>
            </a:pPr>
            <a:r>
              <a:rPr lang="en-US" sz="2200" cap="all" dirty="0" smtClean="0"/>
              <a:t>Stainless steel mandrels (clean and smooth tube)</a:t>
            </a:r>
          </a:p>
          <a:p>
            <a:pPr lvl="0">
              <a:spcBef>
                <a:spcPts val="1200"/>
              </a:spcBef>
              <a:spcAft>
                <a:spcPts val="600"/>
              </a:spcAft>
              <a:buNone/>
            </a:pPr>
            <a:endParaRPr lang="en-US" sz="2400" cap="all" dirty="0" smtClean="0"/>
          </a:p>
          <a:p>
            <a:pPr>
              <a:buFontTx/>
              <a:buNone/>
              <a:defRPr/>
            </a:pPr>
            <a:endParaRPr lang="it-IT" b="1" dirty="0" smtClean="0"/>
          </a:p>
          <a:p>
            <a:pPr>
              <a:defRPr/>
            </a:pPr>
            <a:endParaRPr lang="it-IT" sz="2400" cap="all" dirty="0" smtClean="0"/>
          </a:p>
          <a:p>
            <a:pPr>
              <a:defRPr/>
            </a:pPr>
            <a:endParaRPr lang="it-IT" cap="all" dirty="0" smtClean="0"/>
          </a:p>
        </p:txBody>
      </p:sp>
      <p:sp>
        <p:nvSpPr>
          <p:cNvPr id="16389" name="CasellaDiTesto 7"/>
          <p:cNvSpPr txBox="1">
            <a:spLocks noChangeArrowheads="1"/>
          </p:cNvSpPr>
          <p:nvPr/>
        </p:nvSpPr>
        <p:spPr bwMode="auto">
          <a:xfrm>
            <a:off x="571472" y="857232"/>
            <a:ext cx="8358246" cy="1323439"/>
          </a:xfrm>
          <a:prstGeom prst="rect">
            <a:avLst/>
          </a:prstGeom>
          <a:noFill/>
          <a:ln w="9525">
            <a:noFill/>
            <a:miter lim="800000"/>
            <a:headEnd/>
            <a:tailEnd/>
          </a:ln>
        </p:spPr>
        <p:txBody>
          <a:bodyPr wrap="square">
            <a:spAutoFit/>
          </a:bodyPr>
          <a:lstStyle/>
          <a:p>
            <a:pPr algn="ctr"/>
            <a:r>
              <a:rPr lang="it-IT" sz="4000" b="1" dirty="0" smtClean="0">
                <a:solidFill>
                  <a:schemeClr val="accent1"/>
                </a:solidFill>
              </a:rPr>
              <a:t>TUDERTECHNICA HOSES</a:t>
            </a:r>
          </a:p>
          <a:p>
            <a:pPr algn="ctr"/>
            <a:r>
              <a:rPr lang="it-IT" sz="4000" b="1" dirty="0" smtClean="0">
                <a:solidFill>
                  <a:schemeClr val="accent1"/>
                </a:solidFill>
              </a:rPr>
              <a:t>COMPETITIVE ADVANTAGES </a:t>
            </a:r>
            <a:endParaRPr lang="it-IT" sz="4000" b="1" dirty="0">
              <a:solidFill>
                <a:schemeClr val="accent1"/>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pPr/>
              <a:t>5</a:t>
            </a:fld>
            <a:endParaRPr lang="it-IT"/>
          </a:p>
        </p:txBody>
      </p:sp>
      <p:sp>
        <p:nvSpPr>
          <p:cNvPr id="29" name="Segnaposto contenuto 6"/>
          <p:cNvSpPr txBox="1">
            <a:spLocks/>
          </p:cNvSpPr>
          <p:nvPr/>
        </p:nvSpPr>
        <p:spPr>
          <a:xfrm>
            <a:off x="357158" y="4714884"/>
            <a:ext cx="3786214" cy="1357322"/>
          </a:xfrm>
          <a:prstGeom prst="rect">
            <a:avLst/>
          </a:prstGeom>
        </p:spPr>
        <p:txBody>
          <a:bodyPr vert="horz">
            <a:normAutofit fontScale="62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Tx/>
              <a:buNone/>
              <a:tabLst/>
              <a:defRPr/>
            </a:pPr>
            <a:endParaRPr kumimoji="0" lang="en-US" sz="3500" b="0" i="0" u="none" strike="noStrike" kern="1200" cap="all" spc="0" normalizeH="0" baseline="0" noProof="0" dirty="0" smtClean="0">
              <a:ln>
                <a:noFill/>
              </a:ln>
              <a:solidFill>
                <a:schemeClr val="tx1"/>
              </a:solidFill>
              <a:effectLst/>
              <a:uLnTx/>
              <a:uFillTx/>
              <a:latin typeface="+mn-lt"/>
              <a:ea typeface="+mn-ea"/>
              <a:cs typeface="+mn-cs"/>
            </a:endParaRPr>
          </a:p>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it-IT" sz="3500" b="0" i="0" u="none" strike="noStrike" kern="1200" cap="all" spc="0" normalizeH="0" baseline="0" noProof="0" dirty="0" smtClean="0">
                <a:ln>
                  <a:noFill/>
                </a:ln>
                <a:solidFill>
                  <a:schemeClr val="tx1"/>
                </a:solidFill>
                <a:effectLst/>
                <a:uLnTx/>
                <a:uFillTx/>
                <a:latin typeface="+mn-lt"/>
                <a:ea typeface="+mn-ea"/>
                <a:cs typeface="+mn-cs"/>
              </a:rPr>
              <a:t>GALVANIZED/</a:t>
            </a:r>
            <a:r>
              <a:rPr kumimoji="0" lang="it-IT" sz="3500" b="0" i="0" u="none" strike="noStrike" kern="1200" cap="all" spc="0" normalizeH="0" noProof="0" dirty="0" smtClean="0">
                <a:ln>
                  <a:noFill/>
                </a:ln>
                <a:solidFill>
                  <a:schemeClr val="tx1"/>
                </a:solidFill>
                <a:effectLst/>
                <a:uLnTx/>
                <a:uFillTx/>
                <a:latin typeface="+mn-lt"/>
                <a:ea typeface="+mn-ea"/>
                <a:cs typeface="+mn-cs"/>
              </a:rPr>
              <a:t> </a:t>
            </a:r>
            <a:r>
              <a:rPr kumimoji="0" lang="it-IT" sz="3500" b="0" i="0" u="none" strike="noStrike" kern="1200" cap="all" spc="0" normalizeH="0" baseline="0" noProof="0" dirty="0" smtClean="0">
                <a:ln>
                  <a:noFill/>
                </a:ln>
                <a:solidFill>
                  <a:schemeClr val="tx1"/>
                </a:solidFill>
                <a:effectLst/>
                <a:uLnTx/>
                <a:uFillTx/>
                <a:latin typeface="+mn-lt"/>
                <a:ea typeface="+mn-ea"/>
                <a:cs typeface="+mn-cs"/>
              </a:rPr>
              <a:t>STAINLESS STEEL WIRE HELICES</a:t>
            </a:r>
            <a:endParaRPr kumimoji="0" lang="it-IT" sz="3500" b="1"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it-IT" sz="2400" b="0" i="0" u="none" strike="noStrike" kern="1200" cap="all"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it-IT" sz="2600" b="0" i="0" u="none" strike="noStrike" kern="1200" cap="all" spc="0" normalizeH="0" baseline="0" noProof="0" dirty="0" smtClean="0">
              <a:ln>
                <a:noFill/>
              </a:ln>
              <a:solidFill>
                <a:schemeClr val="tx1"/>
              </a:solidFill>
              <a:effectLst/>
              <a:uLnTx/>
              <a:uFillTx/>
              <a:latin typeface="+mn-lt"/>
              <a:ea typeface="+mn-ea"/>
              <a:cs typeface="+mn-cs"/>
            </a:endParaRPr>
          </a:p>
        </p:txBody>
      </p:sp>
      <p:sp>
        <p:nvSpPr>
          <p:cNvPr id="30" name="Rettangolo 29"/>
          <p:cNvSpPr/>
          <p:nvPr/>
        </p:nvSpPr>
        <p:spPr>
          <a:xfrm>
            <a:off x="5214942" y="5000636"/>
            <a:ext cx="3500462" cy="71438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sz="2200" cap="all" dirty="0" smtClean="0">
                <a:solidFill>
                  <a:schemeClr val="tx1"/>
                </a:solidFill>
              </a:rPr>
              <a:t>superior oxidation resistance</a:t>
            </a:r>
            <a:endParaRPr lang="it-IT" sz="2200" b="1" dirty="0" smtClean="0">
              <a:solidFill>
                <a:schemeClr val="tx1"/>
              </a:solidFill>
            </a:endParaRPr>
          </a:p>
        </p:txBody>
      </p:sp>
      <p:cxnSp>
        <p:nvCxnSpPr>
          <p:cNvPr id="31" name="Connettore 2 30"/>
          <p:cNvCxnSpPr/>
          <p:nvPr/>
        </p:nvCxnSpPr>
        <p:spPr>
          <a:xfrm>
            <a:off x="4429124" y="5286388"/>
            <a:ext cx="500066"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9" name="CasellaDiTesto 7"/>
          <p:cNvSpPr txBox="1">
            <a:spLocks noChangeArrowheads="1"/>
          </p:cNvSpPr>
          <p:nvPr/>
        </p:nvSpPr>
        <p:spPr bwMode="auto">
          <a:xfrm>
            <a:off x="357158" y="857232"/>
            <a:ext cx="8786842" cy="1323439"/>
          </a:xfrm>
          <a:prstGeom prst="rect">
            <a:avLst/>
          </a:prstGeom>
          <a:noFill/>
          <a:ln w="9525">
            <a:noFill/>
            <a:miter lim="800000"/>
            <a:headEnd/>
            <a:tailEnd/>
          </a:ln>
        </p:spPr>
        <p:txBody>
          <a:bodyPr wrap="square">
            <a:spAutoFit/>
          </a:bodyPr>
          <a:lstStyle/>
          <a:p>
            <a:pPr algn="ctr"/>
            <a:r>
              <a:rPr lang="it-IT" sz="4000" b="1" dirty="0" smtClean="0">
                <a:solidFill>
                  <a:schemeClr val="accent1"/>
                </a:solidFill>
              </a:rPr>
              <a:t>TUDERTECHNICA HOSES</a:t>
            </a:r>
          </a:p>
          <a:p>
            <a:pPr algn="ctr"/>
            <a:r>
              <a:rPr lang="it-IT" sz="4000" b="1" dirty="0" smtClean="0">
                <a:solidFill>
                  <a:schemeClr val="accent1"/>
                </a:solidFill>
              </a:rPr>
              <a:t>COMPETITIVE ADVANTAGES </a:t>
            </a:r>
            <a:endParaRPr lang="it-IT" sz="4000" b="1" dirty="0">
              <a:solidFill>
                <a:schemeClr val="accent1"/>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pPr/>
              <a:t>6</a:t>
            </a:fld>
            <a:endParaRPr lang="it-IT"/>
          </a:p>
        </p:txBody>
      </p:sp>
      <p:sp>
        <p:nvSpPr>
          <p:cNvPr id="12" name="Segnaposto contenuto 6"/>
          <p:cNvSpPr txBox="1">
            <a:spLocks/>
          </p:cNvSpPr>
          <p:nvPr/>
        </p:nvSpPr>
        <p:spPr>
          <a:xfrm>
            <a:off x="500034" y="3357562"/>
            <a:ext cx="3429024" cy="928694"/>
          </a:xfrm>
          <a:prstGeom prst="rect">
            <a:avLst/>
          </a:prstGeom>
        </p:spPr>
        <p:txBody>
          <a:bodyPr vert="horz">
            <a:normAutofit fontScale="8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Tx/>
              <a:buNone/>
              <a:tabLst/>
              <a:defRPr/>
            </a:pPr>
            <a:endParaRPr kumimoji="0" lang="en-US" sz="2200" b="0" i="0" u="none" strike="noStrike" kern="1200" cap="all" spc="0" normalizeH="0" baseline="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buFont typeface="Wingdings 2"/>
              <a:buChar char=""/>
              <a:defRPr/>
            </a:pPr>
            <a:r>
              <a:rPr lang="en-US" sz="2400" cap="all" dirty="0" smtClean="0"/>
              <a:t>Wide temperature range</a:t>
            </a:r>
            <a:endParaRPr kumimoji="0" lang="it-IT" sz="2400" b="0" i="0" u="none" strike="noStrike" kern="1200" cap="all"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it-IT" sz="2600" b="0" i="0" u="none" strike="noStrike" kern="1200" cap="all" spc="0" normalizeH="0" baseline="0" noProof="0" dirty="0" smtClean="0">
              <a:ln>
                <a:noFill/>
              </a:ln>
              <a:solidFill>
                <a:schemeClr val="tx1"/>
              </a:solidFill>
              <a:effectLst/>
              <a:uLnTx/>
              <a:uFillTx/>
              <a:latin typeface="+mn-lt"/>
              <a:ea typeface="+mn-ea"/>
              <a:cs typeface="+mn-cs"/>
            </a:endParaRPr>
          </a:p>
        </p:txBody>
      </p:sp>
      <p:sp>
        <p:nvSpPr>
          <p:cNvPr id="14" name="Segnaposto contenuto 6"/>
          <p:cNvSpPr txBox="1">
            <a:spLocks/>
          </p:cNvSpPr>
          <p:nvPr/>
        </p:nvSpPr>
        <p:spPr>
          <a:xfrm>
            <a:off x="571472" y="4500570"/>
            <a:ext cx="3429024" cy="928694"/>
          </a:xfrm>
          <a:prstGeom prst="rect">
            <a:avLst/>
          </a:prstGeom>
        </p:spPr>
        <p:txBody>
          <a:bodyPr vert="horz">
            <a:normAutofit fontScale="8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Tx/>
              <a:buNone/>
              <a:tabLst/>
              <a:defRPr/>
            </a:pPr>
            <a:endParaRPr kumimoji="0" lang="en-US" sz="2200" b="0" i="0" u="none" strike="noStrike" kern="1200" cap="all" spc="0" normalizeH="0" baseline="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buFont typeface="Wingdings 2"/>
              <a:buChar char=""/>
              <a:defRPr/>
            </a:pPr>
            <a:r>
              <a:rPr lang="en-US" sz="2400" cap="all" dirty="0" smtClean="0"/>
              <a:t>Robust textile construction</a:t>
            </a:r>
            <a:endParaRPr kumimoji="0" lang="it-IT" sz="2600" b="0" i="0" u="none" strike="noStrike" kern="1200" cap="all" spc="0" normalizeH="0" baseline="0" noProof="0" dirty="0" smtClean="0">
              <a:ln>
                <a:noFill/>
              </a:ln>
              <a:solidFill>
                <a:schemeClr val="tx1"/>
              </a:solidFill>
              <a:effectLst/>
              <a:uLnTx/>
              <a:uFillTx/>
              <a:latin typeface="+mn-lt"/>
              <a:ea typeface="+mn-ea"/>
              <a:cs typeface="+mn-cs"/>
            </a:endParaRPr>
          </a:p>
        </p:txBody>
      </p:sp>
      <p:sp>
        <p:nvSpPr>
          <p:cNvPr id="16" name="Segnaposto contenuto 6"/>
          <p:cNvSpPr txBox="1">
            <a:spLocks/>
          </p:cNvSpPr>
          <p:nvPr/>
        </p:nvSpPr>
        <p:spPr>
          <a:xfrm>
            <a:off x="571472" y="5429264"/>
            <a:ext cx="3429024" cy="928694"/>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Tx/>
              <a:buNone/>
              <a:tabLst/>
              <a:defRPr/>
            </a:pPr>
            <a:endParaRPr kumimoji="0" lang="en-US" sz="2200" b="0" i="0" u="none" strike="noStrike" kern="1200" cap="all" spc="0" normalizeH="0" baseline="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buFont typeface="Wingdings 2"/>
              <a:buChar char=""/>
              <a:defRPr/>
            </a:pPr>
            <a:endParaRPr kumimoji="0" lang="it-IT" sz="2600" b="0" i="0" u="none" strike="noStrike" kern="1200" cap="all" spc="0" normalizeH="0" baseline="0" noProof="0" dirty="0" smtClean="0">
              <a:ln>
                <a:noFill/>
              </a:ln>
              <a:solidFill>
                <a:schemeClr val="tx1"/>
              </a:solidFill>
              <a:effectLst/>
              <a:uLnTx/>
              <a:uFillTx/>
              <a:latin typeface="+mn-lt"/>
              <a:ea typeface="+mn-ea"/>
              <a:cs typeface="+mn-cs"/>
            </a:endParaRPr>
          </a:p>
        </p:txBody>
      </p:sp>
      <p:sp>
        <p:nvSpPr>
          <p:cNvPr id="19" name="Rettangolo 18"/>
          <p:cNvSpPr/>
          <p:nvPr/>
        </p:nvSpPr>
        <p:spPr>
          <a:xfrm>
            <a:off x="5072066" y="3429000"/>
            <a:ext cx="4071934" cy="100013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lvl="0" algn="just"/>
            <a:r>
              <a:rPr lang="en-US" sz="2000" cap="all" dirty="0" smtClean="0">
                <a:solidFill>
                  <a:schemeClr val="tx1"/>
                </a:solidFill>
              </a:rPr>
              <a:t>replace </a:t>
            </a:r>
            <a:r>
              <a:rPr lang="en-US" sz="2000" cap="all" dirty="0" err="1" smtClean="0">
                <a:solidFill>
                  <a:schemeClr val="tx1"/>
                </a:solidFill>
              </a:rPr>
              <a:t>pvc</a:t>
            </a:r>
            <a:r>
              <a:rPr lang="en-US" sz="2000" cap="all" dirty="0" smtClean="0">
                <a:solidFill>
                  <a:schemeClr val="tx1"/>
                </a:solidFill>
              </a:rPr>
              <a:t> hoses which crack in cold temperature AND SOFTEN IN HOT TEMPERATURE</a:t>
            </a:r>
          </a:p>
        </p:txBody>
      </p:sp>
      <p:sp>
        <p:nvSpPr>
          <p:cNvPr id="20" name="Rettangolo 19"/>
          <p:cNvSpPr/>
          <p:nvPr/>
        </p:nvSpPr>
        <p:spPr>
          <a:xfrm>
            <a:off x="5000628" y="4714884"/>
            <a:ext cx="3214710" cy="85725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en-US" sz="2000" cap="all" dirty="0" smtClean="0">
                <a:solidFill>
                  <a:schemeClr val="tx1"/>
                </a:solidFill>
              </a:rPr>
              <a:t>superior pressure resistance</a:t>
            </a:r>
          </a:p>
        </p:txBody>
      </p:sp>
      <p:sp>
        <p:nvSpPr>
          <p:cNvPr id="21" name="Rettangolo 20"/>
          <p:cNvSpPr/>
          <p:nvPr/>
        </p:nvSpPr>
        <p:spPr>
          <a:xfrm>
            <a:off x="5000628" y="5715016"/>
            <a:ext cx="2786082" cy="85725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lvl="0"/>
            <a:endParaRPr lang="en-US" sz="2000" cap="all" dirty="0" smtClean="0">
              <a:solidFill>
                <a:schemeClr val="tx1"/>
              </a:solidFill>
            </a:endParaRPr>
          </a:p>
        </p:txBody>
      </p:sp>
      <p:cxnSp>
        <p:nvCxnSpPr>
          <p:cNvPr id="25" name="Connettore 2 24"/>
          <p:cNvCxnSpPr/>
          <p:nvPr/>
        </p:nvCxnSpPr>
        <p:spPr>
          <a:xfrm>
            <a:off x="4357686" y="3929066"/>
            <a:ext cx="500066"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ttore 2 25"/>
          <p:cNvCxnSpPr/>
          <p:nvPr/>
        </p:nvCxnSpPr>
        <p:spPr>
          <a:xfrm>
            <a:off x="4357686" y="5072074"/>
            <a:ext cx="500066"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Segnaposto contenuto 6"/>
          <p:cNvSpPr txBox="1">
            <a:spLocks/>
          </p:cNvSpPr>
          <p:nvPr/>
        </p:nvSpPr>
        <p:spPr>
          <a:xfrm>
            <a:off x="500034" y="1857364"/>
            <a:ext cx="3857652" cy="1643074"/>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it-IT" sz="2000" b="0" i="0" u="none" strike="noStrike" kern="1200" cap="all" spc="0" normalizeH="0" baseline="0" noProof="0" dirty="0" smtClean="0">
              <a:ln>
                <a:noFill/>
              </a:ln>
              <a:solidFill>
                <a:schemeClr val="tx1"/>
              </a:solidFill>
              <a:effectLst/>
              <a:uLnTx/>
              <a:uFillTx/>
              <a:latin typeface="+mn-lt"/>
              <a:ea typeface="+mn-ea"/>
              <a:cs typeface="+mn-cs"/>
            </a:endParaRPr>
          </a:p>
          <a:p>
            <a:pPr marL="274320" indent="-274320">
              <a:spcBef>
                <a:spcPct val="20000"/>
              </a:spcBef>
              <a:buClr>
                <a:schemeClr val="accent3"/>
              </a:buClr>
              <a:buSzPct val="95000"/>
              <a:buFont typeface="Wingdings 2"/>
              <a:buChar char=""/>
            </a:pPr>
            <a:r>
              <a:rPr lang="en-US" sz="2000" cap="all" dirty="0" smtClean="0"/>
              <a:t>Phthalates free tube, tested in compliance with REACH regulation</a:t>
            </a:r>
            <a:endParaRPr kumimoji="0" lang="it-IT" sz="20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1" name="Rettangolo 30"/>
          <p:cNvSpPr/>
          <p:nvPr/>
        </p:nvSpPr>
        <p:spPr>
          <a:xfrm>
            <a:off x="5000628" y="2357430"/>
            <a:ext cx="3857652" cy="85725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en-US" sz="2000" cap="all" dirty="0" smtClean="0">
                <a:solidFill>
                  <a:schemeClr val="tx1"/>
                </a:solidFill>
              </a:rPr>
              <a:t>REPLACE PVC HOSES WHICH ARE NOT PHTHALATES FREE</a:t>
            </a:r>
            <a:endParaRPr lang="it-IT" sz="2000" b="1" dirty="0" smtClean="0">
              <a:solidFill>
                <a:schemeClr val="tx1"/>
              </a:solidFill>
            </a:endParaRPr>
          </a:p>
        </p:txBody>
      </p:sp>
      <p:cxnSp>
        <p:nvCxnSpPr>
          <p:cNvPr id="32" name="Connettore 2 31"/>
          <p:cNvCxnSpPr/>
          <p:nvPr/>
        </p:nvCxnSpPr>
        <p:spPr>
          <a:xfrm>
            <a:off x="4357686" y="2714620"/>
            <a:ext cx="500066"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5"/>
          <p:cNvSpPr>
            <a:spLocks noChangeArrowheads="1"/>
          </p:cNvSpPr>
          <p:nvPr/>
        </p:nvSpPr>
        <p:spPr bwMode="auto">
          <a:xfrm>
            <a:off x="3576638" y="3101975"/>
            <a:ext cx="9144000" cy="396875"/>
          </a:xfrm>
          <a:prstGeom prst="rect">
            <a:avLst/>
          </a:prstGeom>
          <a:noFill/>
          <a:ln w="9525">
            <a:noFill/>
            <a:miter lim="800000"/>
            <a:headEnd/>
            <a:tailEnd/>
          </a:ln>
        </p:spPr>
        <p:txBody>
          <a:bodyPr>
            <a:spAutoFit/>
          </a:bodyPr>
          <a:lstStyle/>
          <a:p>
            <a:pPr algn="l">
              <a:lnSpc>
                <a:spcPct val="100000"/>
              </a:lnSpc>
              <a:spcBef>
                <a:spcPct val="0"/>
              </a:spcBef>
            </a:pPr>
            <a:endParaRPr lang="it-IT" sz="2000"/>
          </a:p>
        </p:txBody>
      </p:sp>
      <p:sp>
        <p:nvSpPr>
          <p:cNvPr id="16389" name="CasellaDiTesto 7"/>
          <p:cNvSpPr txBox="1">
            <a:spLocks noChangeArrowheads="1"/>
          </p:cNvSpPr>
          <p:nvPr/>
        </p:nvSpPr>
        <p:spPr bwMode="auto">
          <a:xfrm>
            <a:off x="1214414" y="785794"/>
            <a:ext cx="6929486" cy="553998"/>
          </a:xfrm>
          <a:prstGeom prst="rect">
            <a:avLst/>
          </a:prstGeom>
          <a:noFill/>
          <a:ln w="9525">
            <a:noFill/>
            <a:miter lim="800000"/>
            <a:headEnd/>
            <a:tailEnd/>
          </a:ln>
        </p:spPr>
        <p:txBody>
          <a:bodyPr wrap="square">
            <a:spAutoFit/>
          </a:bodyPr>
          <a:lstStyle/>
          <a:p>
            <a:r>
              <a:rPr lang="it-IT" sz="3000" b="1" dirty="0" smtClean="0">
                <a:solidFill>
                  <a:schemeClr val="tx2"/>
                </a:solidFill>
              </a:rPr>
              <a:t>TUDERTECHNICA CERTIFICATIONS</a:t>
            </a:r>
          </a:p>
        </p:txBody>
      </p:sp>
      <p:sp>
        <p:nvSpPr>
          <p:cNvPr id="14" name="Segnaposto contenuto 3"/>
          <p:cNvSpPr>
            <a:spLocks noGrp="1"/>
          </p:cNvSpPr>
          <p:nvPr>
            <p:ph sz="quarter" idx="1"/>
          </p:nvPr>
        </p:nvSpPr>
        <p:spPr>
          <a:xfrm>
            <a:off x="285720" y="1357298"/>
            <a:ext cx="8503920" cy="4929222"/>
          </a:xfrm>
        </p:spPr>
        <p:txBody>
          <a:bodyPr>
            <a:noAutofit/>
          </a:bodyPr>
          <a:lstStyle/>
          <a:p>
            <a:pPr>
              <a:lnSpc>
                <a:spcPct val="110000"/>
              </a:lnSpc>
              <a:buNone/>
            </a:pPr>
            <a:r>
              <a:rPr lang="en-US" sz="1400" dirty="0" smtClean="0">
                <a:latin typeface="Arial" pitchFamily="34" charset="0"/>
                <a:cs typeface="Arial" pitchFamily="34" charset="0"/>
              </a:rPr>
              <a:t>INTERNATIONAL STANDARDS TO WHICH TUDERTECHNICA COMPLIES WITH:</a:t>
            </a:r>
          </a:p>
          <a:p>
            <a:pPr>
              <a:lnSpc>
                <a:spcPct val="110000"/>
              </a:lnSpc>
              <a:buNone/>
            </a:pPr>
            <a:endParaRPr lang="en-US" sz="800" dirty="0" smtClean="0">
              <a:latin typeface="Arial" pitchFamily="34" charset="0"/>
              <a:cs typeface="Arial" pitchFamily="34" charset="0"/>
            </a:endParaRPr>
          </a:p>
          <a:p>
            <a:pPr>
              <a:lnSpc>
                <a:spcPct val="110000"/>
              </a:lnSpc>
              <a:buNone/>
            </a:pPr>
            <a:r>
              <a:rPr lang="en-US" sz="1400" b="1" dirty="0" smtClean="0">
                <a:latin typeface="Arial" pitchFamily="34" charset="0"/>
                <a:cs typeface="Arial" pitchFamily="34" charset="0"/>
              </a:rPr>
              <a:t>FOOD</a:t>
            </a:r>
            <a:r>
              <a:rPr lang="en-US" sz="1400" dirty="0" smtClean="0">
                <a:latin typeface="Arial" pitchFamily="34" charset="0"/>
                <a:cs typeface="Arial" pitchFamily="34" charset="0"/>
              </a:rPr>
              <a:t>:</a:t>
            </a:r>
          </a:p>
          <a:p>
            <a:pPr lvl="1" fontAlgn="t">
              <a:lnSpc>
                <a:spcPct val="110000"/>
              </a:lnSpc>
            </a:pPr>
            <a:r>
              <a:rPr lang="en-US" sz="1400" dirty="0" smtClean="0">
                <a:solidFill>
                  <a:schemeClr val="tx1"/>
                </a:solidFill>
                <a:latin typeface="Arial" pitchFamily="34" charset="0"/>
                <a:cs typeface="Arial" pitchFamily="34" charset="0"/>
              </a:rPr>
              <a:t>FDA 21 CFR 177.1550, 177.1520, 177.2600 - </a:t>
            </a:r>
            <a:r>
              <a:rPr lang="en-US" sz="1400" i="1" dirty="0" smtClean="0">
                <a:solidFill>
                  <a:schemeClr val="tx1"/>
                </a:solidFill>
                <a:latin typeface="Arial" pitchFamily="34" charset="0"/>
                <a:cs typeface="Arial" pitchFamily="34" charset="0"/>
              </a:rPr>
              <a:t>USA</a:t>
            </a:r>
          </a:p>
          <a:p>
            <a:pPr lvl="1" fontAlgn="t">
              <a:lnSpc>
                <a:spcPct val="110000"/>
              </a:lnSpc>
            </a:pPr>
            <a:r>
              <a:rPr lang="en-US" sz="1400" dirty="0" smtClean="0">
                <a:solidFill>
                  <a:schemeClr val="tx1"/>
                </a:solidFill>
                <a:latin typeface="Arial" pitchFamily="34" charset="0"/>
                <a:cs typeface="Arial" pitchFamily="34" charset="0"/>
              </a:rPr>
              <a:t>D.M. 21/03/73 E SEGUENTI - </a:t>
            </a:r>
            <a:r>
              <a:rPr lang="en-US" sz="1400" i="1" dirty="0" smtClean="0">
                <a:solidFill>
                  <a:schemeClr val="tx1"/>
                </a:solidFill>
                <a:latin typeface="Arial" pitchFamily="34" charset="0"/>
                <a:cs typeface="Arial" pitchFamily="34" charset="0"/>
              </a:rPr>
              <a:t>ITALY</a:t>
            </a:r>
          </a:p>
          <a:p>
            <a:pPr lvl="1" fontAlgn="t">
              <a:lnSpc>
                <a:spcPct val="110000"/>
              </a:lnSpc>
            </a:pPr>
            <a:r>
              <a:rPr lang="en-US" sz="1400" dirty="0" err="1" smtClean="0">
                <a:solidFill>
                  <a:schemeClr val="tx1"/>
                </a:solidFill>
                <a:latin typeface="Arial" pitchFamily="34" charset="0"/>
                <a:cs typeface="Arial" pitchFamily="34" charset="0"/>
              </a:rPr>
              <a:t>BfR</a:t>
            </a:r>
            <a:r>
              <a:rPr lang="en-US" sz="1400" dirty="0" smtClean="0">
                <a:solidFill>
                  <a:schemeClr val="tx1"/>
                </a:solidFill>
                <a:latin typeface="Arial" pitchFamily="34" charset="0"/>
                <a:cs typeface="Arial" pitchFamily="34" charset="0"/>
              </a:rPr>
              <a:t> - </a:t>
            </a:r>
            <a:r>
              <a:rPr lang="en-US" sz="1400" i="1" dirty="0" smtClean="0">
                <a:solidFill>
                  <a:schemeClr val="tx1"/>
                </a:solidFill>
                <a:latin typeface="Arial" pitchFamily="34" charset="0"/>
                <a:cs typeface="Arial" pitchFamily="34" charset="0"/>
              </a:rPr>
              <a:t>GERMANY</a:t>
            </a:r>
          </a:p>
          <a:p>
            <a:pPr lvl="1" fontAlgn="t">
              <a:lnSpc>
                <a:spcPct val="110000"/>
              </a:lnSpc>
            </a:pPr>
            <a:r>
              <a:rPr lang="en-US" sz="1400" dirty="0" smtClean="0">
                <a:solidFill>
                  <a:schemeClr val="tx1"/>
                </a:solidFill>
                <a:latin typeface="Arial" pitchFamily="34" charset="0"/>
                <a:cs typeface="Arial" pitchFamily="34" charset="0"/>
              </a:rPr>
              <a:t>JAPAN MINISTRY OF HEALTH AND WELFARE NOTICE n370, 1959 AND n.201,2006 - </a:t>
            </a:r>
            <a:r>
              <a:rPr lang="en-US" sz="1400" i="1" dirty="0" smtClean="0">
                <a:solidFill>
                  <a:schemeClr val="tx1"/>
                </a:solidFill>
                <a:latin typeface="Arial" pitchFamily="34" charset="0"/>
                <a:cs typeface="Arial" pitchFamily="34" charset="0"/>
              </a:rPr>
              <a:t>JAPAN</a:t>
            </a:r>
          </a:p>
          <a:p>
            <a:pPr lvl="1" fontAlgn="t">
              <a:lnSpc>
                <a:spcPct val="110000"/>
              </a:lnSpc>
            </a:pPr>
            <a:r>
              <a:rPr lang="en-US" sz="1400" dirty="0" smtClean="0">
                <a:solidFill>
                  <a:schemeClr val="tx1"/>
                </a:solidFill>
                <a:latin typeface="Arial" pitchFamily="34" charset="0"/>
                <a:cs typeface="Arial" pitchFamily="34" charset="0"/>
              </a:rPr>
              <a:t>EC 1907/2006 (REACH</a:t>
            </a:r>
            <a:r>
              <a:rPr lang="en-US" sz="1400" cap="all" dirty="0" smtClean="0">
                <a:solidFill>
                  <a:schemeClr val="tx1"/>
                </a:solidFill>
                <a:latin typeface="Arial" pitchFamily="34" charset="0"/>
                <a:cs typeface="Arial" pitchFamily="34" charset="0"/>
              </a:rPr>
              <a:t>) - phthalates free</a:t>
            </a:r>
          </a:p>
          <a:p>
            <a:pPr fontAlgn="t">
              <a:lnSpc>
                <a:spcPct val="110000"/>
              </a:lnSpc>
              <a:buNone/>
            </a:pPr>
            <a:r>
              <a:rPr lang="en-US" sz="1400" b="1" dirty="0" smtClean="0">
                <a:latin typeface="Arial" pitchFamily="34" charset="0"/>
                <a:cs typeface="Arial" pitchFamily="34" charset="0"/>
              </a:rPr>
              <a:t>POTABLE WATER</a:t>
            </a:r>
            <a:r>
              <a:rPr lang="en-US" sz="1400" dirty="0" smtClean="0">
                <a:latin typeface="Arial" pitchFamily="34" charset="0"/>
                <a:cs typeface="Arial" pitchFamily="34" charset="0"/>
              </a:rPr>
              <a:t>:</a:t>
            </a:r>
          </a:p>
          <a:p>
            <a:pPr lvl="1" fontAlgn="t">
              <a:lnSpc>
                <a:spcPct val="110000"/>
              </a:lnSpc>
            </a:pPr>
            <a:r>
              <a:rPr lang="en-US" sz="1400" dirty="0" smtClean="0">
                <a:solidFill>
                  <a:schemeClr val="tx1"/>
                </a:solidFill>
                <a:latin typeface="Arial" pitchFamily="34" charset="0"/>
                <a:cs typeface="Arial" pitchFamily="34" charset="0"/>
              </a:rPr>
              <a:t>KTW, W270</a:t>
            </a:r>
          </a:p>
          <a:p>
            <a:pPr marL="0" lvl="1" indent="0" fontAlgn="t">
              <a:lnSpc>
                <a:spcPct val="110000"/>
              </a:lnSpc>
              <a:buNone/>
            </a:pPr>
            <a:r>
              <a:rPr lang="en-GB" sz="1400" b="1" cap="all" dirty="0" smtClean="0">
                <a:solidFill>
                  <a:schemeClr val="tx1"/>
                </a:solidFill>
                <a:latin typeface="Arial" pitchFamily="34" charset="0"/>
                <a:cs typeface="Arial" pitchFamily="34" charset="0"/>
              </a:rPr>
              <a:t>pharmaceutical and cosmetic</a:t>
            </a:r>
            <a:r>
              <a:rPr lang="en-GB" sz="1400" cap="all" dirty="0" smtClean="0">
                <a:solidFill>
                  <a:schemeClr val="tx1"/>
                </a:solidFill>
                <a:latin typeface="Arial" pitchFamily="34" charset="0"/>
                <a:cs typeface="Arial" pitchFamily="34" charset="0"/>
              </a:rPr>
              <a:t>:</a:t>
            </a:r>
            <a:endParaRPr lang="en-US" sz="1400" cap="all" dirty="0" smtClean="0">
              <a:solidFill>
                <a:schemeClr val="tx1"/>
              </a:solidFill>
              <a:latin typeface="Arial" pitchFamily="34" charset="0"/>
              <a:cs typeface="Arial" pitchFamily="34" charset="0"/>
            </a:endParaRPr>
          </a:p>
          <a:p>
            <a:pPr lvl="1" fontAlgn="t">
              <a:lnSpc>
                <a:spcPct val="110000"/>
              </a:lnSpc>
            </a:pPr>
            <a:r>
              <a:rPr lang="en-US" sz="1400" dirty="0" smtClean="0">
                <a:solidFill>
                  <a:schemeClr val="tx1"/>
                </a:solidFill>
                <a:latin typeface="Arial" pitchFamily="34" charset="0"/>
                <a:cs typeface="Arial" pitchFamily="34" charset="0"/>
              </a:rPr>
              <a:t>USP XXXII, CLASS VI</a:t>
            </a:r>
          </a:p>
          <a:p>
            <a:pPr lvl="1" fontAlgn="t">
              <a:lnSpc>
                <a:spcPct val="110000"/>
              </a:lnSpc>
            </a:pPr>
            <a:r>
              <a:rPr lang="en-US" sz="1400" dirty="0" smtClean="0">
                <a:solidFill>
                  <a:schemeClr val="tx1"/>
                </a:solidFill>
                <a:latin typeface="Arial" pitchFamily="34" charset="0"/>
                <a:cs typeface="Arial" pitchFamily="34" charset="0"/>
              </a:rPr>
              <a:t>ISO 10993 SECT. 5, 10, 11:2009</a:t>
            </a:r>
          </a:p>
          <a:p>
            <a:pPr lvl="1" fontAlgn="t">
              <a:lnSpc>
                <a:spcPct val="110000"/>
              </a:lnSpc>
              <a:buNone/>
            </a:pPr>
            <a:endParaRPr lang="en-US" sz="1400" dirty="0" smtClean="0">
              <a:solidFill>
                <a:schemeClr val="tx1"/>
              </a:solidFill>
              <a:latin typeface="Arial" pitchFamily="34" charset="0"/>
              <a:cs typeface="Arial" pitchFamily="34" charset="0"/>
            </a:endParaRPr>
          </a:p>
          <a:p>
            <a:pPr>
              <a:buNone/>
            </a:pPr>
            <a:endParaRPr lang="en-US" sz="1400" dirty="0" smtClean="0">
              <a:latin typeface="Arial" pitchFamily="34" charset="0"/>
              <a:cs typeface="Arial" pitchFamily="34" charset="0"/>
            </a:endParaRPr>
          </a:p>
          <a:p>
            <a:endParaRPr lang="it-IT" sz="1400" dirty="0">
              <a:latin typeface="Arial" pitchFamily="34" charset="0"/>
              <a:cs typeface="Arial" pitchFamily="34" charset="0"/>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pPr/>
              <a:t>7</a:t>
            </a:fld>
            <a:endParaRPr lang="it-IT"/>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503238" y="2057400"/>
            <a:ext cx="8183562" cy="4187825"/>
          </a:xfrm>
        </p:spPr>
        <p:txBody>
          <a:bodyPr/>
          <a:lstStyle/>
          <a:p>
            <a:pPr eaLnBrk="1" hangingPunct="1">
              <a:buFont typeface="Wingdings" pitchFamily="2" charset="2"/>
              <a:buChar char="q"/>
            </a:pPr>
            <a:endParaRPr lang="en-US" sz="2000" dirty="0" smtClean="0"/>
          </a:p>
          <a:p>
            <a:pPr eaLnBrk="1" hangingPunct="1">
              <a:buFont typeface="Wingdings" pitchFamily="2" charset="2"/>
              <a:buChar char="q"/>
            </a:pPr>
            <a:r>
              <a:rPr lang="en-US" sz="2000" dirty="0" smtClean="0"/>
              <a:t>TUDERTECHNICA BREWERY HOSES ARE USED AROUND THE WORLD BY MANY COMPANIES AND AMONG THEM:</a:t>
            </a:r>
          </a:p>
          <a:p>
            <a:pPr lvl="2" eaLnBrk="1" hangingPunct="1">
              <a:buFont typeface="Wingdings" pitchFamily="2" charset="2"/>
              <a:buChar char="q"/>
            </a:pPr>
            <a:r>
              <a:rPr lang="en-US" sz="1600" dirty="0" smtClean="0"/>
              <a:t>MILLER-COORS (USA)</a:t>
            </a:r>
          </a:p>
          <a:p>
            <a:pPr lvl="2" eaLnBrk="1" hangingPunct="1">
              <a:buFont typeface="Wingdings" pitchFamily="2" charset="2"/>
              <a:buChar char="q"/>
            </a:pPr>
            <a:r>
              <a:rPr lang="en-US" sz="1600" dirty="0" smtClean="0"/>
              <a:t>AMBEV (BRAZIL)</a:t>
            </a:r>
          </a:p>
          <a:p>
            <a:pPr lvl="2" eaLnBrk="1" hangingPunct="1">
              <a:buFont typeface="Wingdings" pitchFamily="2" charset="2"/>
              <a:buChar char="q"/>
            </a:pPr>
            <a:r>
              <a:rPr lang="en-US" sz="1600" dirty="0" smtClean="0"/>
              <a:t>HEINEKEN (EUROPE)</a:t>
            </a:r>
          </a:p>
          <a:p>
            <a:pPr lvl="2" eaLnBrk="1" hangingPunct="1">
              <a:buFont typeface="Wingdings" pitchFamily="2" charset="2"/>
              <a:buChar char="q"/>
            </a:pPr>
            <a:r>
              <a:rPr lang="en-US" sz="1600" dirty="0" smtClean="0"/>
              <a:t>ANHEISER BUSCH (USA)</a:t>
            </a:r>
          </a:p>
          <a:p>
            <a:pPr lvl="2" eaLnBrk="1" hangingPunct="1">
              <a:buFont typeface="Wingdings" pitchFamily="2" charset="2"/>
              <a:buChar char="q"/>
            </a:pPr>
            <a:r>
              <a:rPr lang="en-US" sz="1600" dirty="0" smtClean="0"/>
              <a:t>SAMUEL ADAMS (USA)</a:t>
            </a:r>
          </a:p>
          <a:p>
            <a:pPr lvl="2" eaLnBrk="1" hangingPunct="1">
              <a:buFont typeface="Wingdings" pitchFamily="2" charset="2"/>
              <a:buChar char="q"/>
            </a:pPr>
            <a:r>
              <a:rPr lang="it-IT" sz="1600" dirty="0" smtClean="0"/>
              <a:t>TSINGTAO (CHINA)</a:t>
            </a:r>
          </a:p>
          <a:p>
            <a:pPr lvl="2">
              <a:buFont typeface="Wingdings" pitchFamily="2" charset="2"/>
              <a:buChar char="q"/>
            </a:pPr>
            <a:r>
              <a:rPr lang="it-IT" sz="1600" dirty="0" smtClean="0"/>
              <a:t>CERVECERIA QUILMES (ARGENTINA)</a:t>
            </a:r>
          </a:p>
          <a:p>
            <a:pPr lvl="2">
              <a:buFont typeface="Wingdings" pitchFamily="2" charset="2"/>
              <a:buChar char="q"/>
            </a:pPr>
            <a:r>
              <a:rPr lang="it-IT" sz="1600" dirty="0" smtClean="0"/>
              <a:t>KIRIN BRASIL (BRAZIL)</a:t>
            </a:r>
          </a:p>
          <a:p>
            <a:pPr lvl="2">
              <a:buFont typeface="Wingdings" pitchFamily="2" charset="2"/>
              <a:buChar char="q"/>
            </a:pPr>
            <a:r>
              <a:rPr lang="it-IT" sz="1600" dirty="0" smtClean="0"/>
              <a:t>TUI (NEW ZEALAND) </a:t>
            </a:r>
            <a:endParaRPr lang="en-US" sz="1600" dirty="0" smtClean="0"/>
          </a:p>
        </p:txBody>
      </p:sp>
      <p:sp>
        <p:nvSpPr>
          <p:cNvPr id="5" name="Titolo 1"/>
          <p:cNvSpPr txBox="1">
            <a:spLocks/>
          </p:cNvSpPr>
          <p:nvPr/>
        </p:nvSpPr>
        <p:spPr>
          <a:xfrm>
            <a:off x="357158" y="1000108"/>
            <a:ext cx="8229600" cy="1143000"/>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5000" b="0" i="0" u="none" strike="noStrike" kern="1200" cap="none" spc="0" normalizeH="0" baseline="0" noProof="0" dirty="0" smtClean="0">
                <a:ln>
                  <a:noFill/>
                </a:ln>
                <a:solidFill>
                  <a:schemeClr val="tx2"/>
                </a:solidFill>
                <a:effectLst/>
                <a:uLnTx/>
                <a:uFillTx/>
                <a:latin typeface="+mj-lt"/>
                <a:ea typeface="+mj-ea"/>
                <a:cs typeface="+mj-cs"/>
              </a:rPr>
              <a:t>BREWERY HOSES</a:t>
            </a:r>
            <a:endParaRPr kumimoji="0" lang="it-IT"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spd="med">
    <p:split orient="ver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B007B441-5312-499D-93C3-6E37886527FA}" type="slidenum">
              <a:rPr lang="it-IT" smtClean="0"/>
              <a:pPr/>
              <a:t>9</a:t>
            </a:fld>
            <a:endParaRPr lang="it-IT"/>
          </a:p>
        </p:txBody>
      </p:sp>
      <p:sp>
        <p:nvSpPr>
          <p:cNvPr id="5" name="CasellaDiTesto 7"/>
          <p:cNvSpPr txBox="1">
            <a:spLocks noChangeArrowheads="1"/>
          </p:cNvSpPr>
          <p:nvPr/>
        </p:nvSpPr>
        <p:spPr bwMode="auto">
          <a:xfrm>
            <a:off x="1643042" y="714356"/>
            <a:ext cx="6072230" cy="1477328"/>
          </a:xfrm>
          <a:prstGeom prst="rect">
            <a:avLst/>
          </a:prstGeom>
          <a:noFill/>
          <a:ln w="9525">
            <a:noFill/>
            <a:miter lim="800000"/>
            <a:headEnd/>
            <a:tailEnd/>
          </a:ln>
        </p:spPr>
        <p:txBody>
          <a:bodyPr wrap="square">
            <a:spAutoFit/>
          </a:bodyPr>
          <a:lstStyle/>
          <a:p>
            <a:r>
              <a:rPr lang="it-IT" sz="3000" b="1" dirty="0" smtClean="0">
                <a:solidFill>
                  <a:schemeClr val="accent1"/>
                </a:solidFill>
              </a:rPr>
              <a:t>CLEANING AND DISINFECTION</a:t>
            </a:r>
          </a:p>
          <a:p>
            <a:r>
              <a:rPr lang="it-IT" sz="3000" b="1" dirty="0" smtClean="0">
                <a:solidFill>
                  <a:schemeClr val="accent1"/>
                </a:solidFill>
              </a:rPr>
              <a:t>IN BREWERY INDUSTRY</a:t>
            </a:r>
          </a:p>
          <a:p>
            <a:endParaRPr lang="it-IT" sz="3000" b="1" dirty="0">
              <a:solidFill>
                <a:schemeClr val="accent1"/>
              </a:solidFill>
            </a:endParaRPr>
          </a:p>
        </p:txBody>
      </p:sp>
      <p:cxnSp>
        <p:nvCxnSpPr>
          <p:cNvPr id="15" name="Connettore 1 14"/>
          <p:cNvCxnSpPr/>
          <p:nvPr/>
        </p:nvCxnSpPr>
        <p:spPr>
          <a:xfrm rot="16200000" flipH="1">
            <a:off x="4321967" y="2393150"/>
            <a:ext cx="500068"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ttore 1 17"/>
          <p:cNvCxnSpPr/>
          <p:nvPr/>
        </p:nvCxnSpPr>
        <p:spPr>
          <a:xfrm rot="10800000">
            <a:off x="1285852" y="2643182"/>
            <a:ext cx="32861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nettore 2 21"/>
          <p:cNvCxnSpPr/>
          <p:nvPr/>
        </p:nvCxnSpPr>
        <p:spPr>
          <a:xfrm rot="5400000">
            <a:off x="1036613" y="2892421"/>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Connettore 1 23"/>
          <p:cNvCxnSpPr/>
          <p:nvPr/>
        </p:nvCxnSpPr>
        <p:spPr>
          <a:xfrm rot="10800000">
            <a:off x="4572000" y="2643182"/>
            <a:ext cx="3429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ttore 2 24"/>
          <p:cNvCxnSpPr/>
          <p:nvPr/>
        </p:nvCxnSpPr>
        <p:spPr>
          <a:xfrm rot="5400000">
            <a:off x="7680347" y="2963859"/>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CasellaDiTesto 25"/>
          <p:cNvSpPr txBox="1"/>
          <p:nvPr/>
        </p:nvSpPr>
        <p:spPr>
          <a:xfrm>
            <a:off x="0" y="3071810"/>
            <a:ext cx="3643306" cy="830997"/>
          </a:xfrm>
          <a:prstGeom prst="rect">
            <a:avLst/>
          </a:prstGeom>
          <a:noFill/>
        </p:spPr>
        <p:txBody>
          <a:bodyPr wrap="square" rtlCol="0">
            <a:spAutoFit/>
          </a:bodyPr>
          <a:lstStyle/>
          <a:p>
            <a:r>
              <a:rPr lang="it-IT" sz="2400" dirty="0" smtClean="0">
                <a:latin typeface="+mj-lt"/>
              </a:rPr>
              <a:t>1- HOSE REMOVED FROM PRODUCTION LINE</a:t>
            </a:r>
            <a:endParaRPr lang="it-IT" sz="2400" dirty="0">
              <a:latin typeface="+mj-lt"/>
            </a:endParaRPr>
          </a:p>
        </p:txBody>
      </p:sp>
      <p:sp>
        <p:nvSpPr>
          <p:cNvPr id="27" name="CasellaDiTesto 26"/>
          <p:cNvSpPr txBox="1"/>
          <p:nvPr/>
        </p:nvSpPr>
        <p:spPr>
          <a:xfrm>
            <a:off x="7500958" y="3429000"/>
            <a:ext cx="1357322" cy="461665"/>
          </a:xfrm>
          <a:prstGeom prst="rect">
            <a:avLst/>
          </a:prstGeom>
          <a:noFill/>
        </p:spPr>
        <p:txBody>
          <a:bodyPr wrap="square" rtlCol="0">
            <a:spAutoFit/>
          </a:bodyPr>
          <a:lstStyle/>
          <a:p>
            <a:r>
              <a:rPr lang="it-IT" sz="2400" dirty="0" smtClean="0">
                <a:latin typeface="+mj-lt"/>
              </a:rPr>
              <a:t>C. I. P.</a:t>
            </a:r>
            <a:endParaRPr lang="it-IT" sz="2400" dirty="0">
              <a:latin typeface="+mj-lt"/>
            </a:endParaRPr>
          </a:p>
        </p:txBody>
      </p:sp>
      <p:cxnSp>
        <p:nvCxnSpPr>
          <p:cNvPr id="28" name="Connettore 2 27"/>
          <p:cNvCxnSpPr/>
          <p:nvPr/>
        </p:nvCxnSpPr>
        <p:spPr>
          <a:xfrm rot="5400000">
            <a:off x="965175" y="6035693"/>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CasellaDiTesto 29"/>
          <p:cNvSpPr txBox="1"/>
          <p:nvPr/>
        </p:nvSpPr>
        <p:spPr>
          <a:xfrm>
            <a:off x="428596" y="5286388"/>
            <a:ext cx="3786214" cy="461665"/>
          </a:xfrm>
          <a:prstGeom prst="rect">
            <a:avLst/>
          </a:prstGeom>
          <a:noFill/>
        </p:spPr>
        <p:txBody>
          <a:bodyPr wrap="square" rtlCol="0">
            <a:spAutoFit/>
          </a:bodyPr>
          <a:lstStyle/>
          <a:p>
            <a:r>
              <a:rPr lang="it-IT" sz="2400" dirty="0" smtClean="0">
                <a:latin typeface="+mj-lt"/>
              </a:rPr>
              <a:t>3- CLEANING/DISINFECTING</a:t>
            </a:r>
          </a:p>
        </p:txBody>
      </p:sp>
      <p:sp>
        <p:nvSpPr>
          <p:cNvPr id="32" name="CasellaDiTesto 31"/>
          <p:cNvSpPr txBox="1"/>
          <p:nvPr/>
        </p:nvSpPr>
        <p:spPr>
          <a:xfrm>
            <a:off x="500034" y="6215082"/>
            <a:ext cx="1928826" cy="461665"/>
          </a:xfrm>
          <a:prstGeom prst="rect">
            <a:avLst/>
          </a:prstGeom>
          <a:noFill/>
        </p:spPr>
        <p:txBody>
          <a:bodyPr wrap="square" rtlCol="0">
            <a:spAutoFit/>
          </a:bodyPr>
          <a:lstStyle/>
          <a:p>
            <a:r>
              <a:rPr lang="it-IT" sz="2400" dirty="0" smtClean="0">
                <a:latin typeface="+mj-lt"/>
              </a:rPr>
              <a:t>4- RINSING</a:t>
            </a:r>
            <a:endParaRPr lang="it-IT" sz="2400" dirty="0">
              <a:latin typeface="+mj-lt"/>
            </a:endParaRPr>
          </a:p>
        </p:txBody>
      </p:sp>
      <p:cxnSp>
        <p:nvCxnSpPr>
          <p:cNvPr id="34" name="Connettore 2 33"/>
          <p:cNvCxnSpPr/>
          <p:nvPr/>
        </p:nvCxnSpPr>
        <p:spPr>
          <a:xfrm rot="5400000">
            <a:off x="965175" y="5035561"/>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CasellaDiTesto 35"/>
          <p:cNvSpPr txBox="1"/>
          <p:nvPr/>
        </p:nvSpPr>
        <p:spPr>
          <a:xfrm>
            <a:off x="285720" y="2000240"/>
            <a:ext cx="3643338" cy="646331"/>
          </a:xfrm>
          <a:prstGeom prst="rect">
            <a:avLst/>
          </a:prstGeom>
          <a:noFill/>
        </p:spPr>
        <p:txBody>
          <a:bodyPr wrap="square" rtlCol="0">
            <a:spAutoFit/>
          </a:bodyPr>
          <a:lstStyle/>
          <a:p>
            <a:r>
              <a:rPr lang="it-IT" i="1" dirty="0" smtClean="0">
                <a:latin typeface="+mj-lt"/>
              </a:rPr>
              <a:t>MICROBREWERY</a:t>
            </a:r>
          </a:p>
          <a:p>
            <a:r>
              <a:rPr lang="it-IT" i="1" dirty="0" smtClean="0">
                <a:latin typeface="+mj-lt"/>
              </a:rPr>
              <a:t>NOT AUTOMATED BREWERY</a:t>
            </a:r>
            <a:endParaRPr lang="it-IT" i="1" dirty="0">
              <a:latin typeface="+mj-lt"/>
            </a:endParaRPr>
          </a:p>
        </p:txBody>
      </p:sp>
      <p:sp>
        <p:nvSpPr>
          <p:cNvPr id="37" name="CasellaDiTesto 36"/>
          <p:cNvSpPr txBox="1"/>
          <p:nvPr/>
        </p:nvSpPr>
        <p:spPr>
          <a:xfrm>
            <a:off x="6357918" y="1928802"/>
            <a:ext cx="2786082" cy="646331"/>
          </a:xfrm>
          <a:prstGeom prst="rect">
            <a:avLst/>
          </a:prstGeom>
          <a:noFill/>
        </p:spPr>
        <p:txBody>
          <a:bodyPr wrap="square" rtlCol="0">
            <a:spAutoFit/>
          </a:bodyPr>
          <a:lstStyle/>
          <a:p>
            <a:endParaRPr lang="it-IT" dirty="0" smtClean="0">
              <a:latin typeface="+mj-lt"/>
            </a:endParaRPr>
          </a:p>
          <a:p>
            <a:r>
              <a:rPr lang="it-IT" i="1" dirty="0" smtClean="0">
                <a:latin typeface="+mj-lt"/>
              </a:rPr>
              <a:t>AUTOMATED BREWERY</a:t>
            </a:r>
            <a:endParaRPr lang="it-IT" i="1" dirty="0">
              <a:latin typeface="+mj-lt"/>
            </a:endParaRPr>
          </a:p>
        </p:txBody>
      </p:sp>
      <p:sp>
        <p:nvSpPr>
          <p:cNvPr id="43" name="CasellaDiTesto 42"/>
          <p:cNvSpPr txBox="1"/>
          <p:nvPr/>
        </p:nvSpPr>
        <p:spPr>
          <a:xfrm>
            <a:off x="500034" y="4286256"/>
            <a:ext cx="1928826" cy="461665"/>
          </a:xfrm>
          <a:prstGeom prst="rect">
            <a:avLst/>
          </a:prstGeom>
          <a:noFill/>
        </p:spPr>
        <p:txBody>
          <a:bodyPr wrap="square" rtlCol="0">
            <a:spAutoFit/>
          </a:bodyPr>
          <a:lstStyle/>
          <a:p>
            <a:r>
              <a:rPr lang="it-IT" sz="2400" dirty="0" smtClean="0">
                <a:latin typeface="+mj-lt"/>
              </a:rPr>
              <a:t>2- RINSING</a:t>
            </a:r>
            <a:endParaRPr lang="it-IT" sz="2400" dirty="0">
              <a:latin typeface="+mj-lt"/>
            </a:endParaRPr>
          </a:p>
        </p:txBody>
      </p:sp>
      <p:cxnSp>
        <p:nvCxnSpPr>
          <p:cNvPr id="45" name="Connettore 2 44"/>
          <p:cNvCxnSpPr/>
          <p:nvPr/>
        </p:nvCxnSpPr>
        <p:spPr>
          <a:xfrm rot="5400000">
            <a:off x="965175" y="4035429"/>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1753</TotalTime>
  <Words>1311</Words>
  <Application>Microsoft Office PowerPoint</Application>
  <PresentationFormat>Předvádění na obrazovce (4:3)</PresentationFormat>
  <Paragraphs>293</Paragraphs>
  <Slides>23</Slides>
  <Notes>18</Notes>
  <HiddenSlides>0</HiddenSlides>
  <MMClips>0</MMClips>
  <ScaleCrop>false</ScaleCrop>
  <HeadingPairs>
    <vt:vector size="4" baseType="variant">
      <vt:variant>
        <vt:lpstr>Motiv</vt:lpstr>
      </vt:variant>
      <vt:variant>
        <vt:i4>1</vt:i4>
      </vt:variant>
      <vt:variant>
        <vt:lpstr>Nadpisy snímků</vt:lpstr>
      </vt:variant>
      <vt:variant>
        <vt:i4>23</vt:i4>
      </vt:variant>
    </vt:vector>
  </HeadingPairs>
  <TitlesOfParts>
    <vt:vector size="24" baseType="lpstr">
      <vt:lpstr>Equinozio</vt:lpstr>
      <vt:lpstr>Snímek 1</vt:lpstr>
      <vt:lpstr>Snímek 2</vt:lpstr>
      <vt:lpstr>Snímek 3</vt:lpstr>
      <vt:lpstr>Snímek 4</vt:lpstr>
      <vt:lpstr>Snímek 5</vt:lpstr>
      <vt:lpstr>Snímek 6</vt:lpstr>
      <vt:lpstr>Snímek 7</vt:lpstr>
      <vt:lpstr>Snímek 8</vt:lpstr>
      <vt:lpstr>Snímek 9</vt:lpstr>
      <vt:lpstr>BREWERY HOSES OFF LINE CLEANING METHOD</vt:lpstr>
      <vt:lpstr>Snímek 11</vt:lpstr>
      <vt:lpstr>Snímek 12</vt:lpstr>
      <vt:lpstr>Snímek 13</vt:lpstr>
      <vt:lpstr>Snímek 14</vt:lpstr>
      <vt:lpstr>BREWERY HOSES CIP CLEANING METHOD</vt:lpstr>
      <vt:lpstr>Snímek 16</vt:lpstr>
      <vt:lpstr>Snímek 17</vt:lpstr>
      <vt:lpstr>Snímek 18</vt:lpstr>
      <vt:lpstr>Snímek 19</vt:lpstr>
      <vt:lpstr>Snímek 20</vt:lpstr>
      <vt:lpstr>CLEANING &amp; SANITIZING </vt:lpstr>
      <vt:lpstr>Snímek 22</vt:lpstr>
      <vt:lpstr>Snímek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Trentadue</dc:creator>
  <cp:lastModifiedBy>spravce</cp:lastModifiedBy>
  <cp:revision>199</cp:revision>
  <dcterms:created xsi:type="dcterms:W3CDTF">2012-02-12T16:53:57Z</dcterms:created>
  <dcterms:modified xsi:type="dcterms:W3CDTF">2014-09-26T07:19:41Z</dcterms:modified>
</cp:coreProperties>
</file>