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8" r:id="rId2"/>
    <p:sldId id="273" r:id="rId3"/>
    <p:sldId id="280" r:id="rId4"/>
    <p:sldId id="281" r:id="rId5"/>
    <p:sldId id="282" r:id="rId6"/>
    <p:sldId id="283" r:id="rId7"/>
    <p:sldId id="320" r:id="rId8"/>
    <p:sldId id="321" r:id="rId9"/>
    <p:sldId id="284" r:id="rId10"/>
    <p:sldId id="312" r:id="rId11"/>
    <p:sldId id="313" r:id="rId12"/>
    <p:sldId id="314" r:id="rId13"/>
    <p:sldId id="315" r:id="rId14"/>
    <p:sldId id="316" r:id="rId15"/>
    <p:sldId id="317" r:id="rId16"/>
    <p:sldId id="285" r:id="rId17"/>
    <p:sldId id="286" r:id="rId18"/>
    <p:sldId id="330" r:id="rId19"/>
    <p:sldId id="328" r:id="rId20"/>
    <p:sldId id="329" r:id="rId21"/>
    <p:sldId id="322" r:id="rId22"/>
    <p:sldId id="32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18" r:id="rId31"/>
    <p:sldId id="295" r:id="rId32"/>
    <p:sldId id="296" r:id="rId33"/>
    <p:sldId id="297" r:id="rId34"/>
    <p:sldId id="307" r:id="rId35"/>
    <p:sldId id="308" r:id="rId36"/>
    <p:sldId id="310" r:id="rId37"/>
    <p:sldId id="302" r:id="rId38"/>
    <p:sldId id="319" r:id="rId39"/>
    <p:sldId id="305" r:id="rId40"/>
    <p:sldId id="306" r:id="rId41"/>
    <p:sldId id="298" r:id="rId42"/>
    <p:sldId id="299" r:id="rId43"/>
    <p:sldId id="300" r:id="rId44"/>
    <p:sldId id="301" r:id="rId4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79710" autoAdjust="0"/>
  </p:normalViewPr>
  <p:slideViewPr>
    <p:cSldViewPr>
      <p:cViewPr varScale="1">
        <p:scale>
          <a:sx n="72" d="100"/>
          <a:sy n="72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B18F-38D1-4FDA-82D5-03DF09F4B0FC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8698-E592-4285-BC6B-464DF45ED43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E62A8-6606-4A65-BED4-303AEB07D0D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163513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4005263"/>
            <a:ext cx="6210300" cy="44942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2000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E7607-3C8F-4F10-9BD7-5442F5E2B95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58C355-2C32-4F98-B0B5-90DDFD32CB0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58C355-2C32-4F98-B0B5-90DDFD32CB0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A2A97-9E86-4643-A098-84528B282B7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7EC6DD-36BF-4C21-BDC1-3C22925FB48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56FF4-839F-4D31-B31A-5738FA0A64F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D8698-E592-4285-BC6B-464DF45ED43A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660FB-A53B-490B-97A1-92AA9A525208}" type="slidenum">
              <a:rPr lang="en-GB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163513"/>
            <a:ext cx="4960937" cy="3722687"/>
          </a:xfrm>
          <a:ln/>
        </p:spPr>
      </p:sp>
      <p:sp>
        <p:nvSpPr>
          <p:cNvPr id="6554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8294" y="4004838"/>
            <a:ext cx="6211197" cy="4494471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sz="1900" b="1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08698-5B1E-4409-917E-7FCF122C173E}" type="slidenum">
              <a:rPr lang="en-GB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163513"/>
            <a:ext cx="4960937" cy="3722687"/>
          </a:xfrm>
          <a:ln/>
        </p:spPr>
      </p:sp>
      <p:sp>
        <p:nvSpPr>
          <p:cNvPr id="66564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8294" y="4004838"/>
            <a:ext cx="6211197" cy="4494471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sz="1900" b="1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EF321-56FB-401D-A48E-C79EF81C6851}" type="slidenum">
              <a:rPr lang="en-GB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163513"/>
            <a:ext cx="4960937" cy="3722687"/>
          </a:xfrm>
          <a:ln/>
        </p:spPr>
      </p:sp>
      <p:sp>
        <p:nvSpPr>
          <p:cNvPr id="67588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8294" y="4004838"/>
            <a:ext cx="6211197" cy="4494471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sz="1900" b="1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34A03-21B0-446A-ACDF-56F4408F01A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E7607-3C8F-4F10-9BD7-5442F5E2B95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67D44-19C5-4FF8-BAF9-7E6C875B78F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34A03-21B0-446A-ACDF-56F4408F01A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13/01/15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emf"/><Relationship Id="rId7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9.pn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emf"/><Relationship Id="rId7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0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emf"/><Relationship Id="rId7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1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emf"/><Relationship Id="rId7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2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emf"/><Relationship Id="rId7" Type="http://schemas.openxmlformats.org/officeDocument/2006/relationships/image" Target="../media/image2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4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jpeg"/><Relationship Id="rId3" Type="http://schemas.openxmlformats.org/officeDocument/2006/relationships/image" Target="../media/image4.emf"/><Relationship Id="rId7" Type="http://schemas.openxmlformats.org/officeDocument/2006/relationships/image" Target="../media/image7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5.jpeg"/><Relationship Id="rId10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8.png"/><Relationship Id="rId10" Type="http://schemas.openxmlformats.org/officeDocument/2006/relationships/image" Target="../media/image9.jpeg"/><Relationship Id="rId4" Type="http://schemas.openxmlformats.org/officeDocument/2006/relationships/image" Target="../media/image3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2.png"/><Relationship Id="rId3" Type="http://schemas.openxmlformats.org/officeDocument/2006/relationships/image" Target="../media/image4.emf"/><Relationship Id="rId7" Type="http://schemas.openxmlformats.org/officeDocument/2006/relationships/image" Target="../media/image24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41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43.png"/><Relationship Id="rId5" Type="http://schemas.openxmlformats.org/officeDocument/2006/relationships/image" Target="../media/image23.jpeg"/><Relationship Id="rId10" Type="http://schemas.openxmlformats.org/officeDocument/2006/relationships/image" Target="../media/image39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4.png"/><Relationship Id="rId7" Type="http://schemas.openxmlformats.org/officeDocument/2006/relationships/image" Target="../media/image23.jpeg"/><Relationship Id="rId12" Type="http://schemas.openxmlformats.org/officeDocument/2006/relationships/image" Target="../media/image4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40.jpeg"/><Relationship Id="rId4" Type="http://schemas.openxmlformats.org/officeDocument/2006/relationships/image" Target="../media/image45.png"/><Relationship Id="rId9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image" Target="../media/image4.emf"/><Relationship Id="rId7" Type="http://schemas.openxmlformats.org/officeDocument/2006/relationships/image" Target="../media/image22.jpeg"/><Relationship Id="rId12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25.jpeg"/><Relationship Id="rId4" Type="http://schemas.openxmlformats.org/officeDocument/2006/relationships/image" Target="../media/image44.png"/><Relationship Id="rId9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image" Target="../media/image4.emf"/><Relationship Id="rId7" Type="http://schemas.openxmlformats.org/officeDocument/2006/relationships/image" Target="../media/image23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21.jpeg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image" Target="../media/image25.jpeg"/><Relationship Id="rId1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idx="1"/>
          </p:nvPr>
        </p:nvSpPr>
        <p:spPr>
          <a:xfrm>
            <a:off x="714348" y="2285992"/>
            <a:ext cx="7726362" cy="97630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 HOSES</a:t>
            </a:r>
            <a:endParaRPr lang="it-IT" sz="4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35"/>
          <p:cNvSpPr>
            <a:spLocks noChangeArrowheads="1"/>
          </p:cNvSpPr>
          <p:nvPr/>
        </p:nvSpPr>
        <p:spPr bwMode="auto">
          <a:xfrm>
            <a:off x="3576638" y="31019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2000"/>
          </a:p>
        </p:txBody>
      </p:sp>
      <p:pic>
        <p:nvPicPr>
          <p:cNvPr id="4102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288" y="4337050"/>
            <a:ext cx="40957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857232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entadue\Desktop\INDIA_2012\FOTO\DAIRY\dairy compa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>
                <a:latin typeface="Arial" pitchFamily="34"/>
                <a:ea typeface="+mj-ea"/>
                <a:cs typeface="Arial" pitchFamily="34"/>
              </a:rPr>
              <a:t>DAIRY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HOSES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entadue\Desktop\INDIA_2012\FOTO\DAIRY\tru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TRUCK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rentadue\Desktop\INDIA_2012\FOTO\DAIRY\connection between tan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CONNECTION BETWEEN TANKS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entadue\Desktop\INDIA_2012\FOTO\DAIRY\FOTO milk hose\Murray Goulburn Hoses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REELS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entadue\Desktop\INDIA_2012\FOTO\DAIRY\DAIRY RECOVERY_cip Morrinsvill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UNLOADING BAY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entadue\Desktop\INDIA_2012\FOTO\DAIRY\DAIRY RECOVERY_cip Morrinsvill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C.I.P. STATIONS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2428868"/>
            <a:ext cx="9001156" cy="23574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MILKFLEX  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Very light and flexible;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WP 6 Bar</a:t>
            </a:r>
            <a:endParaRPr lang="it-IT" sz="23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MILKFLEX 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PLUS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 Very light and </a:t>
            </a:r>
            <a:r>
              <a:rPr lang="it-IT" sz="2300" dirty="0" err="1" smtClean="0">
                <a:latin typeface="Arial" pitchFamily="34" charset="0"/>
                <a:cs typeface="Arial" pitchFamily="34" charset="0"/>
              </a:rPr>
              <a:t>flexible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WP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Bar </a:t>
            </a:r>
          </a:p>
          <a:p>
            <a:pPr>
              <a:lnSpc>
                <a:spcPct val="150000"/>
              </a:lnSpc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MILKFLEX 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EXTRA LIGHT 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it-IT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EXTRA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light and flexible;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WP 6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Bar</a:t>
            </a:r>
          </a:p>
          <a:p>
            <a:pPr>
              <a:lnSpc>
                <a:spcPct val="150000"/>
              </a:lnSpc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MILKFLEX 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CRUSH RESISTANT 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it-IT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CRUSH RESISTANT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WP 6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Bar</a:t>
            </a:r>
          </a:p>
          <a:p>
            <a:pPr>
              <a:lnSpc>
                <a:spcPct val="150000"/>
              </a:lnSpc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GLIDETECH DAIRY   </a:t>
            </a:r>
            <a:r>
              <a:rPr lang="it-IT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GLIDETECH</a:t>
            </a:r>
            <a:r>
              <a:rPr lang="it-IT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WP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10 </a:t>
            </a:r>
            <a:r>
              <a:rPr lang="it-IT" sz="2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Bar</a:t>
            </a:r>
          </a:p>
          <a:p>
            <a:pPr>
              <a:lnSpc>
                <a:spcPct val="150000"/>
              </a:lnSpc>
              <a:buNone/>
            </a:pPr>
            <a:endParaRPr lang="it-IT" sz="23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endParaRPr lang="it-IT" sz="23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endParaRPr lang="it-IT" sz="23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500034" y="1643050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Lorry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hose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by-products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9411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TEMPERATURE RANGE: -40°C / +80°C ( -40°F / +176°F 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589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MAXIMUM VACUUM: 0,9 Bar (675mmHg)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>
                <a:latin typeface="Arial" pitchFamily="34"/>
                <a:ea typeface="+mj-ea"/>
                <a:cs typeface="Arial" pitchFamily="34"/>
              </a:rPr>
              <a:t>DAIRY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HOSES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4282" y="1357298"/>
            <a:ext cx="85725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FOOD GRADE TUBE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complying with: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phthalates free</a:t>
            </a:r>
            <a:r>
              <a:rPr lang="en-US" dirty="0">
                <a:latin typeface="Arial" pitchFamily="34" charset="0"/>
                <a:cs typeface="Arial" pitchFamily="34" charset="0"/>
              </a:rPr>
              <a:t>, tested in compliance with 1907/2006/CE (REACH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FDA 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21 CFR 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177.2600;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BFR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  recommendation  XXI cat 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2;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DM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 21.03.73 e </a:t>
            </a:r>
            <a:r>
              <a:rPr lang="en-US" cap="all" dirty="0" err="1" smtClean="0">
                <a:latin typeface="Arial" pitchFamily="34" charset="0"/>
                <a:cs typeface="Arial" pitchFamily="34" charset="0"/>
              </a:rPr>
              <a:t>seguenti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;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EUROPEAN </a:t>
            </a:r>
            <a:r>
              <a:rPr lang="en-GB" dirty="0">
                <a:latin typeface="Arial" pitchFamily="34" charset="0"/>
                <a:cs typeface="Arial" pitchFamily="34" charset="0"/>
              </a:rPr>
              <a:t>REGLEMENT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1935/2004/CE;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JAPAN-Ministry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 of Health and Welfare 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Notice No.370,1959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cap="all" dirty="0" smtClean="0">
                <a:latin typeface="Arial" pitchFamily="34" charset="0"/>
                <a:cs typeface="Arial" pitchFamily="34" charset="0"/>
              </a:rPr>
              <a:t>  and 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No.201, 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2006;</a:t>
            </a:r>
          </a:p>
          <a:p>
            <a:pPr algn="just" fontAlgn="auto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latin typeface="Arial" pitchFamily="34" charset="0"/>
                <a:cs typeface="Arial" pitchFamily="34" charset="0"/>
              </a:rPr>
              <a:t>Ral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>
                <a:latin typeface="Arial" pitchFamily="34" charset="0"/>
                <a:cs typeface="Arial" pitchFamily="34" charset="0"/>
              </a:rPr>
              <a:t>registration G-72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 descr="F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8605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M210319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MHL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97152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E19352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786190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REA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928802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RAL G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86388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>
                <a:latin typeface="Arial" pitchFamily="34"/>
                <a:ea typeface="+mj-ea"/>
                <a:cs typeface="Arial" pitchFamily="34"/>
              </a:rPr>
              <a:t>DAIRY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HOSES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642918"/>
            <a:ext cx="9143999" cy="7858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>
                <a:latin typeface="Arial" pitchFamily="34"/>
                <a:ea typeface="+mj-ea"/>
                <a:cs typeface="Arial" pitchFamily="34"/>
              </a:rPr>
              <a:t>MILKFLEX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5750" y="3143250"/>
            <a:ext cx="250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latin typeface="+mn-lt"/>
                <a:cs typeface="+mn-cs"/>
              </a:rPr>
              <a:t>TUBE</a:t>
            </a:r>
            <a:r>
              <a:rPr lang="it-IT" sz="2000" dirty="0">
                <a:latin typeface="+mn-lt"/>
                <a:cs typeface="+mn-cs"/>
              </a:rPr>
              <a:t>:  </a:t>
            </a:r>
            <a:r>
              <a:rPr lang="en-US" sz="2000" dirty="0">
                <a:latin typeface="+mn-lt"/>
                <a:cs typeface="+mn-cs"/>
              </a:rPr>
              <a:t>NR, </a:t>
            </a:r>
            <a:r>
              <a:rPr lang="en-US" sz="2000" dirty="0" smtClean="0">
                <a:latin typeface="+mn-lt"/>
                <a:cs typeface="+mn-cs"/>
              </a:rPr>
              <a:t>white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3316" name="Rettangolo 5"/>
          <p:cNvSpPr>
            <a:spLocks noChangeArrowheads="1"/>
          </p:cNvSpPr>
          <p:nvPr/>
        </p:nvSpPr>
        <p:spPr bwMode="auto">
          <a:xfrm>
            <a:off x="4429124" y="1500174"/>
            <a:ext cx="4071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Constantia" pitchFamily="18" charset="0"/>
              </a:rPr>
              <a:t>Light and flexible lorry collecting hose suitable for milk and milk by-products. </a:t>
            </a:r>
            <a:endParaRPr lang="it-IT" sz="2400" dirty="0">
              <a:latin typeface="Constantia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766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FF26-0A2E-4B18-AD72-6B3B5DE5AEA1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3338E-8481-4804-95FA-06E8933FE2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286818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285750" y="3786190"/>
            <a:ext cx="8858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REINFORCEMENT</a:t>
            </a:r>
            <a:r>
              <a:rPr lang="en-US" sz="2000" dirty="0"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COVER: </a:t>
            </a:r>
            <a:r>
              <a:rPr lang="en-US" sz="2000" dirty="0">
                <a:cs typeface="Arial" pitchFamily="34" charset="0"/>
              </a:rPr>
              <a:t>smooth, </a:t>
            </a:r>
            <a:r>
              <a:rPr lang="en-US" sz="2000" dirty="0" smtClean="0">
                <a:cs typeface="Arial" pitchFamily="34" charset="0"/>
              </a:rPr>
              <a:t>blue, </a:t>
            </a:r>
            <a:r>
              <a:rPr lang="en-US" sz="2000" dirty="0">
                <a:cs typeface="Arial" pitchFamily="34" charset="0"/>
              </a:rPr>
              <a:t>abrasion, ageing and ozone resistant, cloth finish</a:t>
            </a:r>
            <a:endParaRPr lang="en-US" sz="2000" b="1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WP: </a:t>
            </a:r>
            <a:r>
              <a:rPr lang="en-US" sz="2000" dirty="0" smtClean="0">
                <a:cs typeface="Arial" pitchFamily="34" charset="0"/>
              </a:rPr>
              <a:t>6 </a:t>
            </a:r>
            <a:r>
              <a:rPr lang="en-US" sz="2000" dirty="0">
                <a:cs typeface="Arial" pitchFamily="34" charset="0"/>
              </a:rPr>
              <a:t>BAR </a:t>
            </a:r>
            <a:r>
              <a:rPr lang="en-US" sz="2000" dirty="0" smtClean="0">
                <a:cs typeface="Arial" pitchFamily="34" charset="0"/>
              </a:rPr>
              <a:t>(90 </a:t>
            </a:r>
            <a:r>
              <a:rPr lang="en-US" sz="2000" dirty="0">
                <a:cs typeface="Arial" pitchFamily="34" charset="0"/>
              </a:rPr>
              <a:t>PSI)      </a:t>
            </a:r>
            <a:r>
              <a:rPr lang="en-US" sz="2000" b="1" dirty="0">
                <a:cs typeface="Arial" pitchFamily="34" charset="0"/>
              </a:rPr>
              <a:t>BP: </a:t>
            </a:r>
            <a:r>
              <a:rPr lang="en-US" sz="2000" dirty="0">
                <a:cs typeface="Arial" pitchFamily="34" charset="0"/>
              </a:rPr>
              <a:t>1</a:t>
            </a:r>
            <a:r>
              <a:rPr lang="en-US" sz="2000" dirty="0" smtClean="0">
                <a:cs typeface="Arial" pitchFamily="34" charset="0"/>
              </a:rPr>
              <a:t>8 </a:t>
            </a:r>
            <a:r>
              <a:rPr lang="en-US" sz="2000" dirty="0">
                <a:cs typeface="Arial" pitchFamily="34" charset="0"/>
              </a:rPr>
              <a:t>BAR 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smtClean="0">
                <a:cs typeface="Arial" pitchFamily="34" charset="0"/>
              </a:rPr>
              <a:t>27</a:t>
            </a:r>
            <a:r>
              <a:rPr lang="en-US" sz="2000" dirty="0" smtClean="0">
                <a:cs typeface="Arial" pitchFamily="34" charset="0"/>
              </a:rPr>
              <a:t>0 </a:t>
            </a:r>
            <a:r>
              <a:rPr lang="en-US" sz="2000" dirty="0">
                <a:cs typeface="Arial" pitchFamily="34" charset="0"/>
              </a:rPr>
              <a:t>PSI)</a:t>
            </a:r>
            <a:endParaRPr lang="en-US" sz="600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VACUUM</a:t>
            </a:r>
            <a:r>
              <a:rPr lang="en-US" sz="2000" dirty="0"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T</a:t>
            </a:r>
            <a:r>
              <a:rPr lang="en-US" sz="2000" dirty="0" smtClean="0">
                <a:latin typeface="Constantia" pitchFamily="18" charset="0"/>
              </a:rPr>
              <a:t>: </a:t>
            </a:r>
            <a:r>
              <a:rPr lang="en-US" sz="2000" b="1" dirty="0" smtClean="0">
                <a:latin typeface="Constantia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</a:rPr>
              <a:t>40°C / +80°C ( -40°F / +176°F </a:t>
            </a:r>
            <a:r>
              <a:rPr lang="en-US" sz="2000" dirty="0" smtClean="0">
                <a:latin typeface="Constantia" pitchFamily="18" charset="0"/>
              </a:rPr>
              <a:t>)</a:t>
            </a:r>
            <a:endParaRPr lang="en-US" sz="2000" dirty="0" smtClean="0">
              <a:latin typeface="Constantia" pitchFamily="18" charset="0"/>
            </a:endParaRPr>
          </a:p>
        </p:txBody>
      </p:sp>
      <p:pic>
        <p:nvPicPr>
          <p:cNvPr id="12" name="Picture 14" descr="F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M210319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E19352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REA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RAL G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3143248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642918"/>
            <a:ext cx="9143999" cy="7858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MILKFLEX PLUS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50" y="3143250"/>
            <a:ext cx="250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latin typeface="+mn-lt"/>
                <a:cs typeface="+mn-cs"/>
              </a:rPr>
              <a:t>TUBE</a:t>
            </a:r>
            <a:r>
              <a:rPr lang="it-IT" sz="2000" dirty="0">
                <a:latin typeface="+mn-lt"/>
                <a:cs typeface="+mn-cs"/>
              </a:rPr>
              <a:t>:  </a:t>
            </a:r>
            <a:r>
              <a:rPr lang="en-US" sz="2000" dirty="0">
                <a:latin typeface="+mn-lt"/>
                <a:cs typeface="+mn-cs"/>
              </a:rPr>
              <a:t>NR, </a:t>
            </a:r>
            <a:r>
              <a:rPr lang="en-US" sz="2000" dirty="0" smtClean="0">
                <a:latin typeface="+mn-lt"/>
                <a:cs typeface="+mn-cs"/>
              </a:rPr>
              <a:t>white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3316" name="Rettangolo 5"/>
          <p:cNvSpPr>
            <a:spLocks noChangeArrowheads="1"/>
          </p:cNvSpPr>
          <p:nvPr/>
        </p:nvSpPr>
        <p:spPr bwMode="auto">
          <a:xfrm>
            <a:off x="4429124" y="1500174"/>
            <a:ext cx="4071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Constantia" pitchFamily="18" charset="0"/>
              </a:rPr>
              <a:t>Light and flexible lorry collecting hose suitable for milk and milk by-products. </a:t>
            </a:r>
            <a:endParaRPr lang="it-IT" sz="2400" dirty="0">
              <a:latin typeface="Constantia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766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FF26-0A2E-4B18-AD72-6B3B5DE5AEA1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3338E-8481-4804-95FA-06E8933FE2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285750" y="3786190"/>
            <a:ext cx="8858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REINFORCEMENT</a:t>
            </a:r>
            <a:r>
              <a:rPr lang="en-US" sz="2000" dirty="0"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COVER: </a:t>
            </a:r>
            <a:r>
              <a:rPr lang="en-US" sz="2000" dirty="0">
                <a:cs typeface="Arial" pitchFamily="34" charset="0"/>
              </a:rPr>
              <a:t>smooth, </a:t>
            </a:r>
            <a:r>
              <a:rPr lang="en-US" sz="2000" dirty="0" smtClean="0">
                <a:cs typeface="Arial" pitchFamily="34" charset="0"/>
              </a:rPr>
              <a:t>blue, </a:t>
            </a:r>
            <a:r>
              <a:rPr lang="en-US" sz="2000" dirty="0">
                <a:cs typeface="Arial" pitchFamily="34" charset="0"/>
              </a:rPr>
              <a:t>abrasion, ageing and ozone resistant, cloth finish</a:t>
            </a:r>
            <a:endParaRPr lang="en-US" sz="2000" b="1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WP: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BAR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(150 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PSI)      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BP: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30 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BAR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(450 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PSI)</a:t>
            </a:r>
            <a:endParaRPr lang="en-US" sz="600" dirty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VACUUM</a:t>
            </a:r>
            <a:r>
              <a:rPr lang="en-US" sz="2000" dirty="0"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T</a:t>
            </a:r>
            <a:r>
              <a:rPr lang="en-US" sz="2000" dirty="0" smtClean="0">
                <a:latin typeface="Constantia" pitchFamily="18" charset="0"/>
              </a:rPr>
              <a:t>: </a:t>
            </a:r>
            <a:r>
              <a:rPr lang="en-US" sz="2000" b="1" dirty="0" smtClean="0">
                <a:latin typeface="Constantia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</a:rPr>
              <a:t>40°C / +80°C ( -40°F / +176°F 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12" name="Picture 14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M210319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H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E19352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REA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RAL G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143248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500306"/>
            <a:ext cx="35829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562" cy="44592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TUDERTECHNICA FOOD HOSES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USED AROUND THE WORLD BY MANY COMPANIES AND AMONG THEM: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TETRAPACK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INBEV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DANONE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CAMPBELLS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PROGRESSO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LACTALIS GROUP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NESTLE’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FERRERO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COCA COLA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KRAFT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UNILEVER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KNORR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714356"/>
            <a:ext cx="9144000" cy="714375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i="1" dirty="0">
                <a:latin typeface="Arial" pitchFamily="34" charset="0"/>
                <a:ea typeface="+mj-ea"/>
                <a:cs typeface="Arial" pitchFamily="34" charset="0"/>
              </a:rPr>
              <a:t>FOOD HOSES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642918"/>
            <a:ext cx="9143999" cy="7858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MILKFLEX EXTRA LIGHT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50" y="3143250"/>
            <a:ext cx="250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latin typeface="+mn-lt"/>
                <a:cs typeface="+mn-cs"/>
              </a:rPr>
              <a:t>TUBE</a:t>
            </a:r>
            <a:r>
              <a:rPr lang="it-IT" sz="2000" dirty="0">
                <a:latin typeface="+mn-lt"/>
                <a:cs typeface="+mn-cs"/>
              </a:rPr>
              <a:t>:  </a:t>
            </a:r>
            <a:r>
              <a:rPr lang="en-US" sz="2000" dirty="0">
                <a:latin typeface="+mn-lt"/>
                <a:cs typeface="+mn-cs"/>
              </a:rPr>
              <a:t>NR, </a:t>
            </a:r>
            <a:r>
              <a:rPr lang="en-US" sz="2000" dirty="0" smtClean="0">
                <a:latin typeface="+mn-lt"/>
                <a:cs typeface="+mn-cs"/>
              </a:rPr>
              <a:t>white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3316" name="Rettangolo 5"/>
          <p:cNvSpPr>
            <a:spLocks noChangeArrowheads="1"/>
          </p:cNvSpPr>
          <p:nvPr/>
        </p:nvSpPr>
        <p:spPr bwMode="auto">
          <a:xfrm>
            <a:off x="4429124" y="1500174"/>
            <a:ext cx="4071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Extra light </a:t>
            </a:r>
            <a:r>
              <a:rPr lang="en-US" sz="2400" dirty="0">
                <a:latin typeface="Constantia" pitchFamily="18" charset="0"/>
              </a:rPr>
              <a:t>and flexible lorry collecting hose suitable for milk and milk by-products. </a:t>
            </a:r>
            <a:endParaRPr lang="it-IT" sz="2400" dirty="0">
              <a:latin typeface="Constantia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766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FF26-0A2E-4B18-AD72-6B3B5DE5AEA1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3338E-8481-4804-95FA-06E8933FE2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285750" y="3786190"/>
            <a:ext cx="8858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REINFORCEMENT</a:t>
            </a:r>
            <a:r>
              <a:rPr lang="en-US" sz="2000" dirty="0"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COVER: </a:t>
            </a:r>
            <a:r>
              <a:rPr lang="en-US" sz="2000" dirty="0">
                <a:cs typeface="Arial" pitchFamily="34" charset="0"/>
              </a:rPr>
              <a:t>smooth, </a:t>
            </a:r>
            <a:r>
              <a:rPr lang="en-US" sz="2000" dirty="0" smtClean="0">
                <a:cs typeface="Arial" pitchFamily="34" charset="0"/>
              </a:rPr>
              <a:t>blue, </a:t>
            </a:r>
            <a:r>
              <a:rPr lang="en-US" sz="2000" dirty="0">
                <a:cs typeface="Arial" pitchFamily="34" charset="0"/>
              </a:rPr>
              <a:t>abrasion, ageing and ozone resistant, cloth finish</a:t>
            </a:r>
            <a:endParaRPr lang="en-US" sz="2000" b="1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WP: </a:t>
            </a:r>
            <a:r>
              <a:rPr lang="en-US" sz="2000" dirty="0" smtClean="0">
                <a:cs typeface="Arial" pitchFamily="34" charset="0"/>
              </a:rPr>
              <a:t>6 </a:t>
            </a:r>
            <a:r>
              <a:rPr lang="en-US" sz="2000" dirty="0">
                <a:cs typeface="Arial" pitchFamily="34" charset="0"/>
              </a:rPr>
              <a:t>BAR </a:t>
            </a:r>
            <a:r>
              <a:rPr lang="en-US" sz="2000" dirty="0" smtClean="0">
                <a:cs typeface="Arial" pitchFamily="34" charset="0"/>
              </a:rPr>
              <a:t>(90 </a:t>
            </a:r>
            <a:r>
              <a:rPr lang="en-US" sz="2000" dirty="0">
                <a:cs typeface="Arial" pitchFamily="34" charset="0"/>
              </a:rPr>
              <a:t>PSI)      </a:t>
            </a:r>
            <a:r>
              <a:rPr lang="en-US" sz="2000" b="1" dirty="0">
                <a:cs typeface="Arial" pitchFamily="34" charset="0"/>
              </a:rPr>
              <a:t>BP: </a:t>
            </a:r>
            <a:r>
              <a:rPr lang="en-US" sz="2000" dirty="0">
                <a:cs typeface="Arial" pitchFamily="34" charset="0"/>
              </a:rPr>
              <a:t>1</a:t>
            </a:r>
            <a:r>
              <a:rPr lang="en-US" sz="2000" dirty="0" smtClean="0">
                <a:cs typeface="Arial" pitchFamily="34" charset="0"/>
              </a:rPr>
              <a:t>8 </a:t>
            </a:r>
            <a:r>
              <a:rPr lang="en-US" sz="2000" dirty="0">
                <a:cs typeface="Arial" pitchFamily="34" charset="0"/>
              </a:rPr>
              <a:t>BAR 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smtClean="0">
                <a:cs typeface="Arial" pitchFamily="34" charset="0"/>
              </a:rPr>
              <a:t>27</a:t>
            </a:r>
            <a:r>
              <a:rPr lang="en-US" sz="2000" dirty="0" smtClean="0">
                <a:cs typeface="Arial" pitchFamily="34" charset="0"/>
              </a:rPr>
              <a:t>0 </a:t>
            </a:r>
            <a:r>
              <a:rPr lang="en-US" sz="2000" dirty="0">
                <a:cs typeface="Arial" pitchFamily="34" charset="0"/>
              </a:rPr>
              <a:t>PSI)</a:t>
            </a:r>
            <a:endParaRPr lang="en-US" sz="600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VACUUM</a:t>
            </a:r>
            <a:r>
              <a:rPr lang="en-US" sz="2000" dirty="0"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T</a:t>
            </a:r>
            <a:r>
              <a:rPr lang="en-US" sz="2000" dirty="0" smtClean="0">
                <a:latin typeface="Constantia" pitchFamily="18" charset="0"/>
              </a:rPr>
              <a:t>: </a:t>
            </a:r>
            <a:r>
              <a:rPr lang="en-US" sz="2000" b="1" dirty="0" smtClean="0">
                <a:latin typeface="Constantia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</a:rPr>
              <a:t>40°C / +80°C ( -40°F / +176°F 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12" name="Picture 14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M210319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H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E19352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REA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RAL G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143248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2500306"/>
            <a:ext cx="30940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642918"/>
            <a:ext cx="9143999" cy="7858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MILKFLEX CRUSH RESISTANT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50" y="3143250"/>
            <a:ext cx="250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latin typeface="+mn-lt"/>
                <a:cs typeface="+mn-cs"/>
              </a:rPr>
              <a:t>TUBE</a:t>
            </a:r>
            <a:r>
              <a:rPr lang="it-IT" sz="2000" dirty="0">
                <a:latin typeface="+mn-lt"/>
                <a:cs typeface="+mn-cs"/>
              </a:rPr>
              <a:t>:  </a:t>
            </a:r>
            <a:r>
              <a:rPr lang="en-US" sz="2000" dirty="0">
                <a:latin typeface="+mn-lt"/>
                <a:cs typeface="+mn-cs"/>
              </a:rPr>
              <a:t>NR, </a:t>
            </a:r>
            <a:r>
              <a:rPr lang="en-US" sz="2000" dirty="0" smtClean="0">
                <a:latin typeface="+mn-lt"/>
                <a:cs typeface="+mn-cs"/>
              </a:rPr>
              <a:t>white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3316" name="Rettangolo 5"/>
          <p:cNvSpPr>
            <a:spLocks noChangeArrowheads="1"/>
          </p:cNvSpPr>
          <p:nvPr/>
        </p:nvSpPr>
        <p:spPr bwMode="auto">
          <a:xfrm>
            <a:off x="4214810" y="1500174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nstantia" pitchFamily="18" charset="0"/>
              </a:rPr>
              <a:t>Light and flexible lorry collecting hose suitable for milk and milk by-products. </a:t>
            </a:r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Crush resistant.</a:t>
            </a:r>
            <a:endParaRPr lang="it-IT" sz="2400" dirty="0">
              <a:latin typeface="Constantia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766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FF26-0A2E-4B18-AD72-6B3B5DE5AEA1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3338E-8481-4804-95FA-06E8933FE2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285750" y="3786190"/>
            <a:ext cx="8858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REINFORCEMENT</a:t>
            </a:r>
            <a:r>
              <a:rPr lang="en-US" sz="2000" dirty="0">
                <a:cs typeface="Arial" pitchFamily="34" charset="0"/>
              </a:rPr>
              <a:t>: synthetic plies -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thermoplastic wire helix</a:t>
            </a:r>
            <a:endParaRPr lang="en-US" sz="2000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COVER: </a:t>
            </a:r>
            <a:r>
              <a:rPr lang="en-US" sz="2000" dirty="0">
                <a:cs typeface="Arial" pitchFamily="34" charset="0"/>
              </a:rPr>
              <a:t>smooth, </a:t>
            </a:r>
            <a:r>
              <a:rPr lang="en-US" sz="2000" dirty="0" smtClean="0">
                <a:cs typeface="Arial" pitchFamily="34" charset="0"/>
              </a:rPr>
              <a:t>blue, </a:t>
            </a:r>
            <a:r>
              <a:rPr lang="en-US" sz="2000" dirty="0">
                <a:cs typeface="Arial" pitchFamily="34" charset="0"/>
              </a:rPr>
              <a:t>abrasion, ageing and ozone resistant, cloth finish</a:t>
            </a:r>
            <a:endParaRPr lang="en-US" sz="2000" b="1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cs typeface="Arial" pitchFamily="34" charset="0"/>
              </a:rPr>
              <a:t>WP: </a:t>
            </a:r>
            <a:r>
              <a:rPr lang="en-US" sz="2000" dirty="0" smtClean="0">
                <a:cs typeface="Arial" pitchFamily="34" charset="0"/>
              </a:rPr>
              <a:t>6 </a:t>
            </a:r>
            <a:r>
              <a:rPr lang="en-US" sz="2000" dirty="0">
                <a:cs typeface="Arial" pitchFamily="34" charset="0"/>
              </a:rPr>
              <a:t>BAR </a:t>
            </a:r>
            <a:r>
              <a:rPr lang="en-US" sz="2000" dirty="0" smtClean="0">
                <a:cs typeface="Arial" pitchFamily="34" charset="0"/>
              </a:rPr>
              <a:t>(90 </a:t>
            </a:r>
            <a:r>
              <a:rPr lang="en-US" sz="2000" dirty="0">
                <a:cs typeface="Arial" pitchFamily="34" charset="0"/>
              </a:rPr>
              <a:t>PSI)      </a:t>
            </a:r>
            <a:r>
              <a:rPr lang="en-US" sz="2000" b="1" dirty="0">
                <a:cs typeface="Arial" pitchFamily="34" charset="0"/>
              </a:rPr>
              <a:t>BP: </a:t>
            </a:r>
            <a:r>
              <a:rPr lang="en-US" sz="2000" dirty="0">
                <a:cs typeface="Arial" pitchFamily="34" charset="0"/>
              </a:rPr>
              <a:t>1</a:t>
            </a:r>
            <a:r>
              <a:rPr lang="en-US" sz="2000" dirty="0" smtClean="0">
                <a:cs typeface="Arial" pitchFamily="34" charset="0"/>
              </a:rPr>
              <a:t>8 </a:t>
            </a:r>
            <a:r>
              <a:rPr lang="en-US" sz="2000" dirty="0">
                <a:cs typeface="Arial" pitchFamily="34" charset="0"/>
              </a:rPr>
              <a:t>BAR 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smtClean="0">
                <a:cs typeface="Arial" pitchFamily="34" charset="0"/>
              </a:rPr>
              <a:t>27</a:t>
            </a:r>
            <a:r>
              <a:rPr lang="en-US" sz="2000" dirty="0" smtClean="0">
                <a:cs typeface="Arial" pitchFamily="34" charset="0"/>
              </a:rPr>
              <a:t>0 </a:t>
            </a:r>
            <a:r>
              <a:rPr lang="en-US" sz="2000" dirty="0">
                <a:cs typeface="Arial" pitchFamily="34" charset="0"/>
              </a:rPr>
              <a:t>PSI)</a:t>
            </a:r>
            <a:endParaRPr lang="en-US" sz="600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VACUUM: 525 mmHg (0,7  bar)</a:t>
            </a:r>
            <a:endParaRPr lang="en-US" sz="6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T</a:t>
            </a:r>
            <a:r>
              <a:rPr lang="en-US" sz="2000" dirty="0" smtClean="0">
                <a:latin typeface="Constantia" pitchFamily="18" charset="0"/>
              </a:rPr>
              <a:t>: </a:t>
            </a:r>
            <a:r>
              <a:rPr lang="en-US" sz="2000" b="1" dirty="0" smtClean="0">
                <a:latin typeface="Constantia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</a:rPr>
              <a:t>40°C / +80°C ( -40°F / +176°F 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12" name="Picture 14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M210319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H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E19352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REA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RAL G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143248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500306"/>
            <a:ext cx="3263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ttangolo 5"/>
          <p:cNvSpPr>
            <a:spLocks noChangeArrowheads="1"/>
          </p:cNvSpPr>
          <p:nvPr/>
        </p:nvSpPr>
        <p:spPr bwMode="auto">
          <a:xfrm>
            <a:off x="3571868" y="1571612"/>
            <a:ext cx="528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</a:rPr>
              <a:t>Extra flexible </a:t>
            </a:r>
            <a:r>
              <a:rPr lang="en-US" sz="2400" dirty="0">
                <a:latin typeface="Constantia" pitchFamily="18" charset="0"/>
              </a:rPr>
              <a:t>suction and delivery hose suitable for milk, milk by-products and non fatty food products. </a:t>
            </a:r>
            <a:endParaRPr lang="it-IT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61C6-2CDB-4EBA-AC88-337256DB4329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17414" name="Rettangolo 12"/>
          <p:cNvSpPr>
            <a:spLocks noChangeArrowheads="1"/>
          </p:cNvSpPr>
          <p:nvPr/>
        </p:nvSpPr>
        <p:spPr bwMode="auto">
          <a:xfrm>
            <a:off x="285750" y="3786190"/>
            <a:ext cx="8858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REINFORCEMENT</a:t>
            </a:r>
            <a:r>
              <a:rPr lang="en-US" sz="2000" dirty="0">
                <a:latin typeface="Constantia" pitchFamily="18" charset="0"/>
              </a:rPr>
              <a:t>: synthetic plies - </a:t>
            </a:r>
            <a:r>
              <a:rPr lang="en-GB" sz="2000" dirty="0">
                <a:latin typeface="Constantia" pitchFamily="18" charset="0"/>
              </a:rPr>
              <a:t>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COVER: GLIDETECH®</a:t>
            </a:r>
            <a:r>
              <a:rPr lang="en-US" sz="2000" dirty="0">
                <a:latin typeface="Constantia" pitchFamily="18" charset="0"/>
              </a:rPr>
              <a:t>, blue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Constantia" pitchFamily="18" charset="0"/>
              </a:rPr>
              <a:t>WP</a:t>
            </a:r>
            <a:r>
              <a:rPr lang="en-US" sz="2000" dirty="0">
                <a:latin typeface="Constantia" pitchFamily="18" charset="0"/>
              </a:rPr>
              <a:t>: 10 BAR (150 PSI)      </a:t>
            </a:r>
            <a:r>
              <a:rPr lang="en-US" sz="2000" b="1" dirty="0">
                <a:latin typeface="Constantia" pitchFamily="18" charset="0"/>
              </a:rPr>
              <a:t>BP</a:t>
            </a:r>
            <a:r>
              <a:rPr lang="en-US" sz="2000" dirty="0">
                <a:latin typeface="Constantia" pitchFamily="18" charset="0"/>
              </a:rPr>
              <a:t>: 30 BAR (450 PSI)</a:t>
            </a:r>
            <a:endParaRPr lang="en-US" sz="600" dirty="0">
              <a:latin typeface="Constantia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Constantia" pitchFamily="18" charset="0"/>
              </a:rPr>
              <a:t>VACUUM</a:t>
            </a:r>
            <a:r>
              <a:rPr lang="en-US" sz="2000" dirty="0">
                <a:latin typeface="Constantia" pitchFamily="18" charset="0"/>
              </a:rPr>
              <a:t>: 675 mmHg (0,9 bar)</a:t>
            </a:r>
            <a:endParaRPr lang="en-US" sz="600" dirty="0">
              <a:latin typeface="Constantia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Constantia" pitchFamily="18" charset="0"/>
              </a:rPr>
              <a:t>T</a:t>
            </a:r>
            <a:r>
              <a:rPr lang="en-US" sz="2000" dirty="0">
                <a:latin typeface="Constantia" pitchFamily="18" charset="0"/>
              </a:rPr>
              <a:t>: </a:t>
            </a:r>
            <a:r>
              <a:rPr lang="en-US" sz="2000" b="1" dirty="0">
                <a:latin typeface="Constantia" pitchFamily="18" charset="0"/>
              </a:rPr>
              <a:t>-</a:t>
            </a:r>
            <a:r>
              <a:rPr lang="en-US" sz="2000" dirty="0">
                <a:latin typeface="Constantia" pitchFamily="18" charset="0"/>
              </a:rPr>
              <a:t>40°C / +80°C ( -40°F / +176°F )</a:t>
            </a: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3338E-8481-4804-95FA-06E8933FE2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642918"/>
            <a:ext cx="9143999" cy="7858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 charset="0"/>
                <a:ea typeface="+mj-ea"/>
                <a:cs typeface="Arial" pitchFamily="34" charset="0"/>
              </a:rPr>
              <a:t>GLIDETECH</a:t>
            </a: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it-IT" sz="3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DAIRY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5750" y="3143250"/>
            <a:ext cx="250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latin typeface="+mn-lt"/>
                <a:cs typeface="+mn-cs"/>
              </a:rPr>
              <a:t>TUBE</a:t>
            </a:r>
            <a:r>
              <a:rPr lang="it-IT" sz="2000" dirty="0">
                <a:latin typeface="+mn-lt"/>
                <a:cs typeface="+mn-cs"/>
              </a:rPr>
              <a:t>:  </a:t>
            </a:r>
            <a:r>
              <a:rPr lang="en-US" sz="2000" dirty="0">
                <a:latin typeface="+mn-lt"/>
                <a:cs typeface="+mn-cs"/>
              </a:rPr>
              <a:t>NR, </a:t>
            </a:r>
            <a:r>
              <a:rPr lang="en-US" sz="2000" dirty="0" smtClean="0">
                <a:latin typeface="+mn-lt"/>
                <a:cs typeface="+mn-cs"/>
              </a:rPr>
              <a:t>white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12" name="Picture 14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M210319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H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E19352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REA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143248"/>
            <a:ext cx="59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RAL G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143248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571744"/>
            <a:ext cx="28384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28B87-F180-43F3-B894-0896305BCE62}" type="slidenum">
              <a:rPr lang="it-IT"/>
              <a:pPr>
                <a:defRPr/>
              </a:pPr>
              <a:t>23</a:t>
            </a:fld>
            <a:endParaRPr lang="it-IT" dirty="0"/>
          </a:p>
        </p:txBody>
      </p:sp>
      <p:pic>
        <p:nvPicPr>
          <p:cNvPr id="52228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11247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>
                <a:latin typeface="Arial" pitchFamily="34"/>
                <a:ea typeface="+mj-ea"/>
                <a:cs typeface="Arial" pitchFamily="34"/>
              </a:rPr>
              <a:t>DAIRY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HOSES SUMMARY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28625" y="2000250"/>
          <a:ext cx="8286810" cy="4000528"/>
        </p:xfrm>
        <a:graphic>
          <a:graphicData uri="http://schemas.openxmlformats.org/drawingml/2006/table">
            <a:tbl>
              <a:tblPr/>
              <a:tblGrid>
                <a:gridCol w="1627768"/>
                <a:gridCol w="653005"/>
                <a:gridCol w="878107"/>
                <a:gridCol w="512720"/>
                <a:gridCol w="513444"/>
                <a:gridCol w="1060734"/>
                <a:gridCol w="1090811"/>
                <a:gridCol w="924057"/>
                <a:gridCol w="1026164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HOSE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TUBE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COVER</a:t>
                      </a:r>
                      <a:endParaRPr lang="it-IT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WP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[bar]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BP </a:t>
                      </a: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[bar]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VACUUM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[bar]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HELICES</a:t>
                      </a:r>
                      <a:endParaRPr lang="it-I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WEIGHT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[Kg/</a:t>
                      </a:r>
                      <a:r>
                        <a:rPr lang="it-IT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mt</a:t>
                      </a: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]</a:t>
                      </a:r>
                      <a:r>
                        <a:rPr lang="it-IT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ø51mm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BENDING RADIUS </a:t>
                      </a:r>
                      <a:endParaRPr lang="it-IT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</a:t>
                      </a: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mm]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ø51mm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MILKFLEX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Smooth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Galvanized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steel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1,54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MILKFLEX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PLUS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Smooth</a:t>
                      </a:r>
                      <a:endParaRPr lang="it-IT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Galvanized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steel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1,64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MILKFLEX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EXTRA LIGHT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Smooth</a:t>
                      </a:r>
                      <a:endParaRPr kumimoji="0" lang="it-IT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Galvanized</a:t>
                      </a:r>
                      <a:endParaRPr kumimoji="0" lang="it-IT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steel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1,37</a:t>
                      </a:r>
                      <a:endParaRPr kumimoji="0" lang="it-IT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MILKFLEX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CRUSH RESISTANT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Smooth</a:t>
                      </a:r>
                      <a:endParaRPr lang="it-IT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Thermoplastic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1,45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185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GLIDETECH DAIRY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Glidetech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Galvanized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steel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1,90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03238" y="2057400"/>
            <a:ext cx="8183562" cy="41878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TUDERTECHNICA BREWERY HOSES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USED AROUND THE WORLD BY MANY COMPANIES AND AMONG THEM:</a:t>
            </a:r>
          </a:p>
          <a:p>
            <a:pPr lvl="2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MILLER-COORS (USA)</a:t>
            </a:r>
          </a:p>
          <a:p>
            <a:pPr lvl="2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INBEV (BRAZIL)</a:t>
            </a:r>
          </a:p>
          <a:p>
            <a:pPr lvl="2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HEINEKEN (EUROPE)</a:t>
            </a:r>
          </a:p>
          <a:p>
            <a:pPr lvl="2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ANHEISER BUSCH (USA)</a:t>
            </a:r>
          </a:p>
          <a:p>
            <a:pPr lvl="2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SAMUEL ADAMS (USA)</a:t>
            </a:r>
          </a:p>
          <a:p>
            <a:pPr lvl="2">
              <a:buFont typeface="Wingdings" pitchFamily="2" charset="2"/>
              <a:buChar char="q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TSINGTAO (CHINA)</a:t>
            </a:r>
          </a:p>
          <a:p>
            <a:pPr lvl="2">
              <a:buFont typeface="Wingdings" pitchFamily="2" charset="2"/>
              <a:buChar char="q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GOLDSTAR (ISRAEL)</a:t>
            </a:r>
          </a:p>
          <a:p>
            <a:pPr lvl="2">
              <a:buFont typeface="Wingdings" pitchFamily="2" charset="2"/>
              <a:buChar char="q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CERVECERIA QUILMES (ARGENTINA)</a:t>
            </a:r>
          </a:p>
          <a:p>
            <a:pPr lvl="2">
              <a:buFont typeface="Wingdings" pitchFamily="2" charset="2"/>
              <a:buChar char="q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KIRIN BRASIL (BRAZIL)</a:t>
            </a:r>
          </a:p>
          <a:p>
            <a:pPr lvl="2">
              <a:buFont typeface="Wingdings" pitchFamily="2" charset="2"/>
              <a:buChar char="q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TUI (NEW ZEALAND)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11247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b="1" i="1" dirty="0" smtClean="0">
                <a:latin typeface="Arial" pitchFamily="34"/>
                <a:ea typeface="+mj-ea"/>
                <a:cs typeface="Arial" pitchFamily="34"/>
              </a:rPr>
              <a:t>BREWERY HOSES</a:t>
            </a:r>
            <a:endParaRPr lang="it-IT" sz="3600" b="1" i="1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BDED2-C507-49EB-B0D4-A71AB3DB1056}" type="slidenum">
              <a:rPr lang="it-IT"/>
              <a:pPr>
                <a:defRPr/>
              </a:pPr>
              <a:t>25</a:t>
            </a:fld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 rot="16200000" flipH="1">
            <a:off x="4321968" y="2393157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10800000">
            <a:off x="1285875" y="2643188"/>
            <a:ext cx="3286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5400000">
            <a:off x="1036638" y="289242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10800000">
            <a:off x="4572000" y="2643188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>
            <a:off x="7680325" y="2963863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95536" y="3068960"/>
            <a:ext cx="36433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+mn-cs"/>
              </a:rPr>
              <a:t>1- HOSE REMOVED FROM PRODUCTION LINE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500938" y="3429000"/>
            <a:ext cx="13573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+mn-cs"/>
              </a:rPr>
              <a:t>C. I. P.</a:t>
            </a:r>
          </a:p>
        </p:txBody>
      </p:sp>
      <p:cxnSp>
        <p:nvCxnSpPr>
          <p:cNvPr id="28" name="Connettore 2 27"/>
          <p:cNvCxnSpPr/>
          <p:nvPr/>
        </p:nvCxnSpPr>
        <p:spPr>
          <a:xfrm rot="5400000">
            <a:off x="938386" y="5982494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28625" y="5286375"/>
            <a:ext cx="3786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+mn-cs"/>
              </a:rPr>
              <a:t>3- CLEANING/DISINFECTING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67544" y="6165304"/>
            <a:ext cx="1928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+mn-cs"/>
              </a:rPr>
              <a:t>4- RINSING</a:t>
            </a:r>
          </a:p>
        </p:txBody>
      </p:sp>
      <p:cxnSp>
        <p:nvCxnSpPr>
          <p:cNvPr id="34" name="Connettore 2 33"/>
          <p:cNvCxnSpPr/>
          <p:nvPr/>
        </p:nvCxnSpPr>
        <p:spPr>
          <a:xfrm rot="5400000">
            <a:off x="965201" y="5035550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285750" y="2000250"/>
            <a:ext cx="3643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+mj-lt"/>
                <a:cs typeface="+mn-cs"/>
              </a:rPr>
              <a:t>MICROBREWERY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+mj-lt"/>
                <a:cs typeface="+mn-cs"/>
              </a:rPr>
              <a:t>NOT AUTOMATED BREWERY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357938" y="1928813"/>
            <a:ext cx="2786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+mj-lt"/>
                <a:cs typeface="+mn-cs"/>
              </a:rPr>
              <a:t>AUTOMATED BREWERY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395536" y="4293096"/>
            <a:ext cx="1928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+mn-cs"/>
              </a:rPr>
              <a:t>2- RINSING</a:t>
            </a:r>
          </a:p>
        </p:txBody>
      </p:sp>
      <p:cxnSp>
        <p:nvCxnSpPr>
          <p:cNvPr id="45" name="Connettore 2 44"/>
          <p:cNvCxnSpPr/>
          <p:nvPr/>
        </p:nvCxnSpPr>
        <p:spPr>
          <a:xfrm rot="5400000">
            <a:off x="965201" y="4035425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0" y="83671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CLEANING AND DISINFECTION</a:t>
            </a:r>
          </a:p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IN BREWERY INDUSTRY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5769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NOT AUTOMATED BREWERIES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NEED FREQUENT CLEANING AND DISINFECTING PROCESS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PREMIUM GRADE LOW PERMEATION RUBBER COMPOUND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10 BAR 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WORKING PRESSURE CONSTRUCTION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FLEXIBILITY AND LIGHT WEIGHT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BREWERY HOSES</a:t>
            </a:r>
          </a:p>
          <a:p>
            <a:pPr algn="ctr" eaLnBrk="0" hangingPunct="0">
              <a:defRPr/>
            </a:pPr>
            <a:r>
              <a:rPr lang="it-IT" sz="3600" b="1" dirty="0" smtClean="0">
                <a:latin typeface="Arial" pitchFamily="34"/>
                <a:ea typeface="+mj-ea"/>
                <a:cs typeface="Arial" pitchFamily="34"/>
              </a:rPr>
              <a:t>OFF LINE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CLEANING METHOD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642918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>
                <a:latin typeface="Arial" pitchFamily="34" charset="0"/>
                <a:ea typeface="+mj-ea"/>
                <a:cs typeface="Arial" pitchFamily="34" charset="0"/>
              </a:rPr>
              <a:t>TUFOOD/EPDM</a:t>
            </a:r>
          </a:p>
        </p:txBody>
      </p:sp>
      <p:sp>
        <p:nvSpPr>
          <p:cNvPr id="8195" name="Rettangolo 5"/>
          <p:cNvSpPr>
            <a:spLocks noChangeArrowheads="1"/>
          </p:cNvSpPr>
          <p:nvPr/>
        </p:nvSpPr>
        <p:spPr bwMode="auto">
          <a:xfrm>
            <a:off x="3214678" y="1500174"/>
            <a:ext cx="57864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Suction and delivery hose suitable for a wide range of food products. Not recommended for fatty food products and oil.</a:t>
            </a:r>
            <a:endParaRPr lang="it-IT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C63B3-5DAC-489B-873F-C40FA99AD445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0" y="2857496"/>
            <a:ext cx="9144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TUBE: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EPDM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white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phthalates free, tested in compliance 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1907/2006/CE (REACH)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FDA 21 CFR 177.2600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BFR recommendation XXI cat 2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DM 21.03.73 e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seguenti</a:t>
            </a:r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EUROPEAN REGLEMENT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1935/2004/CE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JAPAN-Ministry of Health and Welfare 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NoticE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No.370,1959 and No.201, 2006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3A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SaNITARY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STANDARD</a:t>
            </a:r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 err="1">
                <a:latin typeface="Arial" pitchFamily="34" charset="0"/>
                <a:cs typeface="Arial" pitchFamily="34" charset="0"/>
              </a:rPr>
              <a:t>Ral</a:t>
            </a:r>
            <a:r>
              <a:rPr lang="en-US" sz="2000" cap="all" dirty="0">
                <a:latin typeface="Arial" pitchFamily="34" charset="0"/>
                <a:cs typeface="Arial" pitchFamily="34" charset="0"/>
              </a:rPr>
              <a:t> registration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G-74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57187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92906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M210319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357694"/>
            <a:ext cx="595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E19352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714884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HL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5286388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RAL G7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6215082"/>
            <a:ext cx="477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3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5857892"/>
            <a:ext cx="595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2357430"/>
            <a:ext cx="2571736" cy="3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REAC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59800" y="321468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357188" y="285750"/>
            <a:ext cx="8229600" cy="92868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43376-E16F-4C80-85AF-7F2F38A18C65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9222" name="Rettangolo 7"/>
          <p:cNvSpPr>
            <a:spLocks noChangeArrowheads="1"/>
          </p:cNvSpPr>
          <p:nvPr/>
        </p:nvSpPr>
        <p:spPr bwMode="auto">
          <a:xfrm>
            <a:off x="285750" y="3571876"/>
            <a:ext cx="8858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smooth, red, abrasion, ageing and ozone resistant, cloth finish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10 BAR (150 PSI)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BP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30 BAR (450 PSI)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VACUUM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T: -40°C / +120°C ( -40°F / +248°F 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5"/>
          <p:cNvSpPr>
            <a:spLocks noChangeArrowheads="1"/>
          </p:cNvSpPr>
          <p:nvPr/>
        </p:nvSpPr>
        <p:spPr bwMode="auto">
          <a:xfrm>
            <a:off x="3357522" y="2000240"/>
            <a:ext cx="57864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Suction and delivery hose suitable for a wide range of food products. Not recommended for fatty food products and oil.</a:t>
            </a:r>
            <a:endParaRPr lang="it-IT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14620"/>
            <a:ext cx="2571736" cy="3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0" y="642918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>
                <a:latin typeface="Arial" pitchFamily="34" charset="0"/>
                <a:ea typeface="+mj-ea"/>
                <a:cs typeface="Arial" pitchFamily="34" charset="0"/>
              </a:rPr>
              <a:t>TUFOOD/EPDM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tangolo 5"/>
          <p:cNvSpPr>
            <a:spLocks noChangeArrowheads="1"/>
          </p:cNvSpPr>
          <p:nvPr/>
        </p:nvSpPr>
        <p:spPr bwMode="auto">
          <a:xfrm>
            <a:off x="3286116" y="1857375"/>
            <a:ext cx="58578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Premium grade low permeation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suction and delivery hose suitable for a wide range of products. Recommended for wine and spirits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57188" y="285750"/>
            <a:ext cx="8229600" cy="92868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FBD69-45BD-44B3-9E40-3375BA2550C2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42844" y="3571875"/>
            <a:ext cx="90011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TUBE: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IIR,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white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phthalates free, tested in compliance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1907/2006/CE (REACH)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FDA 21 CFR 177.2600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DM 21.03.73 e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seguenti</a:t>
            </a:r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EUROPEAN REGLEMENT 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1935/2004/CE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JAPAN-Ministry of Health and Welfare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Notice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   No.370,1959 </a:t>
            </a:r>
            <a:r>
              <a:rPr lang="en-US" sz="2000" cap="all" dirty="0">
                <a:latin typeface="Arial" pitchFamily="34" charset="0"/>
                <a:cs typeface="Arial" pitchFamily="34" charset="0"/>
              </a:rPr>
              <a:t>and No.201, 2006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57158" y="642918"/>
            <a:ext cx="82296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 charset="0"/>
                <a:ea typeface="+mj-ea"/>
                <a:cs typeface="Arial" pitchFamily="34" charset="0"/>
              </a:rPr>
              <a:t>TUPRESTIGE</a:t>
            </a:r>
            <a:endParaRPr lang="it-IT" sz="36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2643206" cy="3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REA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52" y="392906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28625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M210319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643446"/>
            <a:ext cx="595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E19352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072074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MHL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5643578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14282" y="2143116"/>
            <a:ext cx="8786812" cy="25003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sz="400" cap="all" dirty="0" smtClean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200" cap="all" dirty="0" smtClean="0">
                <a:latin typeface="Arial" pitchFamily="34" charset="0"/>
                <a:cs typeface="Arial" pitchFamily="34" charset="0"/>
              </a:rPr>
              <a:t>Meets international food standards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None/>
              <a:defRPr/>
            </a:pPr>
            <a:endParaRPr lang="en-US" sz="22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US" sz="2200" cap="all" dirty="0" smtClean="0">
                <a:latin typeface="Arial" pitchFamily="34" charset="0"/>
                <a:cs typeface="Arial" pitchFamily="34" charset="0"/>
              </a:rPr>
              <a:t>Stainless steel mandrels (clean and smooth tube)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sz="22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Char char=""/>
              <a:defRPr/>
            </a:pPr>
            <a:endParaRPr lang="en-US" sz="22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None/>
              <a:defRPr/>
            </a:pPr>
            <a:endParaRPr lang="en-US" sz="2400" cap="all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sz="2400" cap="all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cap="all" dirty="0" smtClean="0"/>
          </a:p>
        </p:txBody>
      </p:sp>
      <p:sp>
        <p:nvSpPr>
          <p:cNvPr id="38915" name="CasellaDiTesto 7"/>
          <p:cNvSpPr txBox="1">
            <a:spLocks noChangeArrowheads="1"/>
          </p:cNvSpPr>
          <p:nvPr/>
        </p:nvSpPr>
        <p:spPr bwMode="auto">
          <a:xfrm>
            <a:off x="0" y="64291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latin typeface="Arial" pitchFamily="34" charset="0"/>
                <a:cs typeface="Arial" pitchFamily="34" charset="0"/>
              </a:rPr>
              <a:t>TUDERTECHNICA </a:t>
            </a:r>
          </a:p>
          <a:p>
            <a:pPr algn="ctr"/>
            <a:r>
              <a:rPr lang="it-IT" sz="3600" dirty="0" smtClean="0">
                <a:latin typeface="Arial" pitchFamily="34" charset="0"/>
                <a:cs typeface="Arial" pitchFamily="34" charset="0"/>
              </a:rPr>
              <a:t>COMPETITIVE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ADVANTAGES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286380" y="4929198"/>
            <a:ext cx="3500437" cy="714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superior oxidation resistance</a:t>
            </a:r>
            <a:endParaRPr lang="it-IT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4429125" y="5286375"/>
            <a:ext cx="5000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9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contenuto 6"/>
          <p:cNvSpPr txBox="1">
            <a:spLocks/>
          </p:cNvSpPr>
          <p:nvPr/>
        </p:nvSpPr>
        <p:spPr>
          <a:xfrm>
            <a:off x="285720" y="4714884"/>
            <a:ext cx="3786214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galvanized/stainless steel wire helices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2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tangolo 5"/>
          <p:cNvSpPr>
            <a:spLocks noChangeArrowheads="1"/>
          </p:cNvSpPr>
          <p:nvPr/>
        </p:nvSpPr>
        <p:spPr bwMode="auto">
          <a:xfrm>
            <a:off x="3286116" y="1857375"/>
            <a:ext cx="58578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Premium grade low permeation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suction and delivery hose suitable for a wide range of products. Recommended for wine and spirits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57188" y="285750"/>
            <a:ext cx="8229600" cy="92868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FBD69-45BD-44B3-9E40-3375BA2550C2}" type="slidenum">
              <a:rPr lang="it-IT"/>
              <a:pPr>
                <a:defRPr/>
              </a:pPr>
              <a:t>30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57158" y="642918"/>
            <a:ext cx="82296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 charset="0"/>
                <a:ea typeface="+mj-ea"/>
                <a:cs typeface="Arial" pitchFamily="34" charset="0"/>
              </a:rPr>
              <a:t>TUPRESTIGE</a:t>
            </a:r>
            <a:endParaRPr lang="it-IT" sz="36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2643206" cy="3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7"/>
          <p:cNvSpPr>
            <a:spLocks noChangeArrowheads="1"/>
          </p:cNvSpPr>
          <p:nvPr/>
        </p:nvSpPr>
        <p:spPr bwMode="auto">
          <a:xfrm>
            <a:off x="285750" y="3643313"/>
            <a:ext cx="8858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smooth, red, abrasion, ageing and ozone resistant, cloth finish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10 BAR (150 PSI)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BP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30 BAR (450 PSI)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VACUUM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T: -40°C / +120°C ( -40°F / +278°F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AUTOMATED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BREWERIES NEED FREQUENT CLEANING AND DISINFECTING PROCESS</a:t>
            </a:r>
          </a:p>
          <a:p>
            <a:pPr>
              <a:buFont typeface="Wingdings 2" pitchFamily="18" charset="2"/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PREMIUM GRADE LOW PERMEATION RUBBER COMPOUND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ROBUST CONSTRUCTION WITH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16  BAR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WORKING PRESSURE </a:t>
            </a:r>
          </a:p>
          <a:p>
            <a:pPr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FLEXIBILITY BUT HEAVY DUTY APPLICATION</a:t>
            </a: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BREWERY HOSES</a:t>
            </a:r>
          </a:p>
          <a:p>
            <a:pPr algn="ctr" eaLnBrk="0" hangingPunct="0">
              <a:defRPr/>
            </a:pPr>
            <a:r>
              <a:rPr lang="it-IT" sz="3600" b="1" dirty="0" smtClean="0">
                <a:latin typeface="Arial" pitchFamily="34"/>
                <a:ea typeface="+mj-ea"/>
                <a:cs typeface="Arial" pitchFamily="34"/>
              </a:rPr>
              <a:t>CIP </a:t>
            </a:r>
            <a:r>
              <a:rPr lang="it-IT" sz="3600" dirty="0" smtClean="0">
                <a:latin typeface="Arial" pitchFamily="34"/>
                <a:ea typeface="+mj-ea"/>
                <a:cs typeface="Arial" pitchFamily="34"/>
              </a:rPr>
              <a:t>CLEANING METHOD</a:t>
            </a:r>
            <a:endParaRPr lang="it-IT" sz="36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8579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>
                <a:latin typeface="Arial" pitchFamily="34" charset="0"/>
                <a:ea typeface="+mj-ea"/>
                <a:cs typeface="Arial" pitchFamily="34" charset="0"/>
              </a:rPr>
              <a:t>BREWERY/EPDM</a:t>
            </a:r>
          </a:p>
        </p:txBody>
      </p:sp>
      <p:sp>
        <p:nvSpPr>
          <p:cNvPr id="13315" name="Rettangolo 5"/>
          <p:cNvSpPr>
            <a:spLocks noChangeArrowheads="1"/>
          </p:cNvSpPr>
          <p:nvPr/>
        </p:nvSpPr>
        <p:spPr bwMode="auto">
          <a:xfrm>
            <a:off x="3214678" y="1857375"/>
            <a:ext cx="5929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Suction and delivery hose suitable for beer and a wide range of non fatty food products with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improved resistance to higher pressure.</a:t>
            </a:r>
            <a:endParaRPr lang="it-I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5AFDA-85CD-41AE-B1A8-FDF7033850B6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13318" name="Rettangolo 12"/>
          <p:cNvSpPr>
            <a:spLocks noChangeArrowheads="1"/>
          </p:cNvSpPr>
          <p:nvPr/>
        </p:nvSpPr>
        <p:spPr bwMode="auto">
          <a:xfrm>
            <a:off x="285720" y="3500438"/>
            <a:ext cx="271464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TUBE: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EPDM, white</a:t>
            </a:r>
          </a:p>
        </p:txBody>
      </p:sp>
      <p:sp>
        <p:nvSpPr>
          <p:cNvPr id="13319" name="Rettangolo 7"/>
          <p:cNvSpPr>
            <a:spLocks noChangeArrowheads="1"/>
          </p:cNvSpPr>
          <p:nvPr/>
        </p:nvSpPr>
        <p:spPr bwMode="auto">
          <a:xfrm>
            <a:off x="285750" y="4000504"/>
            <a:ext cx="8858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smooth, red, abrasion, ageing and ozone resistant, cloth finish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WP: 16 BAR (250 PSI)      BP: 48 BAR (750 PSI)</a:t>
            </a:r>
            <a:endParaRPr lang="en-US" sz="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VACUUM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-40°C / +120°C ( -40°F / 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248°F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00438"/>
            <a:ext cx="590550" cy="485775"/>
          </a:xfrm>
          <a:prstGeom prst="rect">
            <a:avLst/>
          </a:prstGeom>
          <a:noFill/>
        </p:spPr>
      </p:pic>
      <p:pic>
        <p:nvPicPr>
          <p:cNvPr id="26633" name="Picture 9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00438"/>
            <a:ext cx="590550" cy="485775"/>
          </a:xfrm>
          <a:prstGeom prst="rect">
            <a:avLst/>
          </a:prstGeom>
          <a:noFill/>
        </p:spPr>
      </p:pic>
      <p:pic>
        <p:nvPicPr>
          <p:cNvPr id="26632" name="Picture 8" descr="DM210319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500438"/>
            <a:ext cx="590550" cy="485775"/>
          </a:xfrm>
          <a:prstGeom prst="rect">
            <a:avLst/>
          </a:prstGeom>
          <a:noFill/>
        </p:spPr>
      </p:pic>
      <p:pic>
        <p:nvPicPr>
          <p:cNvPr id="26631" name="Picture 7" descr="MH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500438"/>
            <a:ext cx="590550" cy="485775"/>
          </a:xfrm>
          <a:prstGeom prst="rect">
            <a:avLst/>
          </a:prstGeom>
          <a:noFill/>
        </p:spPr>
      </p:pic>
      <p:pic>
        <p:nvPicPr>
          <p:cNvPr id="26630" name="Picture 6" descr="CE19352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500438"/>
            <a:ext cx="590550" cy="485775"/>
          </a:xfrm>
          <a:prstGeom prst="rect">
            <a:avLst/>
          </a:prstGeom>
          <a:noFill/>
        </p:spPr>
      </p:pic>
      <p:pic>
        <p:nvPicPr>
          <p:cNvPr id="26629" name="Picture 5" descr="3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500438"/>
            <a:ext cx="590550" cy="485775"/>
          </a:xfrm>
          <a:prstGeom prst="rect">
            <a:avLst/>
          </a:prstGeom>
          <a:noFill/>
        </p:spPr>
      </p:pic>
      <p:pic>
        <p:nvPicPr>
          <p:cNvPr id="26628" name="Picture 4" descr="REA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500438"/>
            <a:ext cx="590550" cy="485775"/>
          </a:xfrm>
          <a:prstGeom prst="rect">
            <a:avLst/>
          </a:prstGeom>
          <a:noFill/>
        </p:spPr>
      </p:pic>
      <p:pic>
        <p:nvPicPr>
          <p:cNvPr id="26627" name="Picture 3" descr="RAL G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3500438"/>
            <a:ext cx="485775" cy="485775"/>
          </a:xfrm>
          <a:prstGeom prst="rect">
            <a:avLst/>
          </a:prstGeom>
          <a:noFill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4300" y="174625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24352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714488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714620"/>
            <a:ext cx="2786082" cy="3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8579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>
                <a:latin typeface="Arial" pitchFamily="34" charset="0"/>
                <a:ea typeface="+mj-ea"/>
                <a:cs typeface="Arial" pitchFamily="34" charset="0"/>
              </a:rPr>
              <a:t>BREWERY/BUTYL</a:t>
            </a:r>
          </a:p>
        </p:txBody>
      </p:sp>
      <p:sp>
        <p:nvSpPr>
          <p:cNvPr id="14339" name="Rettangolo 5"/>
          <p:cNvSpPr>
            <a:spLocks noChangeArrowheads="1"/>
          </p:cNvSpPr>
          <p:nvPr/>
        </p:nvSpPr>
        <p:spPr bwMode="auto">
          <a:xfrm>
            <a:off x="3286116" y="1714488"/>
            <a:ext cx="58578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Premium grade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low permeation suction and delivery hose suitable for beer and a wide range of non fatty food products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an improved resistance to higher pressure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it-I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57188" y="285750"/>
            <a:ext cx="8229600" cy="92868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B5105-6438-4F3A-8A3C-35974061FA55}" type="slidenum">
              <a:rPr lang="it-IT"/>
              <a:pPr>
                <a:defRPr/>
              </a:pPr>
              <a:t>33</a:t>
            </a:fld>
            <a:endParaRPr lang="it-IT"/>
          </a:p>
        </p:txBody>
      </p:sp>
      <p:sp>
        <p:nvSpPr>
          <p:cNvPr id="14342" name="Rettangolo 12"/>
          <p:cNvSpPr>
            <a:spLocks noChangeArrowheads="1"/>
          </p:cNvSpPr>
          <p:nvPr/>
        </p:nvSpPr>
        <p:spPr bwMode="auto">
          <a:xfrm>
            <a:off x="357188" y="3571875"/>
            <a:ext cx="785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TUBE: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white</a:t>
            </a:r>
          </a:p>
        </p:txBody>
      </p:sp>
      <p:sp>
        <p:nvSpPr>
          <p:cNvPr id="14343" name="Rettangolo 7"/>
          <p:cNvSpPr>
            <a:spLocks noChangeArrowheads="1"/>
          </p:cNvSpPr>
          <p:nvPr/>
        </p:nvSpPr>
        <p:spPr bwMode="auto">
          <a:xfrm>
            <a:off x="285750" y="4000500"/>
            <a:ext cx="8858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smooth, red, abrasion, ageing and ozone resistant, cloth finish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WP: 16 BAR (250 PSI)      BP: 48 BAR (750 PSI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VACUUM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-40°C / +120°C ( -40°F / 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248°F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00438"/>
            <a:ext cx="590550" cy="485775"/>
          </a:xfrm>
          <a:prstGeom prst="rect">
            <a:avLst/>
          </a:prstGeom>
          <a:noFill/>
        </p:spPr>
      </p:pic>
      <p:pic>
        <p:nvPicPr>
          <p:cNvPr id="24581" name="Picture 5" descr="DM210319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00438"/>
            <a:ext cx="590550" cy="485775"/>
          </a:xfrm>
          <a:prstGeom prst="rect">
            <a:avLst/>
          </a:prstGeom>
          <a:noFill/>
        </p:spPr>
      </p:pic>
      <p:pic>
        <p:nvPicPr>
          <p:cNvPr id="24580" name="Picture 4" descr="MH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500438"/>
            <a:ext cx="590550" cy="485775"/>
          </a:xfrm>
          <a:prstGeom prst="rect">
            <a:avLst/>
          </a:prstGeom>
          <a:noFill/>
        </p:spPr>
      </p:pic>
      <p:pic>
        <p:nvPicPr>
          <p:cNvPr id="24579" name="Picture 3" descr="CE19352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500438"/>
            <a:ext cx="590550" cy="485775"/>
          </a:xfrm>
          <a:prstGeom prst="rect">
            <a:avLst/>
          </a:prstGeom>
          <a:noFill/>
        </p:spPr>
      </p:pic>
      <p:pic>
        <p:nvPicPr>
          <p:cNvPr id="24578" name="Picture 2" descr="3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500438"/>
            <a:ext cx="590550" cy="485775"/>
          </a:xfrm>
          <a:prstGeom prst="rect">
            <a:avLst/>
          </a:prstGeom>
          <a:noFill/>
        </p:spPr>
      </p:pic>
      <p:pic>
        <p:nvPicPr>
          <p:cNvPr id="24577" name="Picture 1" descr="REA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500438"/>
            <a:ext cx="590550" cy="48577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14488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2643182"/>
            <a:ext cx="2643206" cy="32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NOT ONLY HOSES SHOULD BE PROPERLY CLEANED AND SANITIZED 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EQUIPMENT  AND SYSTEMS USED TO PRODUCE, PROCESS AND PACKAGE FOOD, PHARMA AND COSMETIC MUST BE CLEANED AND SANITIZED TOO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FOOD APPROVED HOSES MUST BE USED FOR CLEANING EQUIPMENT AND SYSTEMS.  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59DCC-5A52-4563-9D96-4BE0D4663E28}" type="slidenum">
              <a:rPr lang="it-IT"/>
              <a:pPr>
                <a:defRPr/>
              </a:pPr>
              <a:t>34</a:t>
            </a:fld>
            <a:endParaRPr lang="it-IT"/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78579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i="1" dirty="0" smtClean="0">
                <a:latin typeface="Arial" pitchFamily="34" charset="0"/>
                <a:ea typeface="+mj-ea"/>
                <a:cs typeface="Arial" pitchFamily="34" charset="0"/>
              </a:rPr>
              <a:t>CLEANING &amp; SANITIZING</a:t>
            </a:r>
            <a:endParaRPr lang="it-IT" sz="4000" b="1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ttangolo 5"/>
          <p:cNvSpPr>
            <a:spLocks noChangeArrowheads="1"/>
          </p:cNvSpPr>
          <p:nvPr/>
        </p:nvSpPr>
        <p:spPr bwMode="auto">
          <a:xfrm>
            <a:off x="3214678" y="2143116"/>
            <a:ext cx="5929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Delivery hose suitable for a wide range of non fatty food products, recommended for cleaning plant and equipment with hot water mixed with steam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57188" y="285750"/>
            <a:ext cx="8229600" cy="92868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BBA4E-DB3E-4F4C-8867-697ADDEBAD3C}" type="slidenum">
              <a:rPr lang="it-IT"/>
              <a:pPr>
                <a:defRPr/>
              </a:pPr>
              <a:t>35</a:t>
            </a:fld>
            <a:endParaRPr lang="it-IT"/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78579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Arial" pitchFamily="34" charset="0"/>
                <a:ea typeface="+mj-ea"/>
                <a:cs typeface="Arial" pitchFamily="34" charset="0"/>
              </a:rPr>
              <a:t>TUBLUESTREAM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8813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2690291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F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714752"/>
            <a:ext cx="590550" cy="485775"/>
          </a:xfrm>
          <a:prstGeom prst="rect">
            <a:avLst/>
          </a:prstGeom>
          <a:noFill/>
        </p:spPr>
      </p:pic>
      <p:pic>
        <p:nvPicPr>
          <p:cNvPr id="14" name="Picture 9" descr="B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714752"/>
            <a:ext cx="590550" cy="485775"/>
          </a:xfrm>
          <a:prstGeom prst="rect">
            <a:avLst/>
          </a:prstGeom>
          <a:noFill/>
        </p:spPr>
      </p:pic>
      <p:pic>
        <p:nvPicPr>
          <p:cNvPr id="15" name="Picture 8" descr="DM210319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714752"/>
            <a:ext cx="590550" cy="485775"/>
          </a:xfrm>
          <a:prstGeom prst="rect">
            <a:avLst/>
          </a:prstGeom>
          <a:noFill/>
        </p:spPr>
      </p:pic>
      <p:pic>
        <p:nvPicPr>
          <p:cNvPr id="16" name="Picture 7" descr="M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714752"/>
            <a:ext cx="590550" cy="485775"/>
          </a:xfrm>
          <a:prstGeom prst="rect">
            <a:avLst/>
          </a:prstGeom>
          <a:noFill/>
        </p:spPr>
      </p:pic>
      <p:pic>
        <p:nvPicPr>
          <p:cNvPr id="17" name="Picture 6" descr="CE19352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714752"/>
            <a:ext cx="590550" cy="485775"/>
          </a:xfrm>
          <a:prstGeom prst="rect">
            <a:avLst/>
          </a:prstGeom>
          <a:noFill/>
        </p:spPr>
      </p:pic>
      <p:pic>
        <p:nvPicPr>
          <p:cNvPr id="18" name="Picture 5" descr="3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714752"/>
            <a:ext cx="590550" cy="485775"/>
          </a:xfrm>
          <a:prstGeom prst="rect">
            <a:avLst/>
          </a:prstGeom>
          <a:noFill/>
        </p:spPr>
      </p:pic>
      <p:pic>
        <p:nvPicPr>
          <p:cNvPr id="19" name="Picture 4" descr="REA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3714752"/>
            <a:ext cx="590550" cy="485775"/>
          </a:xfrm>
          <a:prstGeom prst="rect">
            <a:avLst/>
          </a:prstGeom>
          <a:noFill/>
        </p:spPr>
      </p:pic>
      <p:pic>
        <p:nvPicPr>
          <p:cNvPr id="20" name="Picture 3" descr="RAL G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0958" y="3714752"/>
            <a:ext cx="485775" cy="485775"/>
          </a:xfrm>
          <a:prstGeom prst="rect">
            <a:avLst/>
          </a:prstGeom>
          <a:noFill/>
        </p:spPr>
      </p:pic>
      <p:sp>
        <p:nvSpPr>
          <p:cNvPr id="21" name="Rettangolo 12"/>
          <p:cNvSpPr>
            <a:spLocks noChangeArrowheads="1"/>
          </p:cNvSpPr>
          <p:nvPr/>
        </p:nvSpPr>
        <p:spPr bwMode="auto">
          <a:xfrm>
            <a:off x="285720" y="3714752"/>
            <a:ext cx="271464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TUBE: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EPDM, white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85750" y="4143380"/>
            <a:ext cx="885825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synthetic plies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smooth, blue, abrasion, ageing, ozone and oil resistant, cloth finish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20 BAR (300 PSI)     	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95°C (+203°F)          </a:t>
            </a:r>
            <a:r>
              <a:rPr lang="en-US" sz="2000" b="1" cap="all" dirty="0">
                <a:latin typeface="Arial" pitchFamily="34" charset="0"/>
                <a:cs typeface="Arial" pitchFamily="34" charset="0"/>
              </a:rPr>
              <a:t>hot water</a:t>
            </a:r>
            <a:endParaRPr lang="en-US" sz="600" b="1" cap="all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6 BAR (90 PSI) 		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:164°C (+327°F)     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643446"/>
            <a:ext cx="590550" cy="485775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428868"/>
            <a:ext cx="8229600" cy="421484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TUBE: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UPE, </a:t>
            </a:r>
            <a:r>
              <a:rPr lang="it-IT" sz="1900" dirty="0" err="1" smtClean="0">
                <a:latin typeface="Arial" pitchFamily="34" charset="0"/>
                <a:cs typeface="Arial" pitchFamily="34" charset="0"/>
              </a:rPr>
              <a:t>translucent</a:t>
            </a:r>
            <a:endParaRPr lang="it-IT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None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phthalates free, tested in compliance  with 1907/2006/CE (REACH)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FDA 21 CFR 177.1520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BFR cat 3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DM 21.03.73 e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seguenti</a:t>
            </a:r>
            <a:endParaRPr lang="en-US" sz="2000" cap="all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KTW class A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W270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EUROPEAN REGLEMENT 1935/2004/CE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EUROPEAN REGLEMENT 10/2011/CE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JAPAN-Ministry of Health and Welfare 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NoticE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   No.370,1959 and No.201, 2006</a:t>
            </a: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24352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0" y="714356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Arial" pitchFamily="34" charset="0"/>
                <a:ea typeface="+mj-ea"/>
                <a:cs typeface="Arial" pitchFamily="34" charset="0"/>
              </a:rPr>
              <a:t>TUACQUA/KTW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8813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3214678" y="1571612"/>
            <a:ext cx="5786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Delivery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hose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suitable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potable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water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Phthalates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free tube,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tested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compliance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1907/2006/CE (REACH).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54"/>
            <a:ext cx="2428892" cy="32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F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357562"/>
            <a:ext cx="590550" cy="485775"/>
          </a:xfrm>
          <a:prstGeom prst="rect">
            <a:avLst/>
          </a:prstGeom>
          <a:noFill/>
        </p:spPr>
      </p:pic>
      <p:pic>
        <p:nvPicPr>
          <p:cNvPr id="6154" name="Picture 10" descr="B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643314"/>
            <a:ext cx="590550" cy="485775"/>
          </a:xfrm>
          <a:prstGeom prst="rect">
            <a:avLst/>
          </a:prstGeom>
          <a:noFill/>
        </p:spPr>
      </p:pic>
      <p:pic>
        <p:nvPicPr>
          <p:cNvPr id="6153" name="Picture 9" descr="DM210319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000504"/>
            <a:ext cx="590550" cy="485775"/>
          </a:xfrm>
          <a:prstGeom prst="rect">
            <a:avLst/>
          </a:prstGeom>
          <a:noFill/>
        </p:spPr>
      </p:pic>
      <p:pic>
        <p:nvPicPr>
          <p:cNvPr id="6152" name="Picture 8" descr="MHL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857892"/>
            <a:ext cx="590550" cy="485775"/>
          </a:xfrm>
          <a:prstGeom prst="rect">
            <a:avLst/>
          </a:prstGeom>
          <a:noFill/>
        </p:spPr>
      </p:pic>
      <p:pic>
        <p:nvPicPr>
          <p:cNvPr id="6151" name="Picture 7" descr="CE193520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4929198"/>
            <a:ext cx="590550" cy="485775"/>
          </a:xfrm>
          <a:prstGeom prst="rect">
            <a:avLst/>
          </a:prstGeom>
          <a:noFill/>
        </p:spPr>
      </p:pic>
      <p:pic>
        <p:nvPicPr>
          <p:cNvPr id="6150" name="Picture 6" descr="CE1020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5286388"/>
            <a:ext cx="590550" cy="485775"/>
          </a:xfrm>
          <a:prstGeom prst="rect">
            <a:avLst/>
          </a:prstGeom>
          <a:noFill/>
        </p:spPr>
      </p:pic>
      <p:pic>
        <p:nvPicPr>
          <p:cNvPr id="6149" name="Picture 5" descr="KT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4357694"/>
            <a:ext cx="590550" cy="485775"/>
          </a:xfrm>
          <a:prstGeom prst="rect">
            <a:avLst/>
          </a:prstGeom>
          <a:noFill/>
        </p:spPr>
      </p:pic>
      <p:pic>
        <p:nvPicPr>
          <p:cNvPr id="6147" name="Picture 3" descr="REAC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3071810"/>
            <a:ext cx="590550" cy="485775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642918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b="1" i="1" dirty="0" smtClean="0">
                <a:latin typeface="Arial" pitchFamily="34"/>
                <a:ea typeface="+mj-ea"/>
                <a:cs typeface="Arial" pitchFamily="34"/>
              </a:rPr>
              <a:t>SILICONE HOSES</a:t>
            </a:r>
            <a:endParaRPr lang="en-US" sz="4000" b="1" i="1" dirty="0">
              <a:latin typeface="Arial" pitchFamily="34"/>
              <a:ea typeface="+mj-ea"/>
              <a:cs typeface="Arial" pitchFamily="34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3572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 CHARACTERISTICS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11" name="Segnaposto contenuto 3"/>
          <p:cNvSpPr>
            <a:spLocks noGrp="1"/>
          </p:cNvSpPr>
          <p:nvPr>
            <p:ph sz="quarter" idx="1"/>
          </p:nvPr>
        </p:nvSpPr>
        <p:spPr>
          <a:xfrm>
            <a:off x="142844" y="1928802"/>
            <a:ext cx="8715375" cy="46704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long -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term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cap="all" dirty="0" err="1" smtClean="0">
                <a:latin typeface="Arial" pitchFamily="34" charset="0"/>
                <a:cs typeface="Arial" pitchFamily="34" charset="0"/>
              </a:rPr>
              <a:t>heat</a:t>
            </a:r>
            <a:r>
              <a:rPr lang="it-IT" sz="2000" b="1" cap="all" dirty="0" smtClean="0">
                <a:latin typeface="Arial" pitchFamily="34" charset="0"/>
                <a:cs typeface="Arial" pitchFamily="34" charset="0"/>
              </a:rPr>
              <a:t> resistance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at temperature up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180°C (up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220°C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additives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Excellent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cap="all" dirty="0" smtClean="0">
                <a:latin typeface="Arial" pitchFamily="34" charset="0"/>
                <a:cs typeface="Arial" pitchFamily="34" charset="0"/>
              </a:rPr>
              <a:t>low temperature resistance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retention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cap="all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cap="all" dirty="0" smtClean="0">
                <a:latin typeface="Arial" pitchFamily="34" charset="0"/>
                <a:cs typeface="Arial" pitchFamily="34" charset="0"/>
              </a:rPr>
              <a:t> flexibility at – 50°C</a:t>
            </a: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Excellent </a:t>
            </a: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ozone and </a:t>
            </a:r>
            <a:r>
              <a:rPr lang="en-US" sz="2000" b="1" cap="all" dirty="0" err="1" smtClean="0">
                <a:latin typeface="Arial" pitchFamily="34" charset="0"/>
                <a:cs typeface="Arial" pitchFamily="34" charset="0"/>
              </a:rPr>
              <a:t>uv</a:t>
            </a: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 resistant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odorless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tasteless</a:t>
            </a: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Outstanding electric properties (</a:t>
            </a: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excellent insulation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Low flammability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(no products evolved, insulating silica dioxide remains)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642918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b="1" i="1" dirty="0" smtClean="0">
                <a:latin typeface="Arial" pitchFamily="34"/>
                <a:ea typeface="+mj-ea"/>
                <a:cs typeface="Arial" pitchFamily="34"/>
              </a:rPr>
              <a:t>SILICONE HOSES</a:t>
            </a:r>
            <a:endParaRPr lang="en-US" sz="4000" b="1" i="1" dirty="0">
              <a:latin typeface="Arial" pitchFamily="34"/>
              <a:ea typeface="+mj-ea"/>
              <a:cs typeface="Arial" pitchFamily="34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3572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 CHARACTERISTICS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8" name="Segnaposto contenuto 3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8715375" cy="46704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cap="all" dirty="0" err="1" smtClean="0">
                <a:latin typeface="Arial" pitchFamily="34" charset="0"/>
                <a:cs typeface="Arial" pitchFamily="34" charset="0"/>
              </a:rPr>
              <a:t>autoclavable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 (food)</a:t>
            </a:r>
            <a:endParaRPr lang="it-IT" sz="20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cap="all" dirty="0" err="1" smtClean="0">
                <a:latin typeface="Arial" pitchFamily="34" charset="0"/>
                <a:cs typeface="Arial" pitchFamily="34" charset="0"/>
              </a:rPr>
              <a:t>sterilizable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by gamma ray (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pharma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20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resistant to frequent cleaning and sterilization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complies with international food standards (tested </a:t>
            </a: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after 100 sterilization cycles and still complying to FDA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2000" cap="all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000" b="1" cap="all" dirty="0" smtClean="0">
                <a:latin typeface="Arial" pitchFamily="34" charset="0"/>
                <a:cs typeface="Arial" pitchFamily="34" charset="0"/>
              </a:rPr>
              <a:t>phthalates free tube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, tested in compliance with 1907/2006/CE (REACH).</a:t>
            </a:r>
            <a:endParaRPr lang="it-IT" sz="2000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03697-FFA9-4CCA-A5A3-CFA378A1D08B}" type="slidenum">
              <a:rPr lang="it-IT"/>
              <a:pPr>
                <a:defRPr/>
              </a:pPr>
              <a:t>39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214313" y="1500188"/>
            <a:ext cx="8715375" cy="4500580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en-GB" sz="1300" b="1" cap="all" dirty="0" smtClean="0">
                <a:latin typeface="Arial" pitchFamily="34" charset="0"/>
                <a:cs typeface="Arial" pitchFamily="34" charset="0"/>
              </a:rPr>
              <a:t>Suction</a:t>
            </a:r>
            <a:r>
              <a:rPr lang="en-GB" sz="1300" i="1" cap="all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1300" b="1" cap="all" dirty="0" smtClean="0">
                <a:latin typeface="Arial" pitchFamily="34" charset="0"/>
                <a:cs typeface="Arial" pitchFamily="34" charset="0"/>
              </a:rPr>
              <a:t>delivery</a:t>
            </a:r>
            <a:r>
              <a:rPr lang="en-GB" sz="1300" i="1" cap="all" dirty="0" smtClean="0">
                <a:latin typeface="Arial" pitchFamily="34" charset="0"/>
                <a:cs typeface="Arial" pitchFamily="34" charset="0"/>
              </a:rPr>
              <a:t> hose suitable for cosmetic, pharmaceutical and food products. </a:t>
            </a:r>
            <a:r>
              <a:rPr lang="en-US" sz="1300" i="1" cap="all" dirty="0" smtClean="0">
                <a:latin typeface="Arial" pitchFamily="34" charset="0"/>
                <a:cs typeface="Arial" pitchFamily="34" charset="0"/>
              </a:rPr>
              <a:t>Phthalates free tube, tested in compliance with 1907/2006/CE (REACH). </a:t>
            </a:r>
            <a:r>
              <a:rPr lang="en-GB" sz="1300" i="1" cap="all" dirty="0" smtClean="0">
                <a:latin typeface="Arial" pitchFamily="34" charset="0"/>
                <a:cs typeface="Arial" pitchFamily="34" charset="0"/>
              </a:rPr>
              <a:t>Tested in compliance with USP XXXII class VI, not </a:t>
            </a:r>
            <a:r>
              <a:rPr lang="en-GB" sz="1300" i="1" cap="all" dirty="0" err="1" smtClean="0">
                <a:latin typeface="Arial" pitchFamily="34" charset="0"/>
                <a:cs typeface="Arial" pitchFamily="34" charset="0"/>
              </a:rPr>
              <a:t>cytotoxic</a:t>
            </a:r>
            <a:r>
              <a:rPr lang="en-GB" sz="1300" i="1" cap="all" dirty="0" smtClean="0">
                <a:latin typeface="Arial" pitchFamily="34" charset="0"/>
                <a:cs typeface="Arial" pitchFamily="34" charset="0"/>
              </a:rPr>
              <a:t> according to ISO 10993 Section 5:2009. Meets migration test according to </a:t>
            </a:r>
            <a:r>
              <a:rPr lang="en-GB" sz="1300" i="1" cap="all" dirty="0" err="1" smtClean="0">
                <a:latin typeface="Arial" pitchFamily="34" charset="0"/>
                <a:cs typeface="Arial" pitchFamily="34" charset="0"/>
              </a:rPr>
              <a:t>BfR</a:t>
            </a:r>
            <a:r>
              <a:rPr lang="en-GB" sz="1300" i="1" cap="all" dirty="0" smtClean="0">
                <a:latin typeface="Arial" pitchFamily="34" charset="0"/>
                <a:cs typeface="Arial" pitchFamily="34" charset="0"/>
              </a:rPr>
              <a:t> Recommendation XV &amp; XXI Cat. 2.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1300" b="1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300" b="1" cap="all" dirty="0" smtClean="0">
                <a:latin typeface="Arial" pitchFamily="34" charset="0"/>
                <a:cs typeface="Arial" pitchFamily="34" charset="0"/>
              </a:rPr>
              <a:t>Temperature range	</a:t>
            </a: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-60°C / +200°C ( -76°F / +392°F )</a:t>
            </a:r>
            <a:endParaRPr lang="it-IT" sz="1300" b="1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300" b="1" cap="all" dirty="0" smtClean="0">
                <a:latin typeface="Arial" pitchFamily="34" charset="0"/>
                <a:cs typeface="Arial" pitchFamily="34" charset="0"/>
              </a:rPr>
              <a:t>Vacuum</a:t>
            </a: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300" cap="all" dirty="0" smtClean="0">
                <a:latin typeface="Arial" pitchFamily="34" charset="0"/>
                <a:cs typeface="Arial" pitchFamily="34" charset="0"/>
              </a:rPr>
              <a:t>675 mmHg    ( 26,6 inHg )</a:t>
            </a:r>
            <a:endParaRPr lang="it-IT" sz="13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300" b="1" cap="all" dirty="0" smtClean="0">
                <a:latin typeface="Arial" pitchFamily="34" charset="0"/>
                <a:cs typeface="Arial" pitchFamily="34" charset="0"/>
              </a:rPr>
              <a:t>Norm</a:t>
            </a: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   		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FDA CFR 21 PART 177.2600,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USP XXXII class VI requirements,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European Pharmacopoeia 3.1.9 Ed. VII 2011,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ISO 10993 Section 5,10,11:2009</a:t>
            </a:r>
          </a:p>
          <a:p>
            <a:pPr>
              <a:defRPr/>
            </a:pPr>
            <a:r>
              <a:rPr lang="en-GB" sz="1300" cap="all" dirty="0" err="1" smtClean="0">
                <a:latin typeface="Arial" pitchFamily="34" charset="0"/>
                <a:cs typeface="Arial" pitchFamily="34" charset="0"/>
              </a:rPr>
              <a:t>BfR</a:t>
            </a: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 Recommendation XV &amp; xxi CAT. 2</a:t>
            </a:r>
          </a:p>
          <a:p>
            <a:pPr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GB" sz="1300" cap="all" dirty="0" err="1" smtClean="0">
                <a:latin typeface="Arial" pitchFamily="34" charset="0"/>
                <a:cs typeface="Arial" pitchFamily="34" charset="0"/>
              </a:rPr>
              <a:t>Reglement</a:t>
            </a: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 1935/2004/CE</a:t>
            </a:r>
          </a:p>
          <a:p>
            <a:pPr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DM 21/03/1973 e </a:t>
            </a:r>
            <a:r>
              <a:rPr lang="en-GB" sz="1300" cap="all" dirty="0" err="1" smtClean="0">
                <a:latin typeface="Arial" pitchFamily="34" charset="0"/>
                <a:cs typeface="Arial" pitchFamily="34" charset="0"/>
              </a:rPr>
              <a:t>seguenti</a:t>
            </a: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JAPAN Ministry of Health and Welfare Notice No.370,1959 and No.201,2006 AND REVISION 2012</a:t>
            </a:r>
          </a:p>
          <a:p>
            <a:pPr>
              <a:defRPr/>
            </a:pPr>
            <a:r>
              <a:rPr lang="en-GB" sz="1300" cap="all" dirty="0" smtClean="0">
                <a:latin typeface="Arial" pitchFamily="34" charset="0"/>
                <a:cs typeface="Arial" pitchFamily="34" charset="0"/>
              </a:rPr>
              <a:t>3A Sanitary Standard Class II</a:t>
            </a:r>
          </a:p>
          <a:p>
            <a:pPr>
              <a:buNone/>
              <a:defRPr/>
            </a:pPr>
            <a:endParaRPr lang="en-GB" sz="13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GB" sz="1300" cap="all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t-IT" sz="1300" cap="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928938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F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857892"/>
            <a:ext cx="590550" cy="485775"/>
          </a:xfrm>
          <a:prstGeom prst="rect">
            <a:avLst/>
          </a:prstGeom>
          <a:noFill/>
        </p:spPr>
      </p:pic>
      <p:pic>
        <p:nvPicPr>
          <p:cNvPr id="1033" name="Picture 9" descr="B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857892"/>
            <a:ext cx="581025" cy="485775"/>
          </a:xfrm>
          <a:prstGeom prst="rect">
            <a:avLst/>
          </a:prstGeom>
          <a:noFill/>
        </p:spPr>
      </p:pic>
      <p:pic>
        <p:nvPicPr>
          <p:cNvPr id="1032" name="Picture 8" descr="DM210319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857892"/>
            <a:ext cx="590550" cy="485775"/>
          </a:xfrm>
          <a:prstGeom prst="rect">
            <a:avLst/>
          </a:prstGeom>
          <a:noFill/>
        </p:spPr>
      </p:pic>
      <p:pic>
        <p:nvPicPr>
          <p:cNvPr id="1031" name="Picture 7" descr="M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857892"/>
            <a:ext cx="581025" cy="485775"/>
          </a:xfrm>
          <a:prstGeom prst="rect">
            <a:avLst/>
          </a:prstGeom>
          <a:noFill/>
        </p:spPr>
      </p:pic>
      <p:pic>
        <p:nvPicPr>
          <p:cNvPr id="1030" name="Picture 6" descr="CE19352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5857892"/>
            <a:ext cx="590550" cy="485775"/>
          </a:xfrm>
          <a:prstGeom prst="rect">
            <a:avLst/>
          </a:prstGeom>
          <a:noFill/>
        </p:spPr>
      </p:pic>
      <p:pic>
        <p:nvPicPr>
          <p:cNvPr id="1029" name="Picture 5" descr="3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5857892"/>
            <a:ext cx="581025" cy="485775"/>
          </a:xfrm>
          <a:prstGeom prst="rect">
            <a:avLst/>
          </a:prstGeom>
          <a:noFill/>
        </p:spPr>
      </p:pic>
      <p:pic>
        <p:nvPicPr>
          <p:cNvPr id="1028" name="Picture 4" descr="REA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5857892"/>
            <a:ext cx="581025" cy="485775"/>
          </a:xfrm>
          <a:prstGeom prst="rect">
            <a:avLst/>
          </a:prstGeom>
          <a:noFill/>
        </p:spPr>
      </p:pic>
      <p:pic>
        <p:nvPicPr>
          <p:cNvPr id="1027" name="Picture 3" descr="US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5857892"/>
            <a:ext cx="590550" cy="485775"/>
          </a:xfrm>
          <a:prstGeom prst="rect">
            <a:avLst/>
          </a:prstGeom>
          <a:noFill/>
        </p:spPr>
      </p:pic>
      <p:pic>
        <p:nvPicPr>
          <p:cNvPr id="1026" name="Picture 2" descr="ISO1099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5857892"/>
            <a:ext cx="581025" cy="485775"/>
          </a:xfrm>
          <a:prstGeom prst="rect">
            <a:avLst/>
          </a:prstGeom>
          <a:noFill/>
        </p:spPr>
      </p:pic>
      <p:pic>
        <p:nvPicPr>
          <p:cNvPr id="1025" name="Picture 1" descr="PHARM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5857892"/>
            <a:ext cx="590550" cy="48577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714356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dirty="0" smtClean="0">
                <a:latin typeface="Arial" pitchFamily="34"/>
                <a:ea typeface="+mj-ea"/>
                <a:cs typeface="Arial" pitchFamily="34"/>
              </a:rPr>
              <a:t>TUSIL BRIGHT</a:t>
            </a:r>
            <a:endParaRPr lang="en-US" sz="40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sellaDiTesto 7"/>
          <p:cNvSpPr txBox="1">
            <a:spLocks noChangeArrowheads="1"/>
          </p:cNvSpPr>
          <p:nvPr/>
        </p:nvSpPr>
        <p:spPr bwMode="auto">
          <a:xfrm>
            <a:off x="0" y="500042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 pitchFamily="34" charset="0"/>
                <a:cs typeface="Arial" pitchFamily="34" charset="0"/>
              </a:rPr>
              <a:t>TUDERTECHNICA</a:t>
            </a:r>
          </a:p>
          <a:p>
            <a:pPr algn="ctr"/>
            <a:r>
              <a:rPr lang="it-IT" sz="3600" dirty="0">
                <a:latin typeface="Arial" pitchFamily="34" charset="0"/>
                <a:cs typeface="Arial" pitchFamily="34" charset="0"/>
              </a:rPr>
              <a:t>COMPETITIVE ADVANTAGES</a:t>
            </a:r>
          </a:p>
        </p:txBody>
      </p:sp>
      <p:sp>
        <p:nvSpPr>
          <p:cNvPr id="12" name="Segnaposto contenuto 6"/>
          <p:cNvSpPr txBox="1">
            <a:spLocks/>
          </p:cNvSpPr>
          <p:nvPr/>
        </p:nvSpPr>
        <p:spPr>
          <a:xfrm>
            <a:off x="500063" y="3357563"/>
            <a:ext cx="3429000" cy="9286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200" cap="all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cap="all" dirty="0">
                <a:latin typeface="Arial" pitchFamily="34" charset="0"/>
                <a:cs typeface="Arial" pitchFamily="34" charset="0"/>
              </a:rPr>
              <a:t>Wide temperature range</a:t>
            </a:r>
            <a:endParaRPr lang="it-IT" sz="2400" cap="all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it-IT" sz="2600" cap="all" dirty="0">
              <a:latin typeface="+mn-lt"/>
              <a:cs typeface="+mn-cs"/>
            </a:endParaRPr>
          </a:p>
        </p:txBody>
      </p:sp>
      <p:sp>
        <p:nvSpPr>
          <p:cNvPr id="14" name="Segnaposto contenuto 6"/>
          <p:cNvSpPr txBox="1">
            <a:spLocks/>
          </p:cNvSpPr>
          <p:nvPr/>
        </p:nvSpPr>
        <p:spPr>
          <a:xfrm>
            <a:off x="500034" y="4500570"/>
            <a:ext cx="3429000" cy="9286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200" cap="all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cap="all" dirty="0">
                <a:latin typeface="Arial" pitchFamily="34" charset="0"/>
                <a:cs typeface="Arial" pitchFamily="34" charset="0"/>
              </a:rPr>
              <a:t>Robust textile construction</a:t>
            </a:r>
            <a:endParaRPr lang="it-IT" sz="26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egnaposto contenuto 6"/>
          <p:cNvSpPr txBox="1">
            <a:spLocks/>
          </p:cNvSpPr>
          <p:nvPr/>
        </p:nvSpPr>
        <p:spPr>
          <a:xfrm>
            <a:off x="500034" y="5500702"/>
            <a:ext cx="3429000" cy="9286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200" cap="all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cap="all" dirty="0">
                <a:latin typeface="Arial" pitchFamily="34" charset="0"/>
                <a:cs typeface="Arial" pitchFamily="34" charset="0"/>
              </a:rPr>
              <a:t>LIGHT WEIGHT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cap="all" dirty="0">
                <a:latin typeface="Arial" pitchFamily="34" charset="0"/>
                <a:cs typeface="Arial" pitchFamily="34" charset="0"/>
              </a:rPr>
              <a:t>VERY FLEXIBLE </a:t>
            </a:r>
            <a:endParaRPr lang="it-IT" sz="26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072063" y="3429000"/>
            <a:ext cx="3786217" cy="10001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replace </a:t>
            </a:r>
            <a:r>
              <a:rPr lang="en-US" sz="2000" cap="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pvc</a:t>
            </a: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crack in cold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 AND SOFTEN </a:t>
            </a: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HOT TEMPERATURE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143504" y="4643446"/>
            <a:ext cx="3214688" cy="8572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superior pressure resistance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000625" y="5715000"/>
            <a:ext cx="2786063" cy="8572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 TO HANDLE</a:t>
            </a:r>
            <a:b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 TO OPERATE IN NARROW SPACE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4357688" y="3929063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357688" y="5072063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357688" y="6072188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contenuto 6"/>
          <p:cNvSpPr txBox="1">
            <a:spLocks/>
          </p:cNvSpPr>
          <p:nvPr/>
        </p:nvSpPr>
        <p:spPr>
          <a:xfrm>
            <a:off x="428596" y="1785926"/>
            <a:ext cx="4071966" cy="1643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it-IT" sz="2000" cap="all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Phthalates free tube, tested in compliance with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1907/2006/CE (REACH)</a:t>
            </a:r>
            <a:endParaRPr lang="it-IT" sz="20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143504" y="2285992"/>
            <a:ext cx="3857625" cy="8572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REPLACE PVC HOSES WHICH ARE NOT PHTHALATES FREE</a:t>
            </a:r>
            <a:endParaRPr lang="it-IT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4357688" y="2714625"/>
            <a:ext cx="50006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8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"/>
          <p:cNvSpPr/>
          <p:nvPr/>
        </p:nvSpPr>
        <p:spPr>
          <a:xfrm>
            <a:off x="357188" y="1857375"/>
            <a:ext cx="3629025" cy="822325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 lIns="18004" tIns="35999" rIns="18004" bIns="35999"/>
          <a:lstStyle/>
          <a:p>
            <a:pPr marL="17999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 dirty="0" smtClean="0">
              <a:solidFill>
                <a:srgbClr val="000000"/>
              </a:solidFill>
              <a:latin typeface="Calibri" pitchFamily="34"/>
              <a:cs typeface="Arial" pitchFamily="34"/>
            </a:endParaRPr>
          </a:p>
          <a:p>
            <a:pPr marL="179999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/>
                <a:cs typeface="Arial" pitchFamily="34"/>
              </a:rPr>
              <a:t>40 </a:t>
            </a: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MT LENGHT</a:t>
            </a:r>
            <a:endParaRPr lang="it-IT" sz="16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5072063" y="1857375"/>
            <a:ext cx="3571875" cy="78581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 lIns="18004" tIns="35999" rIns="18004" bIns="35999"/>
          <a:lstStyle/>
          <a:p>
            <a:pPr marL="17999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REDUCES SHORT LENGTHS :</a:t>
            </a:r>
          </a:p>
          <a:p>
            <a:pPr marL="17999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WASTE REDUCTION</a:t>
            </a:r>
            <a:endParaRPr lang="it-IT" sz="16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AutoShape 3"/>
          <p:cNvSpPr/>
          <p:nvPr/>
        </p:nvSpPr>
        <p:spPr>
          <a:xfrm>
            <a:off x="4178300" y="2058988"/>
            <a:ext cx="642938" cy="357187"/>
          </a:xfrm>
          <a:custGeom>
            <a:avLst>
              <a:gd name="f0" fmla="val 172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8" name="AutoShape 4"/>
          <p:cNvSpPr/>
          <p:nvPr/>
        </p:nvSpPr>
        <p:spPr>
          <a:xfrm>
            <a:off x="357188" y="3143250"/>
            <a:ext cx="3617912" cy="83026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 lIns="18004" tIns="35999" rIns="18004" bIns="35999"/>
          <a:lstStyle/>
          <a:p>
            <a:pPr marL="17999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/>
                <a:cs typeface="Arial" pitchFamily="34"/>
              </a:rPr>
              <a:t>SILICONE </a:t>
            </a: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TUBE TESTED IN COMPLIANCE WITH USP XXXII CLASS VI</a:t>
            </a:r>
            <a:endParaRPr lang="it-IT" sz="16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" name="AutoShape 5"/>
          <p:cNvSpPr/>
          <p:nvPr/>
        </p:nvSpPr>
        <p:spPr>
          <a:xfrm>
            <a:off x="5072063" y="3429000"/>
            <a:ext cx="3643312" cy="155098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 lIns="198004" tIns="35999" rIns="0" bIns="35999"/>
          <a:lstStyle/>
          <a:p>
            <a:pPr marL="179388">
              <a:defRPr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marL="179388">
              <a:defRPr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ODORLESS AND TASTELESS</a:t>
            </a:r>
          </a:p>
          <a:p>
            <a:pPr marL="179388"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</a:endParaRPr>
          </a:p>
          <a:p>
            <a:pPr marL="179388">
              <a:defRPr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HIGHER PURITY AND SAFETY</a:t>
            </a:r>
          </a:p>
          <a:p>
            <a:pPr marL="179388">
              <a:defRPr/>
            </a:pPr>
            <a:endParaRPr lang="en-US" sz="1600">
              <a:solidFill>
                <a:srgbClr val="000000"/>
              </a:solidFill>
            </a:endParaRPr>
          </a:p>
          <a:p>
            <a:pPr marL="179388">
              <a:defRPr/>
            </a:pP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/>
          <p:nvPr/>
        </p:nvSpPr>
        <p:spPr>
          <a:xfrm>
            <a:off x="4214813" y="3627438"/>
            <a:ext cx="600075" cy="285750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357188" y="4189413"/>
            <a:ext cx="3629025" cy="202565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 lIns="18004" tIns="35999" rIns="18004" bIns="35999"/>
          <a:lstStyle/>
          <a:p>
            <a:pPr marL="17999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SILICONE TUBE MEETS </a:t>
            </a:r>
            <a:r>
              <a:rPr lang="en-US" sz="1600" kern="0" dirty="0" err="1">
                <a:solidFill>
                  <a:srgbClr val="000000"/>
                </a:solidFill>
                <a:latin typeface="Calibri" pitchFamily="34"/>
                <a:cs typeface="Arial" pitchFamily="34"/>
              </a:rPr>
              <a:t>BfR</a:t>
            </a: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 RECOMMENDATION XV MIGRATION TESTS (24H 80°C) WITH:</a:t>
            </a:r>
          </a:p>
          <a:p>
            <a:pPr marL="179999" lvl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AQUEOUS</a:t>
            </a:r>
          </a:p>
          <a:p>
            <a:pPr marL="179999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ACIDIC</a:t>
            </a:r>
          </a:p>
          <a:p>
            <a:pPr marL="179999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ALCOHOLIC</a:t>
            </a:r>
          </a:p>
          <a:p>
            <a:pPr marL="179999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FATTY FOODSTUFFS</a:t>
            </a:r>
          </a:p>
          <a:p>
            <a:pPr marL="179999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 pitchFamily="34"/>
                <a:cs typeface="Arial" pitchFamily="34"/>
              </a:rPr>
              <a:t>MILK AND DAIRY PRODUCTS</a:t>
            </a:r>
            <a:endParaRPr lang="en-US" sz="1600" kern="0" dirty="0">
              <a:solidFill>
                <a:srgbClr val="000000"/>
              </a:solidFill>
              <a:latin typeface="Times New Roman" pitchFamily="18"/>
              <a:cs typeface="Arial" pitchFamily="34"/>
            </a:endParaRPr>
          </a:p>
          <a:p>
            <a:pPr marL="17999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4214813" y="4429125"/>
            <a:ext cx="600075" cy="285750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8EFE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8100000" algn="tl">
              <a:srgbClr val="80808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714356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dirty="0" smtClean="0">
                <a:latin typeface="Arial" pitchFamily="34"/>
                <a:ea typeface="+mj-ea"/>
                <a:cs typeface="Arial" pitchFamily="34"/>
              </a:rPr>
              <a:t>PRODUCT FEATURES - BENEFITS</a:t>
            </a:r>
            <a:endParaRPr lang="en-US" sz="40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214686"/>
            <a:ext cx="8143932" cy="2214578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CEREALS, RICE, GRAIN, SEEDS, …</a:t>
            </a: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ABRASION RESISTANCE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HIGHER THAN STANDARD NATURAL RUBBER COMPOUND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78579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i="1" dirty="0" smtClean="0">
                <a:latin typeface="Arial" pitchFamily="34" charset="0"/>
                <a:ea typeface="+mj-ea"/>
                <a:cs typeface="Arial" pitchFamily="34" charset="0"/>
              </a:rPr>
              <a:t>SPECIALTY PRODUCTS</a:t>
            </a:r>
            <a:endParaRPr lang="it-IT" sz="4000" b="1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185736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Arial" pitchFamily="34" charset="0"/>
                <a:ea typeface="+mj-ea"/>
                <a:cs typeface="Arial" pitchFamily="34" charset="0"/>
              </a:rPr>
              <a:t>DRY FOOD HOSES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contenuto 2"/>
          <p:cNvSpPr>
            <a:spLocks noGrp="1"/>
          </p:cNvSpPr>
          <p:nvPr>
            <p:ph idx="1"/>
          </p:nvPr>
        </p:nvSpPr>
        <p:spPr>
          <a:xfrm>
            <a:off x="285750" y="3286125"/>
            <a:ext cx="8504238" cy="3071813"/>
          </a:xfrm>
        </p:spPr>
        <p:txBody>
          <a:bodyPr/>
          <a:lstStyle/>
          <a:p>
            <a:pPr fontAlgn="t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en-US" sz="2400" dirty="0" smtClean="0">
                <a:latin typeface="Arial" pitchFamily="34" charset="0"/>
                <a:cs typeface="Arial" pitchFamily="34" charset="0"/>
              </a:rPr>
              <a:t>POWDERY AND GRANULAR DRY FOOD PRODUCTS</a:t>
            </a:r>
          </a:p>
          <a:p>
            <a:pPr fontAlgn="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ANTISTATIC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NBR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TUBE (R&lt;10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Ω/m)</a:t>
            </a:r>
          </a:p>
          <a:p>
            <a:pPr fontAlgn="t">
              <a:buFont typeface="Wingdings 2" pitchFamily="18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en-US" sz="2400" dirty="0" smtClean="0">
                <a:latin typeface="Arial" pitchFamily="34" charset="0"/>
                <a:cs typeface="Arial" pitchFamily="34" charset="0"/>
              </a:rPr>
              <a:t> MEETS FDA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BfR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CAT IV 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857224" y="1714488"/>
            <a:ext cx="23574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fontAlgn="t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DRYFOOD</a:t>
            </a:r>
          </a:p>
          <a:p>
            <a:pPr marL="273050" indent="-273050" eaLnBrk="0" fontAlgn="t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ANTISTATIC  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5500694" y="1714488"/>
            <a:ext cx="2357457" cy="11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fontAlgn="t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DRY FOOD  </a:t>
            </a:r>
          </a:p>
          <a:p>
            <a:pPr marL="273050" indent="-273050" eaLnBrk="0" fontAlgn="t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ANTISTATIC D</a:t>
            </a:r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643188"/>
            <a:ext cx="2881313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643188"/>
            <a:ext cx="2881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571480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Arial" pitchFamily="34" charset="0"/>
                <a:ea typeface="+mj-ea"/>
                <a:cs typeface="Arial" pitchFamily="34" charset="0"/>
              </a:rPr>
              <a:t>DRY FOOD HOSES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3011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714356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dirty="0">
                <a:latin typeface="Arial" pitchFamily="34"/>
                <a:ea typeface="+mj-ea"/>
                <a:cs typeface="Arial" pitchFamily="34"/>
              </a:rPr>
              <a:t>DRYFOOD ANTISTATIC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571900" cy="11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9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66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857364"/>
            <a:ext cx="6429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43019" name="Rettangolo 14"/>
          <p:cNvSpPr>
            <a:spLocks noChangeArrowheads="1"/>
          </p:cNvSpPr>
          <p:nvPr/>
        </p:nvSpPr>
        <p:spPr bwMode="auto">
          <a:xfrm>
            <a:off x="428625" y="2928938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Suction and delivery hose with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 antistatic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tube suitable for powdery and granular dry food products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it-IT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625" y="4000500"/>
            <a:ext cx="8429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Tube: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NBR,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white, antistatic (R&lt;10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Ω/m).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Meets FDA 21 CFR 	177.2600,</a:t>
            </a:r>
            <a:r>
              <a:rPr lang="en-US" sz="2000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BFR recommendation XXI cat 4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28625" y="4786313"/>
            <a:ext cx="8143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Reinforcement	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synthetic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plies,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galvanized wire helices</a:t>
            </a:r>
            <a:endParaRPr lang="en-US" sz="2000" cap="al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Rettangolo 17"/>
          <p:cNvSpPr>
            <a:spLocks noChangeArrowheads="1"/>
          </p:cNvSpPr>
          <p:nvPr/>
        </p:nvSpPr>
        <p:spPr bwMode="auto">
          <a:xfrm>
            <a:off x="500063" y="542925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Cover: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smooth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black,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conductive,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abrasion, ageing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ozone 	resistant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cloth finish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500306"/>
            <a:ext cx="3467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5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pic>
        <p:nvPicPr>
          <p:cNvPr id="44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357586" cy="105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44</a:t>
            </a:fld>
            <a:endParaRPr lang="it-IT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00306"/>
            <a:ext cx="3467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F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857364"/>
            <a:ext cx="66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B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857364"/>
            <a:ext cx="6429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14"/>
          <p:cNvSpPr>
            <a:spLocks noChangeArrowheads="1"/>
          </p:cNvSpPr>
          <p:nvPr/>
        </p:nvSpPr>
        <p:spPr bwMode="auto">
          <a:xfrm>
            <a:off x="428625" y="2928938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Delivery hose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 antistatic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tube suitable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powdery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granular dry food products. 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28625" y="4000500"/>
            <a:ext cx="8429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Tube: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NBR,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white, antistatic (R&lt;10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Ω/m).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Meets FDA 21 CFR 	177.2600,</a:t>
            </a:r>
            <a:r>
              <a:rPr lang="en-US" sz="2000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BFR recommendation XXI cat 4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28625" y="4786313"/>
            <a:ext cx="8143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Reinforcement	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synthetic plies</a:t>
            </a:r>
            <a:endParaRPr lang="en-US" sz="2000" cap="al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tangolo 17"/>
          <p:cNvSpPr>
            <a:spLocks noChangeArrowheads="1"/>
          </p:cNvSpPr>
          <p:nvPr/>
        </p:nvSpPr>
        <p:spPr bwMode="auto">
          <a:xfrm>
            <a:off x="500063" y="542925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Cover: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smooth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black,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conductive,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abrasion, ageing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ozone 	resistant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cloth finish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0" y="714356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dirty="0">
                <a:latin typeface="Arial" pitchFamily="34"/>
                <a:ea typeface="+mj-ea"/>
                <a:cs typeface="Arial" pitchFamily="34"/>
              </a:rPr>
              <a:t>DRYFOOD </a:t>
            </a:r>
            <a:r>
              <a:rPr lang="en-US" sz="4000" dirty="0" smtClean="0">
                <a:latin typeface="Arial" pitchFamily="34"/>
                <a:ea typeface="+mj-ea"/>
                <a:cs typeface="Arial" pitchFamily="34"/>
              </a:rPr>
              <a:t>ANTISTATIC D</a:t>
            </a:r>
            <a:endParaRPr lang="en-US" sz="4000" dirty="0">
              <a:latin typeface="Arial" pitchFamily="34"/>
              <a:ea typeface="+mj-ea"/>
              <a:cs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7"/>
          <p:cNvSpPr txBox="1">
            <a:spLocks noChangeArrowheads="1"/>
          </p:cNvSpPr>
          <p:nvPr/>
        </p:nvSpPr>
        <p:spPr bwMode="auto">
          <a:xfrm>
            <a:off x="0" y="6429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 pitchFamily="34" charset="0"/>
                <a:cs typeface="Arial" pitchFamily="34" charset="0"/>
              </a:rPr>
              <a:t>FOOD HOSES - COMPARISON 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71472" y="1643050"/>
            <a:ext cx="3508375" cy="69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HOSE TEMPERATURE RANGE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00694" y="2714620"/>
            <a:ext cx="2166937" cy="384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NITRILE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00694" y="4143380"/>
            <a:ext cx="2166938" cy="384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>
                <a:latin typeface="+mn-lt"/>
                <a:cs typeface="+mn-cs"/>
              </a:rPr>
              <a:t>UPE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00694" y="4929198"/>
            <a:ext cx="2166938" cy="319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 smtClean="0">
                <a:latin typeface="+mn-lt"/>
                <a:cs typeface="+mn-cs"/>
              </a:rPr>
              <a:t>BUTYL/EPDM</a:t>
            </a:r>
            <a:endParaRPr lang="it-IT" dirty="0">
              <a:latin typeface="+mn-lt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00694" y="3429000"/>
            <a:ext cx="2166938" cy="384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NR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4546279" y="2714620"/>
            <a:ext cx="45719" cy="3429024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5072066" y="1714488"/>
            <a:ext cx="3082925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DIFFERENT TUBES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285852" y="2714620"/>
            <a:ext cx="2166938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cs typeface="+mn-cs"/>
              </a:rPr>
              <a:t>-25°C +80°C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85852" y="4143380"/>
            <a:ext cx="2166937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cs typeface="+mn-cs"/>
              </a:rPr>
              <a:t>-35°C +100°C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285852" y="4857760"/>
            <a:ext cx="2166937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cs typeface="+mn-cs"/>
              </a:rPr>
              <a:t>-40°C +120°C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85852" y="3429000"/>
            <a:ext cx="2166937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cs typeface="+mn-cs"/>
              </a:rPr>
              <a:t>-40°C +80°C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0694" y="5572140"/>
            <a:ext cx="2214577" cy="313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  <p:txBody>
          <a:bodyPr wrap="square" anchorCtr="1"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cap="all" dirty="0">
                <a:latin typeface="+mn-lt"/>
                <a:cs typeface="+mn-cs"/>
              </a:rPr>
              <a:t>Pfa/</a:t>
            </a:r>
            <a:r>
              <a:rPr lang="it-IT" cap="all" dirty="0" err="1">
                <a:latin typeface="+mn-lt"/>
                <a:cs typeface="+mn-cs"/>
              </a:rPr>
              <a:t>Ptfe</a:t>
            </a:r>
            <a:endParaRPr lang="it-IT" cap="all" dirty="0">
              <a:latin typeface="+mn-lt"/>
              <a:cs typeface="+mn-cs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85852" y="5572140"/>
            <a:ext cx="2166938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cs typeface="+mn-cs"/>
              </a:rPr>
              <a:t>-40°C +150°C</a:t>
            </a: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5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 idx="4294967295"/>
          </p:nvPr>
        </p:nvSpPr>
        <p:spPr>
          <a:xfrm>
            <a:off x="0" y="785794"/>
            <a:ext cx="9144000" cy="560388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FOOD INDUSTRY TUBE COMPOUNDS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-428625" y="1714500"/>
            <a:ext cx="2166938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>
                <a:latin typeface="Arial" pitchFamily="34" charset="0"/>
                <a:cs typeface="Arial" pitchFamily="34" charset="0"/>
              </a:rPr>
              <a:t>NR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-214346" y="2714620"/>
            <a:ext cx="1928792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>
                <a:latin typeface="Arial" pitchFamily="34" charset="0"/>
                <a:cs typeface="Arial" pitchFamily="34" charset="0"/>
              </a:rPr>
              <a:t>EPDM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-285750" y="3500438"/>
            <a:ext cx="2166938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>
                <a:latin typeface="Arial" pitchFamily="34" charset="0"/>
                <a:cs typeface="Arial" pitchFamily="34" charset="0"/>
              </a:rPr>
              <a:t>BUTYL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0" y="4286256"/>
            <a:ext cx="1643042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>
                <a:latin typeface="Arial" pitchFamily="34" charset="0"/>
                <a:cs typeface="Arial" pitchFamily="34" charset="0"/>
              </a:rPr>
              <a:t>NITRILE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-214346" y="5000636"/>
            <a:ext cx="2166938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>
                <a:latin typeface="Arial" pitchFamily="34" charset="0"/>
                <a:cs typeface="Arial" pitchFamily="34" charset="0"/>
              </a:rPr>
              <a:t>UHMWPE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142976" y="1643050"/>
            <a:ext cx="7572428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WATER, WINE, VINIFICATION BY-PRODUCTS, FRUIT JUICE,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MILK,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MILK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BY-PRODUCTS, NON FATTY FOODS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214414" y="2428868"/>
            <a:ext cx="7572428" cy="698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NORMALLY USED IF HIGHER TEMPERATURE  AND FREQUENT CLEANING AND STERILIZATION ARE REQUIRED NOT RECOMMENDED FOR FAT AND OIL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277938" y="3286124"/>
            <a:ext cx="7580342" cy="762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PREMIUM GRADE, LOW PERMEATION, WINE, SPIRITS, BEER, ICE CREAM,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USED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IF FREQUENT CLEANING AND STERILIZATION ARE REQUIRED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357291" y="4286250"/>
            <a:ext cx="7429552" cy="26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BUTTER, OIL, FATTY AND NON FATTY FOODS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500166" y="4786322"/>
            <a:ext cx="7294563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DISTILLED AND DISTILLATION BY-PRODUCTS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ALCOHOL CONCENTRATION UP TO 96%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-571536" y="5786454"/>
            <a:ext cx="3081338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cap="all" dirty="0" err="1">
                <a:latin typeface="Arial" pitchFamily="34" charset="0"/>
                <a:cs typeface="Arial" pitchFamily="34" charset="0"/>
              </a:rPr>
              <a:t>Pfa</a:t>
            </a:r>
            <a:r>
              <a:rPr lang="it-IT" b="1" cap="all" dirty="0">
                <a:latin typeface="Arial" pitchFamily="34" charset="0"/>
                <a:cs typeface="Arial" pitchFamily="34" charset="0"/>
              </a:rPr>
              <a:t>/</a:t>
            </a:r>
            <a:r>
              <a:rPr lang="it-IT" b="1" cap="all" dirty="0" err="1">
                <a:latin typeface="Arial" pitchFamily="34" charset="0"/>
                <a:cs typeface="Arial" pitchFamily="34" charset="0"/>
              </a:rPr>
              <a:t>Ptfe</a:t>
            </a:r>
            <a:endParaRPr lang="it-IT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571604" y="5786454"/>
            <a:ext cx="7215238" cy="26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WIDE RANGE OF FOOD PRODUCTS</a:t>
            </a:r>
          </a:p>
        </p:txBody>
      </p:sp>
      <p:cxnSp>
        <p:nvCxnSpPr>
          <p:cNvPr id="41" name="Connettore 1 40"/>
          <p:cNvCxnSpPr/>
          <p:nvPr/>
        </p:nvCxnSpPr>
        <p:spPr>
          <a:xfrm>
            <a:off x="357188" y="3214688"/>
            <a:ext cx="8501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285750" y="4071938"/>
            <a:ext cx="8501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428625" y="4786313"/>
            <a:ext cx="8358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357188" y="5500688"/>
            <a:ext cx="8429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05" name="Immagin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6</a:t>
            </a:fld>
            <a:endParaRPr lang="it-IT"/>
          </a:p>
        </p:txBody>
      </p:sp>
      <p:cxnSp>
        <p:nvCxnSpPr>
          <p:cNvPr id="23" name="Connettore 1 22"/>
          <p:cNvCxnSpPr/>
          <p:nvPr/>
        </p:nvCxnSpPr>
        <p:spPr>
          <a:xfrm>
            <a:off x="357158" y="2357430"/>
            <a:ext cx="8501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642918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 charset="0"/>
                <a:ea typeface="+mj-ea"/>
                <a:cs typeface="Arial" pitchFamily="34" charset="0"/>
              </a:rPr>
              <a:t>TUFOOD/FAT</a:t>
            </a:r>
            <a:endParaRPr lang="it-IT" sz="36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195" name="Rettangolo 5"/>
          <p:cNvSpPr>
            <a:spLocks noChangeArrowheads="1"/>
          </p:cNvSpPr>
          <p:nvPr/>
        </p:nvSpPr>
        <p:spPr bwMode="auto">
          <a:xfrm>
            <a:off x="3357522" y="1643050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Suction and delivery hose suitable for fatty and non fatty food products.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C63B3-5DAC-489B-873F-C40FA99AD445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0" y="2857496"/>
            <a:ext cx="91440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TUBE: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white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phthalates free, tested in compliance 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1907/2006/CE (REACH)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FDA 21 CFR 177.2600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BFR recommendation XXI cat 2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DM 21.03.73 e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seguenti</a:t>
            </a:r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EUROPEAN REGLEMENT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1935/2004/CE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JAPAN-Ministry of Health and Welfare 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NoticE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No.370,1959 and No.201, 2006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3A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SaNITARY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STANDARD</a:t>
            </a:r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 err="1">
                <a:latin typeface="Arial" pitchFamily="34" charset="0"/>
                <a:cs typeface="Arial" pitchFamily="34" charset="0"/>
              </a:rPr>
              <a:t>Ral</a:t>
            </a:r>
            <a:r>
              <a:rPr lang="en-US" sz="2000" cap="all" dirty="0">
                <a:latin typeface="Arial" pitchFamily="34" charset="0"/>
                <a:cs typeface="Arial" pitchFamily="34" charset="0"/>
              </a:rPr>
              <a:t> registration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G-73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7187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M210319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94"/>
            <a:ext cx="595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E19352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714884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286388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REA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9800" y="3214686"/>
            <a:ext cx="58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1500174"/>
            <a:ext cx="3000396" cy="87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2357430"/>
            <a:ext cx="24765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AL G7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6215082"/>
            <a:ext cx="488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3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5857892"/>
            <a:ext cx="595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357188" y="285750"/>
            <a:ext cx="8229600" cy="92868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43376-E16F-4C80-85AF-7F2F38A18C65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9222" name="Rettangolo 7"/>
          <p:cNvSpPr>
            <a:spLocks noChangeArrowheads="1"/>
          </p:cNvSpPr>
          <p:nvPr/>
        </p:nvSpPr>
        <p:spPr bwMode="auto">
          <a:xfrm>
            <a:off x="285750" y="3571876"/>
            <a:ext cx="8858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synthetic plies - galvanized wire helices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smooth, red, abrasion, ageing and ozone resistant, cloth finish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10 BAR (150 PSI)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BP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30 BAR (450 PSI)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VACUUM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675 mmHg (0,9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-25°C / +80°C ( -13°F / +176°F )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785794"/>
            <a:ext cx="9144000" cy="785812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Arial" pitchFamily="34" charset="0"/>
                <a:ea typeface="+mj-ea"/>
                <a:cs typeface="Arial" pitchFamily="34" charset="0"/>
              </a:rPr>
              <a:t>TUFOOD/FAT</a:t>
            </a:r>
            <a:endParaRPr lang="it-IT" sz="36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ttangolo 5"/>
          <p:cNvSpPr>
            <a:spLocks noChangeArrowheads="1"/>
          </p:cNvSpPr>
          <p:nvPr/>
        </p:nvSpPr>
        <p:spPr bwMode="auto">
          <a:xfrm>
            <a:off x="3357522" y="2143116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Suction and delivery hose suitable for fatty and non fatty food products.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3000396" cy="87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86058"/>
            <a:ext cx="24765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03238" y="1571625"/>
            <a:ext cx="8183562" cy="4673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TUDERTECHNICA DAIRY HOSES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USED AROUND THE WORLD BY MANY COMPANIES AND AMONG THEM: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FONTERRA (NEW ZEALAND)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CMV , MURRAY GOULBURN (AUSTRALIA)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CONAPROLE (URUGUAY)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 SERENISSIMA, SANCOR (ARGENTINA)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MENGNIU,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GUANGMING DAIRY, NESTLE’ (CHINA)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LACTALIS GROUP (EUROPE)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ALBERTSONS, DARIGOLD (USA)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ALPINA (COLOMBIA)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BR FOOD (BRAZIL)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TETRAPAK (SWEDEN)</a:t>
            </a:r>
          </a:p>
        </p:txBody>
      </p:sp>
      <p:sp>
        <p:nvSpPr>
          <p:cNvPr id="45059" name="CasellaDiTesto 7"/>
          <p:cNvSpPr txBox="1">
            <a:spLocks noChangeArrowheads="1"/>
          </p:cNvSpPr>
          <p:nvPr/>
        </p:nvSpPr>
        <p:spPr bwMode="auto">
          <a:xfrm>
            <a:off x="0" y="785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600" b="1" i="1" dirty="0">
                <a:latin typeface="Arial" pitchFamily="34"/>
                <a:ea typeface="+mj-ea"/>
                <a:cs typeface="Arial" pitchFamily="34"/>
              </a:rPr>
              <a:t>DAIRY </a:t>
            </a:r>
            <a:r>
              <a:rPr lang="it-IT" sz="3600" b="1" i="1" dirty="0" smtClean="0">
                <a:latin typeface="Arial" pitchFamily="34"/>
                <a:ea typeface="+mj-ea"/>
                <a:cs typeface="Arial" pitchFamily="34"/>
              </a:rPr>
              <a:t>HOSES</a:t>
            </a:r>
            <a:endParaRPr lang="it-IT" sz="3600" b="1" i="1" dirty="0">
              <a:latin typeface="Arial" pitchFamily="34"/>
              <a:ea typeface="+mj-ea"/>
              <a:cs typeface="Arial" pitchFamily="34"/>
            </a:endParaRPr>
          </a:p>
        </p:txBody>
      </p:sp>
      <p:pic>
        <p:nvPicPr>
          <p:cNvPr id="45061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337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8E-8481-4804-95FA-06E8933FE2D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2311</Words>
  <Application>Microsoft Office PowerPoint</Application>
  <PresentationFormat>Presentazione su schermo (4:3)</PresentationFormat>
  <Paragraphs>498</Paragraphs>
  <Slides>44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Equinozio</vt:lpstr>
      <vt:lpstr>Diapositiva 1</vt:lpstr>
      <vt:lpstr>Diapositiva 2</vt:lpstr>
      <vt:lpstr>Diapositiva 3</vt:lpstr>
      <vt:lpstr>Diapositiva 4</vt:lpstr>
      <vt:lpstr>Diapositiva 5</vt:lpstr>
      <vt:lpstr>FOOD INDUSTRY TUBE COMPOUNDS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Trentadue</dc:creator>
  <cp:lastModifiedBy>Alessio Maragno</cp:lastModifiedBy>
  <cp:revision>77</cp:revision>
  <dcterms:created xsi:type="dcterms:W3CDTF">2012-02-12T16:53:57Z</dcterms:created>
  <dcterms:modified xsi:type="dcterms:W3CDTF">2015-01-13T14:18:06Z</dcterms:modified>
</cp:coreProperties>
</file>