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8" r:id="rId2"/>
  </p:sldMasterIdLst>
  <p:notesMasterIdLst>
    <p:notesMasterId r:id="rId19"/>
  </p:notesMasterIdLst>
  <p:sldIdLst>
    <p:sldId id="258" r:id="rId3"/>
    <p:sldId id="270" r:id="rId4"/>
    <p:sldId id="271" r:id="rId5"/>
    <p:sldId id="274" r:id="rId6"/>
    <p:sldId id="272" r:id="rId7"/>
    <p:sldId id="261" r:id="rId8"/>
    <p:sldId id="273" r:id="rId9"/>
    <p:sldId id="259" r:id="rId10"/>
    <p:sldId id="262" r:id="rId11"/>
    <p:sldId id="263" r:id="rId12"/>
    <p:sldId id="264" r:id="rId13"/>
    <p:sldId id="265" r:id="rId14"/>
    <p:sldId id="266" r:id="rId15"/>
    <p:sldId id="267" r:id="rId16"/>
    <p:sldId id="260" r:id="rId17"/>
    <p:sldId id="269" r:id="rId18"/>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49" autoAdjust="0"/>
  </p:normalViewPr>
  <p:slideViewPr>
    <p:cSldViewPr>
      <p:cViewPr varScale="1">
        <p:scale>
          <a:sx n="57" d="100"/>
          <a:sy n="57" d="100"/>
        </p:scale>
        <p:origin x="-17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EA06ADF-BB39-4963-8EAD-FA056066E6D6}" type="datetimeFigureOut">
              <a:rPr lang="it-IT"/>
              <a:pPr>
                <a:defRPr/>
              </a:pPr>
              <a:t>02/10/2015</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9675BEF-D7A9-4BA0-8022-24CEC704CC32}"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9EC433-6D52-4213-9F48-D3FFF546239B}" type="slidenum">
              <a:rPr lang="en-GB"/>
              <a:pPr fontAlgn="base">
                <a:spcBef>
                  <a:spcPct val="0"/>
                </a:spcBef>
                <a:spcAft>
                  <a:spcPct val="0"/>
                </a:spcAft>
              </a:pPr>
              <a:t>1</a:t>
            </a:fld>
            <a:endParaRPr lang="en-GB"/>
          </a:p>
        </p:txBody>
      </p:sp>
      <p:sp>
        <p:nvSpPr>
          <p:cNvPr id="15362" name="Rectangle 2"/>
          <p:cNvSpPr>
            <a:spLocks noGrp="1" noRot="1" noChangeAspect="1" noChangeArrowheads="1" noTextEdit="1"/>
          </p:cNvSpPr>
          <p:nvPr>
            <p:ph type="sldImg"/>
          </p:nvPr>
        </p:nvSpPr>
        <p:spPr bwMode="auto">
          <a:xfrm>
            <a:off x="928688" y="163513"/>
            <a:ext cx="4962525" cy="3722687"/>
          </a:xfrm>
          <a:noFill/>
          <a:ln>
            <a:solidFill>
              <a:srgbClr val="000000"/>
            </a:solidFill>
            <a:miter lim="800000"/>
            <a:headEnd/>
            <a:tailEnd/>
          </a:ln>
        </p:spPr>
      </p:sp>
      <p:sp>
        <p:nvSpPr>
          <p:cNvPr id="15363" name="Rectangle 3"/>
          <p:cNvSpPr>
            <a:spLocks noGrp="1" noChangeArrowheads="1"/>
          </p:cNvSpPr>
          <p:nvPr>
            <p:ph type="body" idx="1"/>
          </p:nvPr>
        </p:nvSpPr>
        <p:spPr bwMode="auto">
          <a:xfrm>
            <a:off x="258763" y="4005263"/>
            <a:ext cx="6210300" cy="4494212"/>
          </a:xfrm>
          <a:noFill/>
        </p:spPr>
        <p:txBody>
          <a:bodyPr wrap="square" numCol="1" anchor="t" anchorCtr="0" compatLnSpc="1">
            <a:prstTxWarp prst="textNoShape">
              <a:avLst/>
            </a:prstTxWarp>
          </a:bodyPr>
          <a:lstStyle/>
          <a:p>
            <a:pPr>
              <a:spcBef>
                <a:spcPct val="0"/>
              </a:spcBef>
            </a:pPr>
            <a:endParaRPr lang="en-GB" sz="2000"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DB0C0E8-5D0A-4B14-8953-16D520422BC7}" type="datetimeFigureOut">
              <a:rPr lang="it-IT"/>
              <a:pPr>
                <a:defRPr/>
              </a:pPr>
              <a:t>02/10/2015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0D5CBC2-5E91-4C15-B3A8-C5AD9CC8D138}"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data 3"/>
          <p:cNvSpPr>
            <a:spLocks noGrp="1"/>
          </p:cNvSpPr>
          <p:nvPr>
            <p:ph type="dt" sz="half" idx="10"/>
          </p:nvPr>
        </p:nvSpPr>
        <p:spPr/>
        <p:txBody>
          <a:bodyPr/>
          <a:lstStyle>
            <a:lvl1pPr>
              <a:defRPr/>
            </a:lvl1pPr>
          </a:lstStyle>
          <a:p>
            <a:pPr>
              <a:defRPr/>
            </a:pPr>
            <a:fld id="{8D3AFC13-5CE0-4F84-8309-A0544FD8C20B}" type="datetimeFigureOut">
              <a:rPr lang="it-IT"/>
              <a:pPr>
                <a:defRPr/>
              </a:pPr>
              <a:t>02/10/2015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A93763A-C750-44EF-9AC6-F508E79A7F4B}"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704850"/>
            <a:ext cx="2057400" cy="5619750"/>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704850"/>
            <a:ext cx="6019800" cy="5619750"/>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data 3"/>
          <p:cNvSpPr>
            <a:spLocks noGrp="1"/>
          </p:cNvSpPr>
          <p:nvPr>
            <p:ph type="dt" sz="half" idx="10"/>
          </p:nvPr>
        </p:nvSpPr>
        <p:spPr/>
        <p:txBody>
          <a:bodyPr/>
          <a:lstStyle>
            <a:lvl1pPr>
              <a:defRPr/>
            </a:lvl1pPr>
          </a:lstStyle>
          <a:p>
            <a:pPr>
              <a:defRPr/>
            </a:pPr>
            <a:fld id="{B7BE7C52-8B39-4C56-87F6-855E7B1D3489}" type="datetimeFigureOut">
              <a:rPr lang="it-IT"/>
              <a:pPr>
                <a:defRPr/>
              </a:pPr>
              <a:t>02/10/2015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02B6AF9-B631-4514-9958-5A5C2DFC06D6}" type="slidenum">
              <a:rPr lang="it-IT"/>
              <a:pPr>
                <a:defRPr/>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850"/>
            <a:ext cx="8229600" cy="1143000"/>
          </a:xfrm>
        </p:spPr>
        <p:txBody>
          <a:bodyPr/>
          <a:lstStyle/>
          <a:p>
            <a:r>
              <a:rPr lang="en-US"/>
              <a:t>Fare clic per modificare lo stile del titolo</a:t>
            </a:r>
            <a:endParaRPr lang="it-IT"/>
          </a:p>
        </p:txBody>
      </p:sp>
      <p:sp>
        <p:nvSpPr>
          <p:cNvPr id="3" name="Segnaposto tabella 2"/>
          <p:cNvSpPr>
            <a:spLocks noGrp="1"/>
          </p:cNvSpPr>
          <p:nvPr>
            <p:ph type="tbl" idx="1"/>
          </p:nvPr>
        </p:nvSpPr>
        <p:spPr>
          <a:xfrm>
            <a:off x="457200" y="1935163"/>
            <a:ext cx="8229600" cy="4389437"/>
          </a:xfrm>
        </p:spPr>
        <p:txBody>
          <a:bodyPr/>
          <a:lstStyle/>
          <a:p>
            <a:endParaRPr lang="it-IT"/>
          </a:p>
        </p:txBody>
      </p:sp>
      <p:sp>
        <p:nvSpPr>
          <p:cNvPr id="4" name="Segnaposto data 3"/>
          <p:cNvSpPr>
            <a:spLocks noGrp="1"/>
          </p:cNvSpPr>
          <p:nvPr>
            <p:ph type="dt" sz="half" idx="10"/>
          </p:nvPr>
        </p:nvSpPr>
        <p:spPr>
          <a:xfrm>
            <a:off x="457200" y="6356350"/>
            <a:ext cx="2133600" cy="365125"/>
          </a:xfrm>
        </p:spPr>
        <p:txBody>
          <a:bodyPr/>
          <a:lstStyle>
            <a:lvl1pPr>
              <a:defRPr/>
            </a:lvl1pPr>
          </a:lstStyle>
          <a:p>
            <a:pPr>
              <a:defRPr/>
            </a:pPr>
            <a:fld id="{8BF2D036-95EF-4B48-876B-6FF50879CB2B}" type="datetimeFigureOut">
              <a:rPr lang="it-IT"/>
              <a:pPr>
                <a:defRPr/>
              </a:pPr>
              <a:t>02/10/2015</a:t>
            </a:fld>
            <a:endParaRPr lang="it-IT"/>
          </a:p>
        </p:txBody>
      </p:sp>
      <p:sp>
        <p:nvSpPr>
          <p:cNvPr id="5" name="Segnaposto piè di pagina 4"/>
          <p:cNvSpPr>
            <a:spLocks noGrp="1"/>
          </p:cNvSpPr>
          <p:nvPr>
            <p:ph type="ftr" sz="quarter" idx="11"/>
          </p:nvPr>
        </p:nvSpPr>
        <p:spPr>
          <a:xfrm>
            <a:off x="2667000" y="6356350"/>
            <a:ext cx="3352800" cy="365125"/>
          </a:xfr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7924800" y="6356350"/>
            <a:ext cx="762000" cy="365125"/>
          </a:xfrm>
        </p:spPr>
        <p:txBody>
          <a:bodyPr/>
          <a:lstStyle>
            <a:lvl1pPr>
              <a:defRPr/>
            </a:lvl1pPr>
          </a:lstStyle>
          <a:p>
            <a:pPr>
              <a:defRPr/>
            </a:pPr>
            <a:fld id="{EB4843C8-2037-439B-B69F-86066FDAF0C0}" type="slidenum">
              <a:rPr lang="it-IT"/>
              <a:pPr>
                <a:defRPr/>
              </a:pPr>
              <a:t>‹#›</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4"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uppo 1"/>
          <p:cNvGrpSpPr>
            <a:grpSpLocks/>
          </p:cNvGrpSpPr>
          <p:nvPr/>
        </p:nvGrpSpPr>
        <p:grpSpPr bwMode="auto">
          <a:xfrm>
            <a:off x="-19050" y="203200"/>
            <a:ext cx="9180513" cy="647700"/>
            <a:chOff x="-19045" y="216550"/>
            <a:chExt cx="9180548" cy="649224"/>
          </a:xfrm>
        </p:grpSpPr>
        <p:sp>
          <p:nvSpPr>
            <p:cNvPr id="7"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10" name="Segnaposto data 29"/>
          <p:cNvSpPr>
            <a:spLocks noGrp="1"/>
          </p:cNvSpPr>
          <p:nvPr>
            <p:ph type="dt" sz="half" idx="10"/>
          </p:nvPr>
        </p:nvSpPr>
        <p:spPr/>
        <p:txBody>
          <a:bodyPr/>
          <a:lstStyle>
            <a:lvl1pPr>
              <a:defRPr/>
            </a:lvl1pPr>
          </a:lstStyle>
          <a:p>
            <a:pPr>
              <a:defRPr/>
            </a:pPr>
            <a:fld id="{50F02946-503E-4E50-8FEB-A6EDDCE0D5FF}" type="datetimeFigureOut">
              <a:rPr lang="it-IT"/>
              <a:pPr>
                <a:defRPr/>
              </a:pPr>
              <a:t>02/10/2015</a:t>
            </a:fld>
            <a:endParaRPr lang="it-IT"/>
          </a:p>
        </p:txBody>
      </p:sp>
      <p:sp>
        <p:nvSpPr>
          <p:cNvPr id="11" name="Segnaposto piè di pagina 18"/>
          <p:cNvSpPr>
            <a:spLocks noGrp="1"/>
          </p:cNvSpPr>
          <p:nvPr>
            <p:ph type="ftr" sz="quarter" idx="11"/>
          </p:nvPr>
        </p:nvSpPr>
        <p:spPr/>
        <p:txBody>
          <a:bodyPr/>
          <a:lstStyle>
            <a:lvl1pPr>
              <a:defRPr/>
            </a:lvl1pPr>
          </a:lstStyle>
          <a:p>
            <a:pPr>
              <a:defRPr/>
            </a:pPr>
            <a:endParaRPr lang="it-IT"/>
          </a:p>
        </p:txBody>
      </p:sp>
      <p:sp>
        <p:nvSpPr>
          <p:cNvPr id="12" name="Segnaposto numero diapositiva 26"/>
          <p:cNvSpPr>
            <a:spLocks noGrp="1"/>
          </p:cNvSpPr>
          <p:nvPr>
            <p:ph type="sldNum" sz="quarter" idx="12"/>
          </p:nvPr>
        </p:nvSpPr>
        <p:spPr>
          <a:xfrm>
            <a:off x="7924800" y="6356350"/>
            <a:ext cx="762000" cy="365125"/>
          </a:xfrm>
        </p:spPr>
        <p:txBody>
          <a:bodyPr/>
          <a:lstStyle>
            <a:lvl1pPr>
              <a:defRPr/>
            </a:lvl1pPr>
          </a:lstStyle>
          <a:p>
            <a:pPr>
              <a:defRPr/>
            </a:pPr>
            <a:fld id="{1938C1A5-8813-4FFC-8295-462CF8FED1A4}"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4"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uppo 1"/>
          <p:cNvGrpSpPr>
            <a:grpSpLocks/>
          </p:cNvGrpSpPr>
          <p:nvPr/>
        </p:nvGrpSpPr>
        <p:grpSpPr bwMode="auto">
          <a:xfrm>
            <a:off x="-19050" y="203200"/>
            <a:ext cx="9180513" cy="647700"/>
            <a:chOff x="-19045" y="216550"/>
            <a:chExt cx="9180548" cy="649224"/>
          </a:xfrm>
        </p:grpSpPr>
        <p:sp>
          <p:nvSpPr>
            <p:cNvPr id="7"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9" name="Segnaposto data 3"/>
          <p:cNvSpPr>
            <a:spLocks noGrp="1"/>
          </p:cNvSpPr>
          <p:nvPr>
            <p:ph type="dt" sz="half" idx="10"/>
          </p:nvPr>
        </p:nvSpPr>
        <p:spPr/>
        <p:txBody>
          <a:bodyPr/>
          <a:lstStyle>
            <a:lvl1pPr>
              <a:defRPr/>
            </a:lvl1pPr>
          </a:lstStyle>
          <a:p>
            <a:pPr>
              <a:defRPr/>
            </a:pPr>
            <a:fld id="{F966DD3B-F7DB-462F-9C53-2DDE1D899242}" type="datetimeFigureOut">
              <a:rPr lang="it-IT"/>
              <a:pPr>
                <a:defRPr/>
              </a:pPr>
              <a:t>02/10/2015</a:t>
            </a:fld>
            <a:endParaRPr lang="it-IT"/>
          </a:p>
        </p:txBody>
      </p:sp>
      <p:sp>
        <p:nvSpPr>
          <p:cNvPr id="10" name="Segnaposto piè di pagina 4"/>
          <p:cNvSpPr>
            <a:spLocks noGrp="1"/>
          </p:cNvSpPr>
          <p:nvPr>
            <p:ph type="ftr" sz="quarter" idx="11"/>
          </p:nvPr>
        </p:nvSpPr>
        <p:spPr/>
        <p:txBody>
          <a:bodyPr/>
          <a:lstStyle>
            <a:lvl1pPr>
              <a:defRPr/>
            </a:lvl1pPr>
          </a:lstStyle>
          <a:p>
            <a:pPr>
              <a:defRPr/>
            </a:pPr>
            <a:endParaRPr lang="it-IT"/>
          </a:p>
        </p:txBody>
      </p:sp>
      <p:sp>
        <p:nvSpPr>
          <p:cNvPr id="11" name="Segnaposto numero diapositiva 5"/>
          <p:cNvSpPr>
            <a:spLocks noGrp="1"/>
          </p:cNvSpPr>
          <p:nvPr>
            <p:ph type="sldNum" sz="quarter" idx="12"/>
          </p:nvPr>
        </p:nvSpPr>
        <p:spPr>
          <a:xfrm>
            <a:off x="7924800" y="6356350"/>
            <a:ext cx="762000" cy="365125"/>
          </a:xfrm>
        </p:spPr>
        <p:txBody>
          <a:bodyPr/>
          <a:lstStyle>
            <a:lvl1pPr>
              <a:defRPr/>
            </a:lvl1pPr>
          </a:lstStyle>
          <a:p>
            <a:pPr>
              <a:defRPr/>
            </a:pPr>
            <a:fld id="{F02E5739-A103-4ED0-AD78-559F54ADE822}"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itaglia e arrotonda singolo angolo rettangolo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olo rettangolo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fld id="{EAA967EF-962B-4424-BA87-9C2024E0817A}" type="datetimeFigureOut">
              <a:rPr lang="it-IT"/>
              <a:pPr>
                <a:defRPr/>
              </a:pPr>
              <a:t>02/10/2015</a:t>
            </a:fld>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it-IT"/>
          </a:p>
        </p:txBody>
      </p:sp>
      <p:sp>
        <p:nvSpPr>
          <p:cNvPr id="11" name="Segnaposto numero diapositiva 6"/>
          <p:cNvSpPr>
            <a:spLocks noGrp="1"/>
          </p:cNvSpPr>
          <p:nvPr>
            <p:ph type="sldNum" sz="quarter" idx="12"/>
          </p:nvPr>
        </p:nvSpPr>
        <p:spPr/>
        <p:txBody>
          <a:bodyPr/>
          <a:lstStyle>
            <a:lvl1pPr>
              <a:defRPr/>
            </a:lvl1pPr>
          </a:lstStyle>
          <a:p>
            <a:pPr>
              <a:defRPr/>
            </a:pPr>
            <a:fld id="{E2889B69-2ABF-4E28-8771-2E60551601F5}"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data 3"/>
          <p:cNvSpPr>
            <a:spLocks noGrp="1"/>
          </p:cNvSpPr>
          <p:nvPr>
            <p:ph type="dt" sz="half" idx="10"/>
          </p:nvPr>
        </p:nvSpPr>
        <p:spPr/>
        <p:txBody>
          <a:bodyPr/>
          <a:lstStyle>
            <a:lvl1pPr>
              <a:defRPr/>
            </a:lvl1pPr>
          </a:lstStyle>
          <a:p>
            <a:pPr>
              <a:defRPr/>
            </a:pPr>
            <a:fld id="{FCF12090-4E13-43A9-99F2-2752BC75D82B}" type="datetimeFigureOut">
              <a:rPr lang="it-IT"/>
              <a:pPr>
                <a:defRPr/>
              </a:pPr>
              <a:t>02/10/2015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3E87864-6AA8-4A43-9E7B-26B6A80860E9}"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39A8CAF-17E4-42F3-97D1-DF3BA8E02157}" type="datetimeFigureOut">
              <a:rPr lang="it-IT"/>
              <a:pPr>
                <a:defRPr/>
              </a:pPr>
              <a:t>02/10/2015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B4E2CE7-B17C-443C-9690-BAE4C1F49368}"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data 4"/>
          <p:cNvSpPr>
            <a:spLocks noGrp="1"/>
          </p:cNvSpPr>
          <p:nvPr>
            <p:ph type="dt" sz="half" idx="10"/>
          </p:nvPr>
        </p:nvSpPr>
        <p:spPr/>
        <p:txBody>
          <a:bodyPr/>
          <a:lstStyle>
            <a:lvl1pPr>
              <a:defRPr/>
            </a:lvl1pPr>
          </a:lstStyle>
          <a:p>
            <a:pPr>
              <a:defRPr/>
            </a:pPr>
            <a:fld id="{06148F8D-3A54-4DAA-BBFE-5B5284588800}" type="datetimeFigureOut">
              <a:rPr lang="it-IT"/>
              <a:pPr>
                <a:defRPr/>
              </a:pPr>
              <a:t>02/10/2015</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007405FF-E7C9-4EE2-96CD-2ECAF31DD3BE}"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Segnaposto data 6"/>
          <p:cNvSpPr>
            <a:spLocks noGrp="1"/>
          </p:cNvSpPr>
          <p:nvPr>
            <p:ph type="dt" sz="half" idx="10"/>
          </p:nvPr>
        </p:nvSpPr>
        <p:spPr/>
        <p:txBody>
          <a:bodyPr/>
          <a:lstStyle>
            <a:lvl1pPr>
              <a:defRPr/>
            </a:lvl1pPr>
          </a:lstStyle>
          <a:p>
            <a:pPr>
              <a:defRPr/>
            </a:pPr>
            <a:fld id="{438EB9F9-86CE-402C-8395-DFD4C7F39B0E}" type="datetimeFigureOut">
              <a:rPr lang="it-IT"/>
              <a:pPr>
                <a:defRPr/>
              </a:pPr>
              <a:t>02/10/2015</a:t>
            </a:fld>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a:lvl1pPr>
          </a:lstStyle>
          <a:p>
            <a:pPr>
              <a:defRPr/>
            </a:pPr>
            <a:fld id="{FDE31C7B-689F-49D2-BD89-9181153C62AB}"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0851B1D9-584A-4542-8411-C80120453E7A}" type="datetimeFigureOut">
              <a:rPr lang="it-IT"/>
              <a:pPr>
                <a:defRPr/>
              </a:pPr>
              <a:t>02/10/2015</a:t>
            </a:fld>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9BDC33ED-BAE3-4B26-9C97-9D48AC0B9B89}"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72CB72DD-70EA-4902-8267-C2C35A743389}" type="datetimeFigureOut">
              <a:rPr lang="it-IT"/>
              <a:pPr>
                <a:defRPr/>
              </a:pPr>
              <a:t>02/10/2015</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vl1pPr>
          </a:lstStyle>
          <a:p>
            <a:pPr>
              <a:defRPr/>
            </a:pPr>
            <a:fld id="{53F09EA8-C298-42D0-853D-97CA733ACD17}"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A78EE1C1-A4F3-4000-BE83-C0CB1B1E1BA2}" type="datetimeFigureOut">
              <a:rPr lang="it-IT"/>
              <a:pPr>
                <a:defRPr/>
              </a:pPr>
              <a:t>02/10/2015</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F8E96728-981F-4C13-84DC-E90C77718DE9}"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87A773CE-835F-406F-924E-C55397A151D1}" type="datetimeFigureOut">
              <a:rPr lang="it-IT"/>
              <a:pPr>
                <a:defRPr/>
              </a:pPr>
              <a:t>02/10/2015</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F935E036-BCEB-459E-9B4E-095219D62547}"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2772"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32773"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5576BEC-B522-453E-BFBA-5F205EFDE1E9}" type="datetimeFigureOut">
              <a:rPr lang="it-IT"/>
              <a:pPr>
                <a:defRPr/>
              </a:pPr>
              <a:t>02/10/2015</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6AD3E96-F9EA-4387-8AE7-78D97C12A13D}" type="slidenum">
              <a:rPr lang="it-IT"/>
              <a:pPr>
                <a:defRPr/>
              </a:pPr>
              <a:t>‹#›</a:t>
            </a:fld>
            <a:endParaRPr lang="it-IT"/>
          </a:p>
        </p:txBody>
      </p:sp>
      <p:grpSp>
        <p:nvGrpSpPr>
          <p:cNvPr id="32777"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rtl="0" fontAlgn="base">
        <a:spcBef>
          <a:spcPct val="0"/>
        </a:spcBef>
        <a:spcAft>
          <a:spcPct val="0"/>
        </a:spcAft>
        <a:defRPr sz="50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fontAlgn="base">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fontAlgn="base">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5606"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25607"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9" name="Segnaposto data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6CDB06E4-10A2-4DC9-B8C6-F6ADF44EB5D6}" type="datetimeFigureOut">
              <a:rPr lang="it-IT"/>
              <a:pPr>
                <a:defRPr/>
              </a:pPr>
              <a:t>02/10/2015</a:t>
            </a:fld>
            <a:endParaRPr lang="it-IT"/>
          </a:p>
        </p:txBody>
      </p:sp>
      <p:sp>
        <p:nvSpPr>
          <p:cNvPr id="20" name="Segnaposto piè di pagina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it-IT"/>
          </a:p>
        </p:txBody>
      </p:sp>
      <p:sp>
        <p:nvSpPr>
          <p:cNvPr id="21" name="Segnaposto numero diapositiva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7286C1C7-2688-4534-AF8C-F4B4C876CF2A}"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063" name="Rectangle 15"/>
          <p:cNvSpPr>
            <a:spLocks noGrp="1" noChangeArrowheads="1"/>
          </p:cNvSpPr>
          <p:nvPr>
            <p:ph idx="4294967295"/>
          </p:nvPr>
        </p:nvSpPr>
        <p:spPr>
          <a:xfrm>
            <a:off x="693738" y="2138363"/>
            <a:ext cx="7726362" cy="1260475"/>
          </a:xfrm>
        </p:spPr>
        <p:txBody>
          <a:bodyPr>
            <a:noAutofit/>
          </a:bodyPr>
          <a:lstStyle/>
          <a:p>
            <a:pPr marL="274320" indent="-274320" algn="ctr" fontAlgn="auto">
              <a:lnSpc>
                <a:spcPct val="90000"/>
              </a:lnSpc>
              <a:spcAft>
                <a:spcPts val="0"/>
              </a:spcAft>
              <a:buClr>
                <a:schemeClr val="accent3"/>
              </a:buClr>
              <a:buFontTx/>
              <a:buNone/>
              <a:defRPr/>
            </a:pPr>
            <a:r>
              <a:rPr lang="it-IT" sz="4800" kern="1200" dirty="0" smtClean="0">
                <a:solidFill>
                  <a:schemeClr val="accent2">
                    <a:lumMod val="75000"/>
                  </a:schemeClr>
                </a:solidFill>
                <a:effectLst>
                  <a:outerShdw blurRad="38100" dist="38100" dir="2700000" algn="tl">
                    <a:srgbClr val="000000"/>
                  </a:outerShdw>
                </a:effectLst>
                <a:latin typeface="+mn-lt"/>
                <a:ea typeface="+mn-ea"/>
                <a:cs typeface="+mn-cs"/>
              </a:rPr>
              <a:t>STEELMILLS</a:t>
            </a:r>
            <a:endParaRPr lang="it-IT" sz="3200" b="1" i="1" kern="1200" dirty="0">
              <a:solidFill>
                <a:schemeClr val="accent2">
                  <a:lumMod val="75000"/>
                </a:schemeClr>
              </a:solidFill>
              <a:effectLst>
                <a:outerShdw blurRad="38100" dist="38100" dir="2700000" algn="tl">
                  <a:srgbClr val="000000"/>
                </a:outerShdw>
              </a:effectLst>
              <a:latin typeface="+mn-lt"/>
              <a:ea typeface="+mn-ea"/>
              <a:cs typeface="+mn-cs"/>
            </a:endParaRPr>
          </a:p>
          <a:p>
            <a:pPr marL="274320" indent="-274320" algn="ctr" fontAlgn="auto">
              <a:lnSpc>
                <a:spcPct val="90000"/>
              </a:lnSpc>
              <a:spcAft>
                <a:spcPts val="0"/>
              </a:spcAft>
              <a:buClr>
                <a:schemeClr val="accent3"/>
              </a:buClr>
              <a:buFontTx/>
              <a:buNone/>
              <a:defRPr/>
            </a:pPr>
            <a:endParaRPr lang="it-IT" sz="4800" b="1" i="1" kern="1200" dirty="0">
              <a:solidFill>
                <a:schemeClr val="accent2">
                  <a:lumMod val="75000"/>
                </a:schemeClr>
              </a:solidFill>
              <a:effectLst>
                <a:outerShdw blurRad="38100" dist="38100" dir="2700000" algn="tl">
                  <a:srgbClr val="000000"/>
                </a:outerShdw>
              </a:effectLst>
              <a:latin typeface="+mn-lt"/>
              <a:ea typeface="+mn-ea"/>
              <a:cs typeface="+mn-cs"/>
            </a:endParaRPr>
          </a:p>
        </p:txBody>
      </p:sp>
      <p:sp>
        <p:nvSpPr>
          <p:cNvPr id="14340"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endParaRPr lang="it-IT" sz="2000">
              <a:latin typeface="Constantia" pitchFamily="18" charset="0"/>
            </a:endParaRPr>
          </a:p>
        </p:txBody>
      </p:sp>
      <p:pic>
        <p:nvPicPr>
          <p:cNvPr id="14341" name="Picture 36"/>
          <p:cNvPicPr>
            <a:picLocks noChangeAspect="1" noChangeArrowheads="1"/>
          </p:cNvPicPr>
          <p:nvPr/>
        </p:nvPicPr>
        <p:blipFill>
          <a:blip r:embed="rId4" cstate="print"/>
          <a:srcRect/>
          <a:stretch>
            <a:fillRect/>
          </a:stretch>
        </p:blipFill>
        <p:spPr bwMode="auto">
          <a:xfrm>
            <a:off x="4525963" y="4929188"/>
            <a:ext cx="4284662" cy="1620837"/>
          </a:xfrm>
          <a:prstGeom prst="rect">
            <a:avLst/>
          </a:prstGeom>
          <a:noFill/>
          <a:ln w="9525">
            <a:noFill/>
            <a:miter lim="800000"/>
            <a:headEnd/>
            <a:tailEnd/>
          </a:ln>
        </p:spPr>
      </p:pic>
      <p:pic>
        <p:nvPicPr>
          <p:cNvPr id="14342" name="Picture 2"/>
          <p:cNvPicPr>
            <a:picLocks noChangeAspect="1" noChangeArrowheads="1"/>
          </p:cNvPicPr>
          <p:nvPr/>
        </p:nvPicPr>
        <p:blipFill>
          <a:blip r:embed="rId5" cstate="print"/>
          <a:srcRect/>
          <a:stretch>
            <a:fillRect/>
          </a:stretch>
        </p:blipFill>
        <p:spPr bwMode="auto">
          <a:xfrm>
            <a:off x="357188" y="5786438"/>
            <a:ext cx="3857625" cy="735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14313" y="857250"/>
            <a:ext cx="8929687" cy="1143000"/>
          </a:xfrm>
          <a:prstGeom prst="rect">
            <a:avLst/>
          </a:prstGeom>
        </p:spPr>
        <p:txBody>
          <a:bodyPr lIns="0" rIns="0" bIns="0" anchor="b"/>
          <a:lstStyle/>
          <a:p>
            <a:pPr fontAlgn="auto">
              <a:spcAft>
                <a:spcPts val="0"/>
              </a:spcAft>
              <a:defRPr/>
            </a:pPr>
            <a:r>
              <a:rPr lang="it-IT" sz="4400" dirty="0">
                <a:solidFill>
                  <a:schemeClr val="tx2"/>
                </a:solidFill>
                <a:latin typeface="+mj-lt"/>
                <a:ea typeface="+mj-ea"/>
                <a:cs typeface="+mj-cs"/>
              </a:rPr>
              <a:t>TUDERTECHNICA VALUE ADVANTAGES</a:t>
            </a:r>
          </a:p>
        </p:txBody>
      </p:sp>
      <p:sp>
        <p:nvSpPr>
          <p:cNvPr id="5" name="Segnaposto contenuto 2"/>
          <p:cNvSpPr txBox="1">
            <a:spLocks/>
          </p:cNvSpPr>
          <p:nvPr/>
        </p:nvSpPr>
        <p:spPr>
          <a:xfrm>
            <a:off x="609600" y="2143125"/>
            <a:ext cx="8229600" cy="4333875"/>
          </a:xfrm>
          <a:prstGeom prst="rect">
            <a:avLst/>
          </a:prstGeom>
        </p:spPr>
        <p:txBody>
          <a:bodyPr>
            <a:normAutofit fontScale="85000" lnSpcReduction="10000"/>
          </a:bodyPr>
          <a:lstStyle/>
          <a:p>
            <a:pPr algn="just" fontAlgn="auto">
              <a:spcBef>
                <a:spcPts val="0"/>
              </a:spcBef>
              <a:spcAft>
                <a:spcPts val="0"/>
              </a:spcAft>
              <a:defRPr/>
            </a:pPr>
            <a:r>
              <a:rPr lang="it-IT" sz="2800" b="1" dirty="0" smtClean="0">
                <a:latin typeface="+mn-lt"/>
              </a:rPr>
              <a:t>COST EFFECTIVENESS</a:t>
            </a:r>
            <a:endParaRPr lang="it-IT" sz="2800" b="1" dirty="0">
              <a:latin typeface="+mn-lt"/>
            </a:endParaRPr>
          </a:p>
          <a:p>
            <a:pPr algn="just" fontAlgn="auto">
              <a:spcBef>
                <a:spcPts val="0"/>
              </a:spcBef>
              <a:spcAft>
                <a:spcPts val="0"/>
              </a:spcAft>
              <a:defRPr/>
            </a:pPr>
            <a:r>
              <a:rPr lang="en-US" sz="2800" dirty="0">
                <a:latin typeface="+mn-lt"/>
              </a:rPr>
              <a:t>THE COST OF POLYURETHANE HOSES IS MUCH LOWER THAN ANY CERAMIC TUBE HOSE (ABOUT 3–5 TIMES LESS THAN PRICE IN THE EUROPEAN MARKET). IN THIS WAY ALSO THE COST OF INVENTORY IS REDUCED.</a:t>
            </a:r>
            <a:endParaRPr lang="it-IT" sz="2800" dirty="0">
              <a:latin typeface="+mn-lt"/>
            </a:endParaRPr>
          </a:p>
          <a:p>
            <a:pPr algn="just" fontAlgn="auto">
              <a:spcBef>
                <a:spcPts val="0"/>
              </a:spcBef>
              <a:spcAft>
                <a:spcPts val="0"/>
              </a:spcAft>
              <a:defRPr/>
            </a:pPr>
            <a:r>
              <a:rPr lang="en-US" sz="2800" dirty="0">
                <a:latin typeface="+mn-lt"/>
              </a:rPr>
              <a:t> </a:t>
            </a:r>
            <a:endParaRPr lang="it-IT" sz="2800" dirty="0">
              <a:latin typeface="+mn-lt"/>
            </a:endParaRPr>
          </a:p>
          <a:p>
            <a:pPr algn="just" fontAlgn="auto">
              <a:spcBef>
                <a:spcPts val="0"/>
              </a:spcBef>
              <a:spcAft>
                <a:spcPts val="0"/>
              </a:spcAft>
              <a:defRPr/>
            </a:pPr>
            <a:r>
              <a:rPr lang="en-US" sz="2800" b="1" dirty="0">
                <a:latin typeface="+mn-lt"/>
              </a:rPr>
              <a:t>REUSABLE COUPLINGS</a:t>
            </a:r>
            <a:endParaRPr lang="it-IT" sz="2800" b="1" dirty="0">
              <a:latin typeface="+mn-lt"/>
            </a:endParaRPr>
          </a:p>
          <a:p>
            <a:pPr algn="just" fontAlgn="auto">
              <a:spcBef>
                <a:spcPts val="0"/>
              </a:spcBef>
              <a:spcAft>
                <a:spcPts val="0"/>
              </a:spcAft>
              <a:defRPr/>
            </a:pPr>
            <a:r>
              <a:rPr lang="en-US" sz="2800" dirty="0">
                <a:latin typeface="+mn-lt"/>
              </a:rPr>
              <a:t>WHEN THE HOSE BREAKS, THE CUSTOMER CHANGES THE HOSE BUT KEEPS THE ALUMINUM FLANGES. THIS IS VERY IMPORTANT BECAUSE WITH THE SOLUTION USED TODAY THE CUSTOMER THROWS AWAY THE HOSE AND THE FLANGES TOGETHER.</a:t>
            </a:r>
            <a:endParaRPr lang="it-IT" sz="2800" dirty="0">
              <a:latin typeface="+mn-lt"/>
            </a:endParaRPr>
          </a:p>
          <a:p>
            <a:pPr marL="274320" indent="-274320" algn="just" fontAlgn="auto">
              <a:spcBef>
                <a:spcPct val="20000"/>
              </a:spcBef>
              <a:spcAft>
                <a:spcPts val="0"/>
              </a:spcAft>
              <a:buClr>
                <a:schemeClr val="accent3"/>
              </a:buClr>
              <a:buSzPct val="95000"/>
              <a:buFont typeface="Wingdings 2"/>
              <a:buChar char=""/>
              <a:defRPr/>
            </a:pPr>
            <a:endParaRPr lang="it-IT" sz="26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57200" y="2071688"/>
            <a:ext cx="8229600" cy="4252912"/>
          </a:xfrm>
        </p:spPr>
        <p:txBody>
          <a:bodyPr>
            <a:normAutofit fontScale="92500" lnSpcReduction="10000"/>
          </a:bodyPr>
          <a:lstStyle/>
          <a:p>
            <a:pPr marL="274320" indent="-274320" algn="just" fontAlgn="auto">
              <a:spcAft>
                <a:spcPts val="0"/>
              </a:spcAft>
              <a:buClr>
                <a:schemeClr val="accent3"/>
              </a:buClr>
              <a:buFont typeface="Wingdings 2"/>
              <a:buNone/>
              <a:defRPr/>
            </a:pPr>
            <a:r>
              <a:rPr lang="en-US" b="1" kern="1200" dirty="0">
                <a:latin typeface="+mn-lt"/>
                <a:ea typeface="+mn-ea"/>
                <a:cs typeface="+mn-cs"/>
              </a:rPr>
              <a:t>ABRASION RESISTANCE</a:t>
            </a:r>
            <a:endParaRPr lang="it-IT" b="1" kern="1200" dirty="0">
              <a:latin typeface="+mn-lt"/>
              <a:ea typeface="+mn-ea"/>
              <a:cs typeface="+mn-cs"/>
            </a:endParaRPr>
          </a:p>
          <a:p>
            <a:pPr marL="274320" indent="-274320" algn="just" fontAlgn="auto">
              <a:spcAft>
                <a:spcPts val="0"/>
              </a:spcAft>
              <a:buClr>
                <a:schemeClr val="accent3"/>
              </a:buClr>
              <a:buFont typeface="Wingdings 2"/>
              <a:buNone/>
              <a:defRPr/>
            </a:pPr>
            <a:r>
              <a:rPr lang="en-US" kern="1200" dirty="0">
                <a:latin typeface="+mn-lt"/>
                <a:ea typeface="+mn-ea"/>
                <a:cs typeface="+mn-cs"/>
              </a:rPr>
              <a:t>THE POLYURETHANE HAS SUPERIOR ABRASION RESISTANCE THAN TRADITIONAL RUBBER. </a:t>
            </a:r>
            <a:endParaRPr lang="it-IT" kern="1200" dirty="0">
              <a:latin typeface="+mn-lt"/>
              <a:ea typeface="+mn-ea"/>
              <a:cs typeface="+mn-cs"/>
            </a:endParaRPr>
          </a:p>
          <a:p>
            <a:pPr marL="274320" indent="-274320" algn="just" fontAlgn="auto">
              <a:spcAft>
                <a:spcPts val="0"/>
              </a:spcAft>
              <a:buClr>
                <a:schemeClr val="accent3"/>
              </a:buClr>
              <a:buFont typeface="Wingdings 2"/>
              <a:buNone/>
              <a:defRPr/>
            </a:pPr>
            <a:r>
              <a:rPr lang="en-US" kern="1200" dirty="0">
                <a:latin typeface="+mn-lt"/>
                <a:ea typeface="+mn-ea"/>
                <a:cs typeface="+mn-cs"/>
              </a:rPr>
              <a:t>THE ABRASION LOSS MEASURED IS 26MM</a:t>
            </a:r>
            <a:r>
              <a:rPr lang="en-US" kern="1200" baseline="30000" dirty="0">
                <a:latin typeface="+mn-lt"/>
                <a:ea typeface="+mn-ea"/>
                <a:cs typeface="+mn-cs"/>
              </a:rPr>
              <a:t>3</a:t>
            </a:r>
            <a:r>
              <a:rPr lang="en-US" kern="1200" dirty="0">
                <a:latin typeface="+mn-lt"/>
                <a:ea typeface="+mn-ea"/>
                <a:cs typeface="+mn-cs"/>
              </a:rPr>
              <a:t> (4 TIMES LOWER THAN TRADITIONAL COMPOUNDS).</a:t>
            </a:r>
            <a:endParaRPr lang="it-IT" kern="1200" dirty="0">
              <a:latin typeface="+mn-lt"/>
              <a:ea typeface="+mn-ea"/>
              <a:cs typeface="+mn-cs"/>
            </a:endParaRPr>
          </a:p>
          <a:p>
            <a:pPr marL="274320" indent="-274320" algn="just" fontAlgn="auto">
              <a:spcAft>
                <a:spcPts val="0"/>
              </a:spcAft>
              <a:buClr>
                <a:schemeClr val="accent3"/>
              </a:buClr>
              <a:buFont typeface="Wingdings 2"/>
              <a:buNone/>
              <a:defRPr/>
            </a:pPr>
            <a:r>
              <a:rPr lang="en-US" b="1" kern="1200" dirty="0">
                <a:solidFill>
                  <a:srgbClr val="FF0000"/>
                </a:solidFill>
                <a:latin typeface="+mn-lt"/>
                <a:ea typeface="+mn-ea"/>
                <a:cs typeface="+mn-cs"/>
              </a:rPr>
              <a:t>IN COMPARISON WITH STANDARD SAND BLASTING HOSES THE LIFE IS 6-8 TIMES HIGHER.</a:t>
            </a:r>
            <a:endParaRPr lang="it-IT" b="1" kern="1200" dirty="0">
              <a:solidFill>
                <a:srgbClr val="FF0000"/>
              </a:solidFill>
              <a:latin typeface="+mn-lt"/>
              <a:ea typeface="+mn-ea"/>
              <a:cs typeface="+mn-cs"/>
            </a:endParaRPr>
          </a:p>
          <a:p>
            <a:pPr marL="274320" indent="-274320" algn="just" fontAlgn="auto">
              <a:spcAft>
                <a:spcPts val="0"/>
              </a:spcAft>
              <a:buClr>
                <a:schemeClr val="accent3"/>
              </a:buClr>
              <a:buFont typeface="Wingdings 2"/>
              <a:buNone/>
              <a:defRPr/>
            </a:pPr>
            <a:r>
              <a:rPr lang="en-US" kern="1200" dirty="0">
                <a:latin typeface="+mn-lt"/>
                <a:ea typeface="+mn-ea"/>
                <a:cs typeface="+mn-cs"/>
              </a:rPr>
              <a:t> </a:t>
            </a:r>
            <a:endParaRPr lang="it-IT" kern="1200" dirty="0">
              <a:latin typeface="+mn-lt"/>
              <a:ea typeface="+mn-ea"/>
              <a:cs typeface="+mn-cs"/>
            </a:endParaRPr>
          </a:p>
          <a:p>
            <a:pPr marL="274320" indent="-274320" algn="just" fontAlgn="auto">
              <a:spcAft>
                <a:spcPts val="0"/>
              </a:spcAft>
              <a:buClr>
                <a:schemeClr val="accent3"/>
              </a:buClr>
              <a:buFont typeface="Wingdings 2"/>
              <a:buNone/>
              <a:defRPr/>
            </a:pPr>
            <a:r>
              <a:rPr lang="en-US" b="1" kern="1200" dirty="0">
                <a:latin typeface="+mn-lt"/>
                <a:ea typeface="+mn-ea"/>
                <a:cs typeface="+mn-cs"/>
              </a:rPr>
              <a:t>TUBE WITH LOW FRICTION RATE</a:t>
            </a:r>
            <a:endParaRPr lang="it-IT" b="1" kern="1200" dirty="0">
              <a:latin typeface="+mn-lt"/>
              <a:ea typeface="+mn-ea"/>
              <a:cs typeface="+mn-cs"/>
            </a:endParaRPr>
          </a:p>
          <a:p>
            <a:pPr marL="274320" indent="-274320" algn="just" fontAlgn="auto">
              <a:spcAft>
                <a:spcPts val="0"/>
              </a:spcAft>
              <a:buClr>
                <a:schemeClr val="accent3"/>
              </a:buClr>
              <a:buFont typeface="Wingdings 2"/>
              <a:buNone/>
              <a:defRPr/>
            </a:pPr>
            <a:r>
              <a:rPr lang="en-US" kern="1200" dirty="0">
                <a:latin typeface="+mn-lt"/>
                <a:ea typeface="+mn-ea"/>
                <a:cs typeface="+mn-cs"/>
              </a:rPr>
              <a:t>THE FLOW OF MATERIAL IS FACILITATED </a:t>
            </a:r>
          </a:p>
          <a:p>
            <a:pPr marL="274320" indent="-274320" algn="just" fontAlgn="auto">
              <a:spcAft>
                <a:spcPts val="0"/>
              </a:spcAft>
              <a:buClr>
                <a:schemeClr val="accent3"/>
              </a:buClr>
              <a:buFont typeface="Wingdings 2"/>
              <a:buNone/>
              <a:defRPr/>
            </a:pPr>
            <a:r>
              <a:rPr lang="en-US" kern="1200" dirty="0">
                <a:latin typeface="+mn-lt"/>
                <a:ea typeface="+mn-ea"/>
                <a:cs typeface="+mn-cs"/>
              </a:rPr>
              <a:t>(REDUCED TIME FOR UNLOADING PROCESS). </a:t>
            </a:r>
            <a:endParaRPr lang="it-IT" kern="1200" dirty="0">
              <a:latin typeface="+mn-lt"/>
              <a:ea typeface="+mn-ea"/>
              <a:cs typeface="+mn-cs"/>
            </a:endParaRPr>
          </a:p>
        </p:txBody>
      </p:sp>
      <p:sp>
        <p:nvSpPr>
          <p:cNvPr id="5" name="Titolo 1"/>
          <p:cNvSpPr txBox="1">
            <a:spLocks/>
          </p:cNvSpPr>
          <p:nvPr/>
        </p:nvSpPr>
        <p:spPr>
          <a:xfrm>
            <a:off x="214313" y="857250"/>
            <a:ext cx="8929687" cy="1143000"/>
          </a:xfrm>
          <a:prstGeom prst="rect">
            <a:avLst/>
          </a:prstGeom>
        </p:spPr>
        <p:txBody>
          <a:bodyPr lIns="0" rIns="0" bIns="0" anchor="b"/>
          <a:lstStyle/>
          <a:p>
            <a:pPr fontAlgn="auto">
              <a:spcAft>
                <a:spcPts val="0"/>
              </a:spcAft>
              <a:defRPr/>
            </a:pPr>
            <a:r>
              <a:rPr lang="it-IT" sz="4400" dirty="0">
                <a:solidFill>
                  <a:schemeClr val="tx2"/>
                </a:solidFill>
                <a:latin typeface="+mj-lt"/>
                <a:ea typeface="+mj-ea"/>
                <a:cs typeface="+mj-cs"/>
              </a:rPr>
              <a:t>TUDERTECHNICA VALUE ADVANTAGES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contenuto 2"/>
          <p:cNvSpPr>
            <a:spLocks noGrp="1"/>
          </p:cNvSpPr>
          <p:nvPr>
            <p:ph idx="4294967295"/>
          </p:nvPr>
        </p:nvSpPr>
        <p:spPr>
          <a:xfrm>
            <a:off x="457200" y="2143125"/>
            <a:ext cx="8229600" cy="4181475"/>
          </a:xfrm>
        </p:spPr>
        <p:txBody>
          <a:bodyPr/>
          <a:lstStyle/>
          <a:p>
            <a:pPr algn="just">
              <a:buFont typeface="Wingdings 2" pitchFamily="18" charset="2"/>
              <a:buNone/>
            </a:pPr>
            <a:r>
              <a:rPr lang="en-US" sz="2400" b="1" dirty="0" smtClean="0"/>
              <a:t>GOOD BENDING </a:t>
            </a:r>
            <a:r>
              <a:rPr lang="en-US" sz="2400" b="1" dirty="0"/>
              <a:t>RADIUS</a:t>
            </a:r>
            <a:endParaRPr lang="it-IT" sz="2400" b="1" dirty="0"/>
          </a:p>
          <a:p>
            <a:pPr algn="just">
              <a:buFont typeface="Wingdings 2" pitchFamily="18" charset="2"/>
              <a:buNone/>
            </a:pPr>
            <a:r>
              <a:rPr lang="en-US" sz="2400" dirty="0" smtClean="0"/>
              <a:t>THE </a:t>
            </a:r>
            <a:r>
              <a:rPr lang="en-US" sz="2400" dirty="0"/>
              <a:t>BENDING RADIUS IS </a:t>
            </a:r>
            <a:r>
              <a:rPr lang="en-US" sz="2400" dirty="0" smtClean="0"/>
              <a:t>SUPERIOR COMPARED TO CERAMIC </a:t>
            </a:r>
            <a:r>
              <a:rPr lang="en-US" sz="2400" dirty="0"/>
              <a:t>TUBE HOSES.</a:t>
            </a:r>
            <a:endParaRPr lang="it-IT" sz="2400" dirty="0"/>
          </a:p>
          <a:p>
            <a:pPr algn="just">
              <a:buFont typeface="Wingdings 2" pitchFamily="18" charset="2"/>
              <a:buNone/>
            </a:pPr>
            <a:r>
              <a:rPr lang="en-US" sz="2400" dirty="0"/>
              <a:t> </a:t>
            </a:r>
            <a:endParaRPr lang="it-IT" sz="2400" dirty="0"/>
          </a:p>
          <a:p>
            <a:pPr algn="just">
              <a:buFont typeface="Wingdings 2" pitchFamily="18" charset="2"/>
              <a:buNone/>
            </a:pPr>
            <a:r>
              <a:rPr lang="en-US" sz="2400" b="1" dirty="0"/>
              <a:t>FLAME RESISTANT COVER</a:t>
            </a:r>
            <a:endParaRPr lang="it-IT" sz="2400" b="1" dirty="0"/>
          </a:p>
          <a:p>
            <a:pPr algn="just">
              <a:buFont typeface="Wingdings 2" pitchFamily="18" charset="2"/>
              <a:buNone/>
            </a:pPr>
            <a:r>
              <a:rPr lang="en-US" sz="2400" dirty="0"/>
              <a:t>INCREASED SAFETY FOR BOTH OPERATORS AND EQUIPMENT.</a:t>
            </a:r>
            <a:endParaRPr lang="it-IT" sz="2400" dirty="0"/>
          </a:p>
          <a:p>
            <a:pPr algn="just">
              <a:buFont typeface="Wingdings 2" pitchFamily="18" charset="2"/>
              <a:buNone/>
            </a:pPr>
            <a:endParaRPr lang="it-IT" sz="2400" dirty="0"/>
          </a:p>
        </p:txBody>
      </p:sp>
      <p:sp>
        <p:nvSpPr>
          <p:cNvPr id="5" name="Titolo 1"/>
          <p:cNvSpPr txBox="1">
            <a:spLocks/>
          </p:cNvSpPr>
          <p:nvPr/>
        </p:nvSpPr>
        <p:spPr>
          <a:xfrm>
            <a:off x="214313" y="857250"/>
            <a:ext cx="8929687" cy="1143000"/>
          </a:xfrm>
          <a:prstGeom prst="rect">
            <a:avLst/>
          </a:prstGeom>
        </p:spPr>
        <p:txBody>
          <a:bodyPr lIns="0" rIns="0" bIns="0" anchor="b"/>
          <a:lstStyle/>
          <a:p>
            <a:pPr fontAlgn="auto">
              <a:spcAft>
                <a:spcPts val="0"/>
              </a:spcAft>
              <a:defRPr/>
            </a:pPr>
            <a:r>
              <a:rPr lang="it-IT" sz="4400" dirty="0">
                <a:solidFill>
                  <a:schemeClr val="tx2"/>
                </a:solidFill>
                <a:latin typeface="+mj-lt"/>
                <a:ea typeface="+mj-ea"/>
                <a:cs typeface="+mj-cs"/>
              </a:rPr>
              <a:t>TUDERTECHNICA VALUE ADVANTAGES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57200" y="2143125"/>
            <a:ext cx="8229600" cy="4500563"/>
          </a:xfrm>
        </p:spPr>
        <p:txBody>
          <a:bodyPr>
            <a:normAutofit fontScale="85000" lnSpcReduction="20000"/>
          </a:bodyPr>
          <a:lstStyle/>
          <a:p>
            <a:pPr marL="274320" indent="-274320" algn="just" fontAlgn="auto">
              <a:spcAft>
                <a:spcPts val="0"/>
              </a:spcAft>
              <a:buClr>
                <a:schemeClr val="accent3"/>
              </a:buClr>
              <a:buFont typeface="Wingdings 2"/>
              <a:buNone/>
              <a:defRPr/>
            </a:pPr>
            <a:r>
              <a:rPr lang="en-US" b="1" kern="1200" dirty="0">
                <a:latin typeface="+mn-lt"/>
                <a:ea typeface="+mn-ea"/>
                <a:cs typeface="+mn-cs"/>
              </a:rPr>
              <a:t>CUSTOMIZED COVER</a:t>
            </a:r>
            <a:endParaRPr lang="it-IT" b="1" kern="1200" dirty="0">
              <a:latin typeface="+mn-lt"/>
              <a:ea typeface="+mn-ea"/>
              <a:cs typeface="+mn-cs"/>
            </a:endParaRPr>
          </a:p>
          <a:p>
            <a:pPr marL="274320" indent="-274320" algn="just" fontAlgn="auto">
              <a:spcAft>
                <a:spcPts val="0"/>
              </a:spcAft>
              <a:buClr>
                <a:schemeClr val="accent3"/>
              </a:buClr>
              <a:buFont typeface="Wingdings 2"/>
              <a:buNone/>
              <a:defRPr/>
            </a:pPr>
            <a:r>
              <a:rPr lang="en-US" kern="1200" dirty="0">
                <a:latin typeface="+mn-lt"/>
                <a:ea typeface="+mn-ea"/>
                <a:cs typeface="+mn-cs"/>
              </a:rPr>
              <a:t>DIFFERENT COVER STYLES ARE AVAILABLE. THE SHAPE CAN BE SMOOTH, CORRUGATED OR WIDE CORRUGATED. </a:t>
            </a:r>
            <a:endParaRPr lang="it-IT" kern="1200" dirty="0">
              <a:latin typeface="+mn-lt"/>
              <a:ea typeface="+mn-ea"/>
              <a:cs typeface="+mn-cs"/>
            </a:endParaRPr>
          </a:p>
          <a:p>
            <a:pPr marL="274320" indent="-274320" algn="just" fontAlgn="auto">
              <a:spcAft>
                <a:spcPts val="0"/>
              </a:spcAft>
              <a:buClr>
                <a:schemeClr val="accent3"/>
              </a:buClr>
              <a:buFont typeface="Wingdings 2"/>
              <a:buNone/>
              <a:defRPr/>
            </a:pPr>
            <a:r>
              <a:rPr lang="en-US" kern="1200" dirty="0">
                <a:latin typeface="+mn-lt"/>
                <a:ea typeface="+mn-ea"/>
                <a:cs typeface="+mn-cs"/>
              </a:rPr>
              <a:t>AVAILABLE ALSO WITH GLASS FIBER OUTSIDE FOR PROTECTION AGAINST HEAT AND MELTING DROPS OR WITH GLASS FIBER AND SILICONE COVER FOR PROTECTION FROM ABRASION AND DISPERSION OF MICRO-FIBERS.</a:t>
            </a:r>
            <a:endParaRPr lang="it-IT" kern="1200" dirty="0">
              <a:latin typeface="+mn-lt"/>
              <a:ea typeface="+mn-ea"/>
              <a:cs typeface="+mn-cs"/>
            </a:endParaRPr>
          </a:p>
          <a:p>
            <a:pPr marL="274320" indent="-274320" algn="just" fontAlgn="auto">
              <a:spcAft>
                <a:spcPts val="0"/>
              </a:spcAft>
              <a:buClr>
                <a:schemeClr val="accent3"/>
              </a:buClr>
              <a:buFont typeface="Wingdings 2"/>
              <a:buNone/>
              <a:defRPr/>
            </a:pPr>
            <a:r>
              <a:rPr lang="en-US" kern="1200" dirty="0">
                <a:latin typeface="+mn-lt"/>
                <a:ea typeface="+mn-ea"/>
                <a:cs typeface="+mn-cs"/>
              </a:rPr>
              <a:t> </a:t>
            </a:r>
            <a:endParaRPr lang="it-IT" kern="1200" dirty="0">
              <a:latin typeface="+mn-lt"/>
              <a:ea typeface="+mn-ea"/>
              <a:cs typeface="+mn-cs"/>
            </a:endParaRPr>
          </a:p>
          <a:p>
            <a:pPr marL="274320" indent="-274320" algn="just" fontAlgn="auto">
              <a:spcAft>
                <a:spcPts val="0"/>
              </a:spcAft>
              <a:buClr>
                <a:schemeClr val="accent3"/>
              </a:buClr>
              <a:buFont typeface="Wingdings 2"/>
              <a:buNone/>
              <a:defRPr/>
            </a:pPr>
            <a:r>
              <a:rPr lang="en-US" b="1" kern="1200" dirty="0">
                <a:latin typeface="+mn-lt"/>
                <a:ea typeface="+mn-ea"/>
                <a:cs typeface="+mn-cs"/>
              </a:rPr>
              <a:t>OPTIMIZATION OF HOSE CONSTRUCTION</a:t>
            </a:r>
            <a:endParaRPr lang="it-IT" b="1" kern="1200" dirty="0">
              <a:latin typeface="+mn-lt"/>
              <a:ea typeface="+mn-ea"/>
              <a:cs typeface="+mn-cs"/>
            </a:endParaRPr>
          </a:p>
          <a:p>
            <a:pPr marL="274320" indent="-274320" algn="just" fontAlgn="auto">
              <a:spcAft>
                <a:spcPts val="0"/>
              </a:spcAft>
              <a:buClr>
                <a:schemeClr val="accent3"/>
              </a:buClr>
              <a:buFont typeface="Wingdings 2"/>
              <a:buNone/>
              <a:defRPr/>
            </a:pPr>
            <a:r>
              <a:rPr lang="en-US" kern="1200" dirty="0" smtClean="0">
                <a:latin typeface="+mn-lt"/>
                <a:ea typeface="+mn-ea"/>
                <a:cs typeface="+mn-cs"/>
              </a:rPr>
              <a:t>THE HOSE DESIGN IS THE PROPER </a:t>
            </a:r>
            <a:r>
              <a:rPr lang="en-US" kern="1200" dirty="0">
                <a:latin typeface="+mn-lt"/>
                <a:ea typeface="+mn-ea"/>
                <a:cs typeface="+mn-cs"/>
              </a:rPr>
              <a:t>BALANCE BETWEEN PERFORMANCE OF TUBE AND </a:t>
            </a:r>
            <a:r>
              <a:rPr lang="en-US" kern="1200" dirty="0" smtClean="0">
                <a:latin typeface="+mn-lt"/>
                <a:ea typeface="+mn-ea"/>
                <a:cs typeface="+mn-cs"/>
              </a:rPr>
              <a:t>COVER. </a:t>
            </a:r>
            <a:r>
              <a:rPr lang="en-US" kern="1200" dirty="0">
                <a:latin typeface="+mn-lt"/>
                <a:ea typeface="+mn-ea"/>
                <a:cs typeface="+mn-cs"/>
              </a:rPr>
              <a:t>NORMALLY THE CERAMIC TUBE HOSE IS CHANGED BECAUSE OF A FAILURE OF THE COVER DURING OPERATION.</a:t>
            </a:r>
            <a:endParaRPr lang="it-IT" kern="1200" dirty="0">
              <a:latin typeface="+mn-lt"/>
              <a:ea typeface="+mn-ea"/>
              <a:cs typeface="+mn-cs"/>
            </a:endParaRPr>
          </a:p>
          <a:p>
            <a:pPr marL="274320" indent="-274320" algn="just" fontAlgn="auto">
              <a:spcAft>
                <a:spcPts val="0"/>
              </a:spcAft>
              <a:buClr>
                <a:schemeClr val="accent3"/>
              </a:buClr>
              <a:buFont typeface="Wingdings 2"/>
              <a:buNone/>
              <a:defRPr/>
            </a:pPr>
            <a:endParaRPr lang="it-IT" kern="1200" dirty="0">
              <a:latin typeface="+mn-lt"/>
              <a:ea typeface="+mn-ea"/>
              <a:cs typeface="+mn-cs"/>
            </a:endParaRPr>
          </a:p>
        </p:txBody>
      </p:sp>
      <p:sp>
        <p:nvSpPr>
          <p:cNvPr id="5" name="Titolo 1"/>
          <p:cNvSpPr txBox="1">
            <a:spLocks/>
          </p:cNvSpPr>
          <p:nvPr/>
        </p:nvSpPr>
        <p:spPr>
          <a:xfrm>
            <a:off x="214313" y="857250"/>
            <a:ext cx="8929687" cy="1143000"/>
          </a:xfrm>
          <a:prstGeom prst="rect">
            <a:avLst/>
          </a:prstGeom>
        </p:spPr>
        <p:txBody>
          <a:bodyPr lIns="0" rIns="0" bIns="0" anchor="b"/>
          <a:lstStyle/>
          <a:p>
            <a:pPr fontAlgn="auto">
              <a:spcAft>
                <a:spcPts val="0"/>
              </a:spcAft>
              <a:defRPr/>
            </a:pPr>
            <a:r>
              <a:rPr lang="it-IT" sz="4400" dirty="0">
                <a:solidFill>
                  <a:schemeClr val="tx2"/>
                </a:solidFill>
                <a:latin typeface="+mj-lt"/>
                <a:ea typeface="+mj-ea"/>
                <a:cs typeface="+mj-cs"/>
              </a:rPr>
              <a:t>TUDERTECHNICA VALUE ADVANTAGES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contenuto 2"/>
          <p:cNvSpPr>
            <a:spLocks noGrp="1"/>
          </p:cNvSpPr>
          <p:nvPr>
            <p:ph idx="4294967295"/>
          </p:nvPr>
        </p:nvSpPr>
        <p:spPr>
          <a:xfrm>
            <a:off x="457200" y="2143125"/>
            <a:ext cx="8229600" cy="4181475"/>
          </a:xfrm>
        </p:spPr>
        <p:txBody>
          <a:bodyPr/>
          <a:lstStyle/>
          <a:p>
            <a:pPr algn="just">
              <a:buFont typeface="Wingdings 2" pitchFamily="18" charset="2"/>
              <a:buNone/>
            </a:pPr>
            <a:r>
              <a:rPr lang="en-US" sz="2400" b="1" dirty="0" smtClean="0"/>
              <a:t>QUICKER DELIVERY TIME</a:t>
            </a:r>
            <a:endParaRPr lang="it-IT" sz="2400" b="1" dirty="0"/>
          </a:p>
          <a:p>
            <a:pPr algn="just">
              <a:buFont typeface="Wingdings 2" pitchFamily="18" charset="2"/>
              <a:buNone/>
            </a:pPr>
            <a:r>
              <a:rPr lang="en-US" sz="2400" dirty="0"/>
              <a:t>POLYURETHANE HOSES DO NOT REQUIRE SET UP OF </a:t>
            </a:r>
            <a:r>
              <a:rPr lang="en-US" sz="2400" dirty="0" smtClean="0"/>
              <a:t>MANUFACTURER’S PRODUCTION </a:t>
            </a:r>
            <a:r>
              <a:rPr lang="en-US" sz="2400" dirty="0"/>
              <a:t>EQUIPMENT</a:t>
            </a:r>
            <a:r>
              <a:rPr lang="en-US" sz="2400" dirty="0" smtClean="0"/>
              <a:t>. </a:t>
            </a:r>
            <a:endParaRPr lang="en-US" sz="2400" dirty="0"/>
          </a:p>
          <a:p>
            <a:pPr algn="just">
              <a:buFont typeface="Wingdings 2" pitchFamily="18" charset="2"/>
              <a:buNone/>
            </a:pPr>
            <a:endParaRPr lang="it-IT" sz="2400" dirty="0"/>
          </a:p>
          <a:p>
            <a:pPr algn="just">
              <a:buFont typeface="Wingdings 2" pitchFamily="18" charset="2"/>
              <a:buNone/>
            </a:pPr>
            <a:r>
              <a:rPr lang="en-US" sz="2400" b="1" dirty="0"/>
              <a:t>WIDE RANGE OF </a:t>
            </a:r>
            <a:r>
              <a:rPr lang="en-US" sz="2400" b="1" dirty="0" smtClean="0"/>
              <a:t>DIAMETERS</a:t>
            </a:r>
            <a:endParaRPr lang="it-IT" sz="2400" b="1" dirty="0"/>
          </a:p>
          <a:p>
            <a:pPr algn="just">
              <a:buFont typeface="Wingdings 2" pitchFamily="18" charset="2"/>
              <a:buNone/>
            </a:pPr>
            <a:r>
              <a:rPr lang="en-US" sz="2400" dirty="0"/>
              <a:t>INSIDE DIAMETER FROM 10 MM TO 508 MM. </a:t>
            </a:r>
          </a:p>
          <a:p>
            <a:pPr algn="just">
              <a:buFont typeface="Wingdings 2" pitchFamily="18" charset="2"/>
              <a:buNone/>
            </a:pPr>
            <a:r>
              <a:rPr lang="en-US" sz="2400" dirty="0"/>
              <a:t>LENGHT</a:t>
            </a:r>
            <a:r>
              <a:rPr lang="it-IT" sz="2400" dirty="0"/>
              <a:t> </a:t>
            </a:r>
            <a:r>
              <a:rPr lang="en-US" sz="2400" dirty="0"/>
              <a:t>40 MT UP TO 102 MM INSIDE DIAMETER, 12 MT UP TO 508 MM INSIDE DIAMETER.</a:t>
            </a:r>
            <a:endParaRPr lang="it-IT" sz="2400" dirty="0"/>
          </a:p>
        </p:txBody>
      </p:sp>
      <p:sp>
        <p:nvSpPr>
          <p:cNvPr id="5" name="Titolo 1"/>
          <p:cNvSpPr txBox="1">
            <a:spLocks/>
          </p:cNvSpPr>
          <p:nvPr/>
        </p:nvSpPr>
        <p:spPr>
          <a:xfrm>
            <a:off x="214313" y="857250"/>
            <a:ext cx="8929687" cy="1143000"/>
          </a:xfrm>
          <a:prstGeom prst="rect">
            <a:avLst/>
          </a:prstGeom>
        </p:spPr>
        <p:txBody>
          <a:bodyPr lIns="0" rIns="0" bIns="0" anchor="b"/>
          <a:lstStyle/>
          <a:p>
            <a:pPr fontAlgn="auto">
              <a:spcAft>
                <a:spcPts val="0"/>
              </a:spcAft>
              <a:defRPr/>
            </a:pPr>
            <a:r>
              <a:rPr lang="it-IT" sz="4400" dirty="0">
                <a:solidFill>
                  <a:schemeClr val="tx2"/>
                </a:solidFill>
                <a:latin typeface="+mj-lt"/>
                <a:ea typeface="+mj-ea"/>
                <a:cs typeface="+mj-cs"/>
              </a:rPr>
              <a:t>TUDERTECHNICA VALUE ADVANTAGES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0" y="928670"/>
            <a:ext cx="8929688" cy="1143000"/>
          </a:xfrm>
          <a:prstGeom prst="rect">
            <a:avLst/>
          </a:prstGeom>
        </p:spPr>
        <p:txBody>
          <a:bodyPr lIns="0" rIns="0" bIns="0" anchor="b"/>
          <a:lstStyle/>
          <a:p>
            <a:pPr algn="ctr"/>
            <a:r>
              <a:rPr lang="it-IT" sz="4400" dirty="0">
                <a:solidFill>
                  <a:schemeClr val="tx2"/>
                </a:solidFill>
                <a:latin typeface="Calibri" pitchFamily="34" charset="0"/>
              </a:rPr>
              <a:t>TUDERTECHNICA </a:t>
            </a:r>
          </a:p>
          <a:p>
            <a:pPr algn="ctr"/>
            <a:r>
              <a:rPr lang="it-IT" sz="4400" dirty="0">
                <a:solidFill>
                  <a:schemeClr val="tx2"/>
                </a:solidFill>
                <a:latin typeface="Calibri" pitchFamily="34" charset="0"/>
              </a:rPr>
              <a:t>VALUE ADVANTAGES</a:t>
            </a:r>
          </a:p>
        </p:txBody>
      </p:sp>
      <p:sp>
        <p:nvSpPr>
          <p:cNvPr id="5" name="Segnaposto contenuto 2"/>
          <p:cNvSpPr txBox="1">
            <a:spLocks/>
          </p:cNvSpPr>
          <p:nvPr/>
        </p:nvSpPr>
        <p:spPr>
          <a:xfrm>
            <a:off x="914400" y="2357430"/>
            <a:ext cx="7158062" cy="3816350"/>
          </a:xfrm>
          <a:prstGeom prst="rect">
            <a:avLst/>
          </a:prstGeom>
        </p:spPr>
        <p:txBody>
          <a:bodyPr>
            <a:normAutofit/>
          </a:bodyPr>
          <a:lstStyle/>
          <a:p>
            <a:pPr algn="just">
              <a:lnSpc>
                <a:spcPct val="90000"/>
              </a:lnSpc>
              <a:buFontTx/>
              <a:buChar char="•"/>
            </a:pPr>
            <a:r>
              <a:rPr lang="en-US" sz="2400" dirty="0" smtClean="0">
                <a:latin typeface="Constantia" pitchFamily="18" charset="0"/>
              </a:rPr>
              <a:t>REUSABLE </a:t>
            </a:r>
            <a:r>
              <a:rPr lang="en-US" sz="2400" dirty="0">
                <a:latin typeface="Constantia" pitchFamily="18" charset="0"/>
              </a:rPr>
              <a:t>COUPLINGS</a:t>
            </a:r>
          </a:p>
          <a:p>
            <a:pPr algn="just">
              <a:lnSpc>
                <a:spcPct val="90000"/>
              </a:lnSpc>
              <a:buFontTx/>
              <a:buChar char="•"/>
            </a:pPr>
            <a:r>
              <a:rPr lang="en-US" sz="2400" dirty="0" smtClean="0">
                <a:latin typeface="Constantia" pitchFamily="18" charset="0"/>
              </a:rPr>
              <a:t>TUBE ABRASION RESISTANT</a:t>
            </a:r>
            <a:endParaRPr lang="it-IT" sz="2400" dirty="0">
              <a:latin typeface="Constantia" pitchFamily="18" charset="0"/>
            </a:endParaRPr>
          </a:p>
          <a:p>
            <a:pPr>
              <a:buFontTx/>
              <a:buChar char="•"/>
            </a:pPr>
            <a:r>
              <a:rPr lang="en-US" sz="2400" dirty="0">
                <a:latin typeface="Constantia" pitchFamily="18" charset="0"/>
              </a:rPr>
              <a:t>TUBE WITH LOW FRICTION RATE</a:t>
            </a:r>
          </a:p>
          <a:p>
            <a:pPr>
              <a:buFontTx/>
              <a:buChar char="•"/>
            </a:pPr>
            <a:r>
              <a:rPr lang="en-US" sz="2400" dirty="0" smtClean="0">
                <a:latin typeface="Constantia" pitchFamily="18" charset="0"/>
              </a:rPr>
              <a:t>GOOD BENDING </a:t>
            </a:r>
            <a:r>
              <a:rPr lang="en-US" sz="2400" dirty="0">
                <a:latin typeface="Constantia" pitchFamily="18" charset="0"/>
              </a:rPr>
              <a:t>RADIUS</a:t>
            </a:r>
          </a:p>
          <a:p>
            <a:pPr>
              <a:buFontTx/>
              <a:buChar char="•"/>
            </a:pPr>
            <a:r>
              <a:rPr lang="en-US" sz="2400" dirty="0">
                <a:latin typeface="Constantia" pitchFamily="18" charset="0"/>
              </a:rPr>
              <a:t>FLAME RESISTANT COVER</a:t>
            </a:r>
            <a:endParaRPr lang="it-IT" sz="2400" dirty="0">
              <a:latin typeface="Constantia" pitchFamily="18" charset="0"/>
            </a:endParaRPr>
          </a:p>
          <a:p>
            <a:pPr>
              <a:buFontTx/>
              <a:buChar char="•"/>
            </a:pPr>
            <a:r>
              <a:rPr lang="en-US" sz="2400" dirty="0">
                <a:latin typeface="Constantia" pitchFamily="18" charset="0"/>
              </a:rPr>
              <a:t>CUSTOMIZED COVER</a:t>
            </a:r>
            <a:endParaRPr lang="it-IT" sz="2400" dirty="0">
              <a:latin typeface="Constantia" pitchFamily="18" charset="0"/>
            </a:endParaRPr>
          </a:p>
          <a:p>
            <a:pPr algn="just">
              <a:lnSpc>
                <a:spcPct val="90000"/>
              </a:lnSpc>
              <a:buFontTx/>
              <a:buChar char="•"/>
            </a:pPr>
            <a:r>
              <a:rPr lang="en-US" sz="2400" dirty="0">
                <a:latin typeface="Constantia" pitchFamily="18" charset="0"/>
              </a:rPr>
              <a:t>OPTIMIZATION OF HOSE CONSTRUCTION</a:t>
            </a:r>
          </a:p>
          <a:p>
            <a:pPr algn="just">
              <a:lnSpc>
                <a:spcPct val="90000"/>
              </a:lnSpc>
              <a:buFontTx/>
              <a:buChar char="•"/>
            </a:pPr>
            <a:r>
              <a:rPr lang="en-US" sz="2400" dirty="0" smtClean="0">
                <a:latin typeface="Constantia" pitchFamily="18" charset="0"/>
              </a:rPr>
              <a:t>QUICKER DELIVERY TIME</a:t>
            </a:r>
            <a:endParaRPr lang="en-US" sz="2400" dirty="0">
              <a:latin typeface="Constantia" pitchFamily="18" charset="0"/>
            </a:endParaRPr>
          </a:p>
          <a:p>
            <a:pPr algn="just">
              <a:lnSpc>
                <a:spcPct val="90000"/>
              </a:lnSpc>
              <a:buFontTx/>
              <a:buChar char="•"/>
            </a:pPr>
            <a:r>
              <a:rPr lang="en-US" sz="2400" dirty="0">
                <a:latin typeface="Constantia" pitchFamily="18" charset="0"/>
              </a:rPr>
              <a:t>WIDE RANGE OF </a:t>
            </a:r>
            <a:r>
              <a:rPr lang="en-US" sz="2400" dirty="0" smtClean="0">
                <a:latin typeface="Constantia" pitchFamily="18" charset="0"/>
              </a:rPr>
              <a:t>DIAMETERS</a:t>
            </a:r>
          </a:p>
          <a:p>
            <a:pPr algn="just">
              <a:lnSpc>
                <a:spcPct val="90000"/>
              </a:lnSpc>
              <a:buFontTx/>
              <a:buChar char="•"/>
            </a:pPr>
            <a:r>
              <a:rPr lang="it-IT" sz="2400" dirty="0" smtClean="0">
                <a:latin typeface="Constantia" pitchFamily="18" charset="0"/>
              </a:rPr>
              <a:t>COST EFFECTIVENESS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0" y="571480"/>
            <a:ext cx="8929688" cy="1143000"/>
          </a:xfrm>
          <a:prstGeom prst="rect">
            <a:avLst/>
          </a:prstGeom>
        </p:spPr>
        <p:txBody>
          <a:bodyPr lIns="0" rIns="0" bIns="0" anchor="b"/>
          <a:lstStyle/>
          <a:p>
            <a:pPr algn="ctr"/>
            <a:r>
              <a:rPr lang="it-IT" sz="4400" dirty="0" smtClean="0">
                <a:solidFill>
                  <a:schemeClr val="tx2"/>
                </a:solidFill>
                <a:latin typeface="Calibri" pitchFamily="34" charset="0"/>
              </a:rPr>
              <a:t>BENEFITS</a:t>
            </a:r>
            <a:endParaRPr lang="it-IT" sz="4400" dirty="0">
              <a:solidFill>
                <a:schemeClr val="tx2"/>
              </a:solidFill>
              <a:latin typeface="Calibri" pitchFamily="34" charset="0"/>
            </a:endParaRPr>
          </a:p>
        </p:txBody>
      </p:sp>
      <p:sp>
        <p:nvSpPr>
          <p:cNvPr id="4" name="Segnaposto contenuto 2"/>
          <p:cNvSpPr txBox="1">
            <a:spLocks/>
          </p:cNvSpPr>
          <p:nvPr/>
        </p:nvSpPr>
        <p:spPr>
          <a:xfrm>
            <a:off x="642910" y="1857364"/>
            <a:ext cx="7500990" cy="3960492"/>
          </a:xfrm>
          <a:prstGeom prst="rect">
            <a:avLst/>
          </a:prstGeom>
        </p:spPr>
        <p:txBody>
          <a:bodyPr/>
          <a:lstStyle/>
          <a:p>
            <a:pPr marL="273050" lvl="0" indent="-273050">
              <a:spcBef>
                <a:spcPct val="20000"/>
              </a:spcBef>
              <a:buClr>
                <a:srgbClr val="0BD0D9"/>
              </a:buClr>
              <a:buSzPct val="95000"/>
            </a:pPr>
            <a:r>
              <a:rPr lang="it-IT" sz="2400" dirty="0" smtClean="0">
                <a:latin typeface="+mn-lt"/>
              </a:rPr>
              <a:t>ABRASION RESISTANCE </a:t>
            </a:r>
          </a:p>
          <a:p>
            <a:pPr marL="273050" lvl="0" indent="-273050">
              <a:spcBef>
                <a:spcPct val="20000"/>
              </a:spcBef>
              <a:buClr>
                <a:srgbClr val="0BD0D9"/>
              </a:buClr>
              <a:buSzPct val="95000"/>
            </a:pPr>
            <a:r>
              <a:rPr lang="it-IT" sz="2400" dirty="0" smtClean="0">
                <a:latin typeface="+mn-lt"/>
              </a:rPr>
              <a:t>	HIGHER THAN STANDARD NATURAL RUBBER COMPOUND </a:t>
            </a:r>
            <a:r>
              <a:rPr lang="en-US" sz="2400" dirty="0" smtClean="0">
                <a:latin typeface="+mn-lt"/>
              </a:rPr>
              <a:t>26MM3 (4 TIMES LOWER THAN TRADITIONAL COMPOUNDS)</a:t>
            </a:r>
          </a:p>
          <a:p>
            <a:pPr marL="273050" lvl="0" indent="-273050">
              <a:spcBef>
                <a:spcPct val="20000"/>
              </a:spcBef>
              <a:buClr>
                <a:srgbClr val="0BD0D9"/>
              </a:buClr>
              <a:buSzPct val="95000"/>
            </a:pPr>
            <a:endParaRPr lang="en-US" sz="2400" dirty="0" smtClean="0">
              <a:latin typeface="+mn-lt"/>
            </a:endParaRPr>
          </a:p>
          <a:p>
            <a:pPr marL="273050" lvl="0" indent="-273050">
              <a:spcBef>
                <a:spcPct val="20000"/>
              </a:spcBef>
              <a:buClr>
                <a:srgbClr val="0BD0D9"/>
              </a:buClr>
              <a:buSzPct val="95000"/>
            </a:pPr>
            <a:r>
              <a:rPr lang="en-US" sz="2400" dirty="0" smtClean="0">
                <a:latin typeface="+mn-lt"/>
              </a:rPr>
              <a:t>TEMPERATURE</a:t>
            </a:r>
          </a:p>
          <a:p>
            <a:pPr marL="273050" lvl="0" indent="-273050">
              <a:spcBef>
                <a:spcPct val="20000"/>
              </a:spcBef>
              <a:buClr>
                <a:srgbClr val="0BD0D9"/>
              </a:buClr>
              <a:buSzPct val="95000"/>
            </a:pPr>
            <a:r>
              <a:rPr lang="en-US" sz="2400" dirty="0" smtClean="0">
                <a:latin typeface="+mn-lt"/>
              </a:rPr>
              <a:t>	</a:t>
            </a:r>
          </a:p>
          <a:p>
            <a:pPr marL="273050" lvl="0" indent="-273050">
              <a:spcBef>
                <a:spcPct val="20000"/>
              </a:spcBef>
              <a:buClr>
                <a:srgbClr val="0BD0D9"/>
              </a:buClr>
              <a:buSzPct val="95000"/>
            </a:pPr>
            <a:endParaRPr lang="it-IT" sz="2400" dirty="0" smtClean="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571472" y="571480"/>
            <a:ext cx="8229600" cy="1143000"/>
          </a:xfrm>
          <a:prstGeom prst="rect">
            <a:avLst/>
          </a:prstGeom>
        </p:spPr>
        <p:txBody>
          <a:bodyPr lIns="0" rIns="0" bIns="0" anchor="b">
            <a:normAutofit/>
          </a:bodyPr>
          <a:lstStyle/>
          <a:p>
            <a:pPr algn="ctr"/>
            <a:r>
              <a:rPr lang="it-IT" sz="4400" dirty="0" smtClean="0">
                <a:solidFill>
                  <a:schemeClr val="tx2"/>
                </a:solidFill>
                <a:latin typeface="Calibri" pitchFamily="34" charset="0"/>
              </a:rPr>
              <a:t>MAIN APPLICATIONS</a:t>
            </a:r>
            <a:endParaRPr lang="it-IT" sz="3200" dirty="0">
              <a:solidFill>
                <a:schemeClr val="tx2"/>
              </a:solidFill>
              <a:latin typeface="Calibri" pitchFamily="34" charset="0"/>
            </a:endParaRPr>
          </a:p>
        </p:txBody>
      </p:sp>
      <p:sp>
        <p:nvSpPr>
          <p:cNvPr id="7" name="Segnaposto contenuto 2"/>
          <p:cNvSpPr txBox="1">
            <a:spLocks/>
          </p:cNvSpPr>
          <p:nvPr/>
        </p:nvSpPr>
        <p:spPr>
          <a:xfrm>
            <a:off x="571472" y="1928802"/>
            <a:ext cx="8229600" cy="4460876"/>
          </a:xfrm>
          <a:prstGeom prst="rect">
            <a:avLst/>
          </a:prstGeom>
        </p:spPr>
        <p:txBody>
          <a:bodyPr>
            <a:normAutofit/>
          </a:bodyPr>
          <a:lstStyle/>
          <a:p>
            <a:pPr algn="just" fontAlgn="auto">
              <a:lnSpc>
                <a:spcPct val="150000"/>
              </a:lnSpc>
              <a:spcBef>
                <a:spcPts val="0"/>
              </a:spcBef>
              <a:spcAft>
                <a:spcPts val="0"/>
              </a:spcAft>
              <a:buFont typeface="Arial" pitchFamily="34" charset="0"/>
              <a:buChar char="•"/>
              <a:defRPr/>
            </a:pPr>
            <a:r>
              <a:rPr lang="it-IT" sz="2800" dirty="0" smtClean="0"/>
              <a:t>INDUSTRIAL WATER</a:t>
            </a:r>
          </a:p>
          <a:p>
            <a:pPr algn="just" fontAlgn="auto">
              <a:lnSpc>
                <a:spcPct val="150000"/>
              </a:lnSpc>
              <a:spcBef>
                <a:spcPts val="0"/>
              </a:spcBef>
              <a:spcAft>
                <a:spcPts val="0"/>
              </a:spcAft>
              <a:buFont typeface="Arial" pitchFamily="34" charset="0"/>
              <a:buChar char="•"/>
              <a:defRPr/>
            </a:pPr>
            <a:r>
              <a:rPr lang="it-IT" sz="2800" dirty="0" smtClean="0"/>
              <a:t>CABLE PROTECTION</a:t>
            </a:r>
          </a:p>
          <a:p>
            <a:pPr algn="just" fontAlgn="auto">
              <a:lnSpc>
                <a:spcPct val="150000"/>
              </a:lnSpc>
              <a:spcBef>
                <a:spcPts val="0"/>
              </a:spcBef>
              <a:spcAft>
                <a:spcPts val="0"/>
              </a:spcAft>
              <a:buFont typeface="Arial" pitchFamily="34" charset="0"/>
              <a:buChar char="•"/>
              <a:defRPr/>
            </a:pPr>
            <a:r>
              <a:rPr lang="it-IT" sz="2800" dirty="0" smtClean="0"/>
              <a:t>CABLE COOLING</a:t>
            </a:r>
          </a:p>
          <a:p>
            <a:pPr algn="just" fontAlgn="auto">
              <a:lnSpc>
                <a:spcPct val="150000"/>
              </a:lnSpc>
              <a:spcBef>
                <a:spcPts val="0"/>
              </a:spcBef>
              <a:spcAft>
                <a:spcPts val="0"/>
              </a:spcAft>
              <a:buFont typeface="Arial" pitchFamily="34" charset="0"/>
              <a:buChar char="•"/>
              <a:defRPr/>
            </a:pPr>
            <a:r>
              <a:rPr lang="it-IT" sz="2800" dirty="0" smtClean="0"/>
              <a:t>OXYGEN DELIVERY</a:t>
            </a:r>
          </a:p>
          <a:p>
            <a:pPr algn="just" fontAlgn="auto">
              <a:lnSpc>
                <a:spcPct val="150000"/>
              </a:lnSpc>
              <a:spcBef>
                <a:spcPts val="0"/>
              </a:spcBef>
              <a:spcAft>
                <a:spcPts val="0"/>
              </a:spcAft>
              <a:buFont typeface="Arial" pitchFamily="34" charset="0"/>
              <a:buChar char="•"/>
              <a:defRPr/>
            </a:pPr>
            <a:r>
              <a:rPr lang="it-IT" sz="2800" dirty="0" smtClean="0"/>
              <a:t>CARBON INJECTION</a:t>
            </a:r>
          </a:p>
          <a:p>
            <a:pPr algn="just" fontAlgn="auto">
              <a:lnSpc>
                <a:spcPct val="150000"/>
              </a:lnSpc>
              <a:spcBef>
                <a:spcPts val="0"/>
              </a:spcBef>
              <a:spcAft>
                <a:spcPts val="0"/>
              </a:spcAft>
              <a:buFont typeface="Arial" pitchFamily="34" charset="0"/>
              <a:buChar char="•"/>
              <a:defRPr/>
            </a:pPr>
            <a:r>
              <a:rPr lang="it-IT" sz="2800" dirty="0" smtClean="0"/>
              <a:t>FURNACE COOLING</a:t>
            </a:r>
          </a:p>
          <a:p>
            <a:pPr algn="just" fontAlgn="auto">
              <a:spcBef>
                <a:spcPts val="0"/>
              </a:spcBef>
              <a:spcAft>
                <a:spcPts val="0"/>
              </a:spcAft>
              <a:buFont typeface="Arial" pitchFamily="34" charset="0"/>
              <a:buChar char="•"/>
              <a:defRPr/>
            </a:pPr>
            <a:endParaRPr lang="it-IT"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571472" y="571480"/>
            <a:ext cx="8229600" cy="1143000"/>
          </a:xfrm>
          <a:prstGeom prst="rect">
            <a:avLst/>
          </a:prstGeom>
        </p:spPr>
        <p:txBody>
          <a:bodyPr lIns="0" rIns="0" bIns="0" anchor="b">
            <a:normAutofit/>
          </a:bodyPr>
          <a:lstStyle/>
          <a:p>
            <a:pPr algn="ctr"/>
            <a:r>
              <a:rPr lang="it-IT" sz="4400" dirty="0" smtClean="0">
                <a:solidFill>
                  <a:schemeClr val="tx2"/>
                </a:solidFill>
                <a:latin typeface="Calibri" pitchFamily="34" charset="0"/>
              </a:rPr>
              <a:t>CABLE PROTECTION - COOLING</a:t>
            </a:r>
            <a:endParaRPr lang="it-IT" sz="3200" dirty="0">
              <a:solidFill>
                <a:schemeClr val="tx2"/>
              </a:solidFill>
              <a:latin typeface="Calibri" pitchFamily="34" charset="0"/>
            </a:endParaRPr>
          </a:p>
        </p:txBody>
      </p:sp>
      <p:sp>
        <p:nvSpPr>
          <p:cNvPr id="7" name="Segnaposto contenuto 2"/>
          <p:cNvSpPr txBox="1">
            <a:spLocks/>
          </p:cNvSpPr>
          <p:nvPr/>
        </p:nvSpPr>
        <p:spPr>
          <a:xfrm>
            <a:off x="571472" y="1857364"/>
            <a:ext cx="8229600" cy="4532314"/>
          </a:xfrm>
          <a:prstGeom prst="rect">
            <a:avLst/>
          </a:prstGeom>
        </p:spPr>
        <p:txBody>
          <a:bodyPr>
            <a:normAutofit fontScale="85000" lnSpcReduction="10000"/>
          </a:bodyPr>
          <a:lstStyle/>
          <a:p>
            <a:pPr algn="just" fontAlgn="auto">
              <a:spcBef>
                <a:spcPts val="0"/>
              </a:spcBef>
              <a:spcAft>
                <a:spcPts val="0"/>
              </a:spcAft>
              <a:defRPr/>
            </a:pPr>
            <a:r>
              <a:rPr lang="it-IT" sz="2400" dirty="0" smtClean="0"/>
              <a:t>DELIVERY HOSES WITH:</a:t>
            </a:r>
          </a:p>
          <a:p>
            <a:pPr algn="just" fontAlgn="auto">
              <a:spcBef>
                <a:spcPts val="0"/>
              </a:spcBef>
              <a:spcAft>
                <a:spcPts val="0"/>
              </a:spcAft>
              <a:defRPr/>
            </a:pPr>
            <a:r>
              <a:rPr lang="it-IT" sz="2400" dirty="0" smtClean="0"/>
              <a:t> </a:t>
            </a:r>
          </a:p>
          <a:p>
            <a:pPr algn="just" fontAlgn="auto">
              <a:lnSpc>
                <a:spcPct val="150000"/>
              </a:lnSpc>
              <a:spcBef>
                <a:spcPts val="0"/>
              </a:spcBef>
              <a:spcAft>
                <a:spcPts val="0"/>
              </a:spcAft>
              <a:buFont typeface="Arial" pitchFamily="34" charset="0"/>
              <a:buChar char="•"/>
              <a:defRPr/>
            </a:pPr>
            <a:r>
              <a:rPr lang="it-IT" sz="2400" dirty="0" smtClean="0"/>
              <a:t>INSULATING RUBBER (EPDM BLACK/WHITE)</a:t>
            </a:r>
          </a:p>
          <a:p>
            <a:pPr algn="just" fontAlgn="auto">
              <a:lnSpc>
                <a:spcPct val="150000"/>
              </a:lnSpc>
              <a:spcBef>
                <a:spcPts val="0"/>
              </a:spcBef>
              <a:spcAft>
                <a:spcPts val="0"/>
              </a:spcAft>
              <a:buFont typeface="Arial" pitchFamily="34" charset="0"/>
              <a:buChar char="•"/>
              <a:defRPr/>
            </a:pPr>
            <a:r>
              <a:rPr lang="it-IT" sz="2400" dirty="0" smtClean="0"/>
              <a:t>TEMPERATURE RANGE : -40°C / +120°C</a:t>
            </a:r>
          </a:p>
          <a:p>
            <a:pPr algn="just" fontAlgn="auto">
              <a:lnSpc>
                <a:spcPct val="150000"/>
              </a:lnSpc>
              <a:spcBef>
                <a:spcPts val="0"/>
              </a:spcBef>
              <a:spcAft>
                <a:spcPts val="0"/>
              </a:spcAft>
              <a:buFont typeface="Arial" pitchFamily="34" charset="0"/>
              <a:buChar char="•"/>
              <a:defRPr/>
            </a:pPr>
            <a:r>
              <a:rPr lang="it-IT" sz="2400" dirty="0" smtClean="0"/>
              <a:t>WORKING PRESSURE 20/25 BAR</a:t>
            </a:r>
          </a:p>
          <a:p>
            <a:pPr algn="just" fontAlgn="auto">
              <a:lnSpc>
                <a:spcPct val="150000"/>
              </a:lnSpc>
              <a:spcBef>
                <a:spcPts val="0"/>
              </a:spcBef>
              <a:spcAft>
                <a:spcPts val="0"/>
              </a:spcAft>
              <a:buFont typeface="Arial" pitchFamily="34" charset="0"/>
              <a:buChar char="•"/>
              <a:defRPr/>
            </a:pPr>
            <a:r>
              <a:rPr lang="it-IT" sz="2400" dirty="0" smtClean="0"/>
              <a:t>ADDITIONAL PROTECTION ON THE COVER (ONE OR MORE) </a:t>
            </a:r>
          </a:p>
          <a:p>
            <a:pPr lvl="1" algn="just" fontAlgn="auto">
              <a:lnSpc>
                <a:spcPct val="150000"/>
              </a:lnSpc>
              <a:spcBef>
                <a:spcPts val="0"/>
              </a:spcBef>
              <a:spcAft>
                <a:spcPts val="0"/>
              </a:spcAft>
              <a:buFont typeface="Arial" pitchFamily="34" charset="0"/>
              <a:buChar char="•"/>
              <a:defRPr/>
            </a:pPr>
            <a:r>
              <a:rPr lang="it-IT" sz="2400" dirty="0" smtClean="0"/>
              <a:t>FIBER GLASS	RESISTANT  MAX 550°C</a:t>
            </a:r>
          </a:p>
          <a:p>
            <a:pPr lvl="1" algn="just" fontAlgn="auto">
              <a:lnSpc>
                <a:spcPct val="150000"/>
              </a:lnSpc>
              <a:spcBef>
                <a:spcPts val="0"/>
              </a:spcBef>
              <a:spcAft>
                <a:spcPts val="0"/>
              </a:spcAft>
              <a:buFont typeface="Arial" pitchFamily="34" charset="0"/>
              <a:buChar char="•"/>
              <a:defRPr/>
            </a:pPr>
            <a:r>
              <a:rPr lang="it-IT" sz="2400" dirty="0" smtClean="0"/>
              <a:t>SILICATE		RESISTANT  MAX 800°C</a:t>
            </a:r>
          </a:p>
          <a:p>
            <a:pPr algn="just" fontAlgn="auto">
              <a:lnSpc>
                <a:spcPct val="150000"/>
              </a:lnSpc>
              <a:spcBef>
                <a:spcPts val="0"/>
              </a:spcBef>
              <a:spcAft>
                <a:spcPts val="0"/>
              </a:spcAft>
              <a:buFont typeface="Arial" pitchFamily="34" charset="0"/>
              <a:buChar char="•"/>
              <a:defRPr/>
            </a:pPr>
            <a:r>
              <a:rPr lang="it-IT" sz="2400" dirty="0" smtClean="0"/>
              <a:t>ADDITIONAL RUBBER FLAME RESISTANT (ON REQUEST)</a:t>
            </a:r>
          </a:p>
          <a:p>
            <a:pPr algn="just" fontAlgn="auto">
              <a:lnSpc>
                <a:spcPct val="150000"/>
              </a:lnSpc>
              <a:spcBef>
                <a:spcPts val="0"/>
              </a:spcBef>
              <a:spcAft>
                <a:spcPts val="0"/>
              </a:spcAft>
              <a:buFont typeface="Arial" pitchFamily="34" charset="0"/>
              <a:buChar char="•"/>
              <a:defRPr/>
            </a:pPr>
            <a:r>
              <a:rPr lang="it-IT" sz="2400" dirty="0" smtClean="0"/>
              <a:t>NORMALLY WITH SWAGED COUPLINGS</a:t>
            </a:r>
            <a:endParaRPr lang="it-IT"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643042" y="1285860"/>
            <a:ext cx="6215106" cy="4661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571472" y="571480"/>
            <a:ext cx="8229600" cy="1143000"/>
          </a:xfrm>
          <a:prstGeom prst="rect">
            <a:avLst/>
          </a:prstGeom>
        </p:spPr>
        <p:txBody>
          <a:bodyPr lIns="0" rIns="0" bIns="0" anchor="b">
            <a:normAutofit/>
          </a:bodyPr>
          <a:lstStyle/>
          <a:p>
            <a:pPr algn="ctr"/>
            <a:r>
              <a:rPr lang="it-IT" sz="4400" dirty="0" smtClean="0">
                <a:solidFill>
                  <a:schemeClr val="tx2"/>
                </a:solidFill>
                <a:latin typeface="Calibri" pitchFamily="34" charset="0"/>
              </a:rPr>
              <a:t>OXYGEN DELIVERY </a:t>
            </a:r>
            <a:endParaRPr lang="it-IT" sz="3200" dirty="0">
              <a:solidFill>
                <a:schemeClr val="tx2"/>
              </a:solidFill>
              <a:latin typeface="Calibri" pitchFamily="34" charset="0"/>
            </a:endParaRPr>
          </a:p>
        </p:txBody>
      </p:sp>
      <p:sp>
        <p:nvSpPr>
          <p:cNvPr id="7" name="Segnaposto contenuto 2"/>
          <p:cNvSpPr txBox="1">
            <a:spLocks/>
          </p:cNvSpPr>
          <p:nvPr/>
        </p:nvSpPr>
        <p:spPr>
          <a:xfrm>
            <a:off x="571472" y="1857364"/>
            <a:ext cx="8229600" cy="4786346"/>
          </a:xfrm>
          <a:prstGeom prst="rect">
            <a:avLst/>
          </a:prstGeom>
        </p:spPr>
        <p:txBody>
          <a:bodyPr>
            <a:noAutofit/>
          </a:bodyPr>
          <a:lstStyle/>
          <a:p>
            <a:pPr algn="just" fontAlgn="auto">
              <a:lnSpc>
                <a:spcPct val="150000"/>
              </a:lnSpc>
              <a:spcBef>
                <a:spcPts val="0"/>
              </a:spcBef>
              <a:spcAft>
                <a:spcPts val="0"/>
              </a:spcAft>
              <a:buFont typeface="Arial" pitchFamily="34" charset="0"/>
              <a:buChar char="•"/>
              <a:defRPr/>
            </a:pPr>
            <a:r>
              <a:rPr lang="it-IT" sz="2200" dirty="0" smtClean="0"/>
              <a:t>WORKING PRESSURE 20 - 40 BAR</a:t>
            </a:r>
          </a:p>
          <a:p>
            <a:pPr algn="just" fontAlgn="auto">
              <a:lnSpc>
                <a:spcPct val="150000"/>
              </a:lnSpc>
              <a:spcBef>
                <a:spcPts val="0"/>
              </a:spcBef>
              <a:spcAft>
                <a:spcPts val="0"/>
              </a:spcAft>
              <a:buFont typeface="Arial" pitchFamily="34" charset="0"/>
              <a:buChar char="•"/>
              <a:defRPr/>
            </a:pPr>
            <a:r>
              <a:rPr lang="it-IT" sz="2200" dirty="0" smtClean="0"/>
              <a:t>NORMALLY CR RUBBER FLAME RESISTANT</a:t>
            </a:r>
          </a:p>
          <a:p>
            <a:pPr algn="just" fontAlgn="auto">
              <a:lnSpc>
                <a:spcPct val="150000"/>
              </a:lnSpc>
              <a:spcBef>
                <a:spcPts val="0"/>
              </a:spcBef>
              <a:spcAft>
                <a:spcPts val="0"/>
              </a:spcAft>
              <a:buFont typeface="Arial" pitchFamily="34" charset="0"/>
              <a:buChar char="•"/>
              <a:defRPr/>
            </a:pPr>
            <a:r>
              <a:rPr lang="it-IT" sz="2200" dirty="0" smtClean="0"/>
              <a:t>NORMALLY SMALL DIAMETERS (13-51MM)</a:t>
            </a:r>
          </a:p>
          <a:p>
            <a:pPr algn="just" fontAlgn="auto">
              <a:lnSpc>
                <a:spcPct val="150000"/>
              </a:lnSpc>
              <a:spcBef>
                <a:spcPts val="0"/>
              </a:spcBef>
              <a:spcAft>
                <a:spcPts val="0"/>
              </a:spcAft>
              <a:buFont typeface="Arial" pitchFamily="34" charset="0"/>
              <a:buChar char="•"/>
              <a:defRPr/>
            </a:pPr>
            <a:r>
              <a:rPr lang="it-IT" sz="2200" dirty="0" smtClean="0"/>
              <a:t>ON REQUEST WITH ADDITIONAL COVER PROTECTION</a:t>
            </a:r>
          </a:p>
          <a:p>
            <a:pPr algn="just" fontAlgn="auto">
              <a:lnSpc>
                <a:spcPct val="150000"/>
              </a:lnSpc>
              <a:spcBef>
                <a:spcPts val="0"/>
              </a:spcBef>
              <a:spcAft>
                <a:spcPts val="0"/>
              </a:spcAft>
              <a:buFont typeface="Arial" pitchFamily="34" charset="0"/>
              <a:buChar char="•"/>
              <a:defRPr/>
            </a:pPr>
            <a:r>
              <a:rPr lang="it-IT" sz="2200" dirty="0" smtClean="0"/>
              <a:t>LARGE DIAMETERS (4’’ – 10’’) NORMALLY WITH HELIX:</a:t>
            </a:r>
          </a:p>
          <a:p>
            <a:pPr lvl="1" algn="just" fontAlgn="auto">
              <a:lnSpc>
                <a:spcPct val="150000"/>
              </a:lnSpc>
              <a:spcBef>
                <a:spcPts val="0"/>
              </a:spcBef>
              <a:spcAft>
                <a:spcPts val="0"/>
              </a:spcAft>
              <a:buFont typeface="Arial" pitchFamily="34" charset="0"/>
              <a:buChar char="•"/>
              <a:defRPr/>
            </a:pPr>
            <a:r>
              <a:rPr lang="it-IT" sz="2200" dirty="0" smtClean="0"/>
              <a:t>INSULATING</a:t>
            </a:r>
          </a:p>
          <a:p>
            <a:pPr lvl="1" algn="just" fontAlgn="auto">
              <a:lnSpc>
                <a:spcPct val="150000"/>
              </a:lnSpc>
              <a:spcBef>
                <a:spcPts val="0"/>
              </a:spcBef>
              <a:spcAft>
                <a:spcPts val="0"/>
              </a:spcAft>
              <a:buFont typeface="Arial" pitchFamily="34" charset="0"/>
              <a:buChar char="•"/>
              <a:defRPr/>
            </a:pPr>
            <a:r>
              <a:rPr lang="it-IT" sz="2200" dirty="0" smtClean="0"/>
              <a:t>VX COVER</a:t>
            </a:r>
          </a:p>
          <a:p>
            <a:pPr lvl="1" algn="just" fontAlgn="auto">
              <a:lnSpc>
                <a:spcPct val="150000"/>
              </a:lnSpc>
              <a:spcBef>
                <a:spcPts val="0"/>
              </a:spcBef>
              <a:spcAft>
                <a:spcPts val="0"/>
              </a:spcAft>
              <a:buFont typeface="Arial" pitchFamily="34" charset="0"/>
              <a:buChar char="•"/>
              <a:defRPr/>
            </a:pPr>
            <a:r>
              <a:rPr lang="it-IT" sz="2200" dirty="0" smtClean="0"/>
              <a:t>BUILT – IN  AISI COUPLINGS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571472" y="571480"/>
            <a:ext cx="8229600" cy="1143000"/>
          </a:xfrm>
          <a:prstGeom prst="rect">
            <a:avLst/>
          </a:prstGeom>
        </p:spPr>
        <p:txBody>
          <a:bodyPr lIns="0" rIns="0" bIns="0" anchor="b">
            <a:normAutofit/>
          </a:bodyPr>
          <a:lstStyle/>
          <a:p>
            <a:pPr algn="ctr"/>
            <a:r>
              <a:rPr lang="it-IT" sz="4400" dirty="0" smtClean="0">
                <a:solidFill>
                  <a:schemeClr val="tx2"/>
                </a:solidFill>
                <a:latin typeface="Calibri" pitchFamily="34" charset="0"/>
              </a:rPr>
              <a:t>CARBON INJECTION</a:t>
            </a:r>
            <a:endParaRPr lang="it-IT" sz="4400" dirty="0">
              <a:solidFill>
                <a:schemeClr val="tx2"/>
              </a:solidFill>
              <a:latin typeface="Calibri" pitchFamily="34" charset="0"/>
            </a:endParaRPr>
          </a:p>
        </p:txBody>
      </p:sp>
      <p:sp>
        <p:nvSpPr>
          <p:cNvPr id="7" name="Segnaposto contenuto 2"/>
          <p:cNvSpPr txBox="1">
            <a:spLocks/>
          </p:cNvSpPr>
          <p:nvPr/>
        </p:nvSpPr>
        <p:spPr>
          <a:xfrm>
            <a:off x="571472" y="1785926"/>
            <a:ext cx="8229600" cy="4603752"/>
          </a:xfrm>
          <a:prstGeom prst="rect">
            <a:avLst/>
          </a:prstGeom>
        </p:spPr>
        <p:txBody>
          <a:bodyPr>
            <a:normAutofit fontScale="92500"/>
          </a:bodyPr>
          <a:lstStyle/>
          <a:p>
            <a:pPr algn="just" fontAlgn="auto">
              <a:spcBef>
                <a:spcPts val="0"/>
              </a:spcBef>
              <a:spcAft>
                <a:spcPts val="0"/>
              </a:spcAft>
              <a:defRPr/>
            </a:pPr>
            <a:r>
              <a:rPr lang="en-US" sz="2800" u="sng" dirty="0" smtClean="0">
                <a:latin typeface="+mn-lt"/>
              </a:rPr>
              <a:t>THE SITUATION</a:t>
            </a:r>
          </a:p>
          <a:p>
            <a:pPr algn="just" fontAlgn="auto">
              <a:spcBef>
                <a:spcPts val="0"/>
              </a:spcBef>
              <a:spcAft>
                <a:spcPts val="0"/>
              </a:spcAft>
              <a:defRPr/>
            </a:pPr>
            <a:r>
              <a:rPr lang="en-US" sz="2600" dirty="0" smtClean="0">
                <a:latin typeface="+mn-lt"/>
              </a:rPr>
              <a:t>HIGHLY </a:t>
            </a:r>
            <a:r>
              <a:rPr lang="en-US" sz="2600" dirty="0">
                <a:latin typeface="+mn-lt"/>
              </a:rPr>
              <a:t>ABRASIVE CARBON BLACK IS INJECTED WITH COMPRESSOR AIR THROUGH HOSES INTO ELECTRIC ARC FURNACES TO HELP REGULATE THE CHEMISTRY AND TEMPERATURE OF THE MOLTEN STEEL</a:t>
            </a:r>
            <a:r>
              <a:rPr lang="en-US" sz="2600" dirty="0" smtClean="0">
                <a:latin typeface="+mn-lt"/>
              </a:rPr>
              <a:t>.</a:t>
            </a:r>
          </a:p>
          <a:p>
            <a:pPr algn="just" fontAlgn="auto">
              <a:spcBef>
                <a:spcPts val="0"/>
              </a:spcBef>
              <a:spcAft>
                <a:spcPts val="0"/>
              </a:spcAft>
              <a:defRPr/>
            </a:pPr>
            <a:r>
              <a:rPr lang="en-US" sz="2600" dirty="0" smtClean="0">
                <a:latin typeface="+mn-lt"/>
              </a:rPr>
              <a:t> </a:t>
            </a:r>
            <a:endParaRPr lang="en-US" sz="2600" dirty="0">
              <a:latin typeface="+mn-lt"/>
            </a:endParaRPr>
          </a:p>
          <a:p>
            <a:pPr algn="just" fontAlgn="auto">
              <a:spcBef>
                <a:spcPts val="0"/>
              </a:spcBef>
              <a:spcAft>
                <a:spcPts val="0"/>
              </a:spcAft>
              <a:defRPr/>
            </a:pPr>
            <a:r>
              <a:rPr lang="it-IT" sz="2800" u="sng" dirty="0" smtClean="0">
                <a:latin typeface="+mn-lt"/>
              </a:rPr>
              <a:t>TUDERTECHNICA SOLUTION</a:t>
            </a:r>
            <a:endParaRPr lang="it-IT" sz="2800" u="sng" dirty="0">
              <a:latin typeface="+mn-lt"/>
            </a:endParaRPr>
          </a:p>
          <a:p>
            <a:pPr algn="just" fontAlgn="auto">
              <a:spcBef>
                <a:spcPts val="0"/>
              </a:spcBef>
              <a:spcAft>
                <a:spcPts val="0"/>
              </a:spcAft>
              <a:defRPr/>
            </a:pPr>
            <a:r>
              <a:rPr lang="en-US" sz="2600" dirty="0">
                <a:latin typeface="+mn-lt"/>
              </a:rPr>
              <a:t>TUSILO PU OND </a:t>
            </a:r>
            <a:r>
              <a:rPr lang="en-US" sz="2600" dirty="0" smtClean="0">
                <a:latin typeface="+mn-lt"/>
              </a:rPr>
              <a:t>STRAIGHT-THROUGH DESIGN ATTACHEMENT </a:t>
            </a:r>
            <a:r>
              <a:rPr lang="en-US" sz="2600" dirty="0">
                <a:latin typeface="+mn-lt"/>
              </a:rPr>
              <a:t>HELP MINIMIZE FLOW RESTRICTIONS AND ABRASION FAILURES, KEEPING THE FURNACES IN OPERATION LONGER BETWEEN SCHEDULED MAINTENANCE EVENTS.</a:t>
            </a:r>
            <a:endParaRPr lang="it-IT" sz="26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more-oxy.com/sites/default/files/prodotti/parpi_1.jpg?1300883513"/>
          <p:cNvPicPr>
            <a:picLocks noChangeAspect="1" noChangeArrowheads="1"/>
          </p:cNvPicPr>
          <p:nvPr/>
        </p:nvPicPr>
        <p:blipFill>
          <a:blip r:embed="rId2" cstate="print"/>
          <a:srcRect/>
          <a:stretch>
            <a:fillRect/>
          </a:stretch>
        </p:blipFill>
        <p:spPr bwMode="auto">
          <a:xfrm>
            <a:off x="962004" y="2786058"/>
            <a:ext cx="2967054" cy="2000264"/>
          </a:xfrm>
          <a:prstGeom prst="rect">
            <a:avLst/>
          </a:prstGeom>
          <a:noFill/>
        </p:spPr>
      </p:pic>
      <p:pic>
        <p:nvPicPr>
          <p:cNvPr id="1030" name="Picture 6" descr="http://www.more-oxy.com/sites/default/files/prodotti/parpi_2.jpg?1300883513"/>
          <p:cNvPicPr>
            <a:picLocks noChangeAspect="1" noChangeArrowheads="1"/>
          </p:cNvPicPr>
          <p:nvPr/>
        </p:nvPicPr>
        <p:blipFill>
          <a:blip r:embed="rId3" cstate="print"/>
          <a:srcRect/>
          <a:stretch>
            <a:fillRect/>
          </a:stretch>
        </p:blipFill>
        <p:spPr bwMode="auto">
          <a:xfrm>
            <a:off x="4611280" y="4000505"/>
            <a:ext cx="2967056" cy="2000264"/>
          </a:xfrm>
          <a:prstGeom prst="rect">
            <a:avLst/>
          </a:prstGeom>
          <a:noFill/>
        </p:spPr>
      </p:pic>
      <p:sp>
        <p:nvSpPr>
          <p:cNvPr id="7" name="CasellaDiTesto 6"/>
          <p:cNvSpPr txBox="1"/>
          <p:nvPr/>
        </p:nvSpPr>
        <p:spPr>
          <a:xfrm>
            <a:off x="3143240" y="1571612"/>
            <a:ext cx="5072098" cy="584775"/>
          </a:xfrm>
          <a:prstGeom prst="rect">
            <a:avLst/>
          </a:prstGeom>
          <a:noFill/>
        </p:spPr>
        <p:txBody>
          <a:bodyPr wrap="square" rtlCol="0">
            <a:spAutoFit/>
          </a:bodyPr>
          <a:lstStyle/>
          <a:p>
            <a:r>
              <a:rPr lang="it-IT" sz="3200" dirty="0" smtClean="0">
                <a:solidFill>
                  <a:schemeClr val="tx2"/>
                </a:solidFill>
                <a:latin typeface="Arial" pitchFamily="34" charset="0"/>
                <a:cs typeface="Arial" pitchFamily="34" charset="0"/>
              </a:rPr>
              <a:t>CARBON INJECTION</a:t>
            </a:r>
            <a:endParaRPr lang="it-IT" sz="3200" dirty="0">
              <a:latin typeface="Arial" pitchFamily="34" charset="0"/>
              <a:cs typeface="Arial" pitchFamily="34" charset="0"/>
            </a:endParaRPr>
          </a:p>
        </p:txBody>
      </p:sp>
      <p:cxnSp>
        <p:nvCxnSpPr>
          <p:cNvPr id="9" name="Connettore 2 8"/>
          <p:cNvCxnSpPr>
            <a:stCxn id="7" idx="2"/>
            <a:endCxn id="1030" idx="0"/>
          </p:cNvCxnSpPr>
          <p:nvPr/>
        </p:nvCxnSpPr>
        <p:spPr>
          <a:xfrm rot="16200000" flipH="1">
            <a:off x="4964989" y="2870686"/>
            <a:ext cx="1844118" cy="41551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a:stCxn id="7" idx="2"/>
            <a:endCxn id="1028" idx="0"/>
          </p:cNvCxnSpPr>
          <p:nvPr/>
        </p:nvCxnSpPr>
        <p:spPr>
          <a:xfrm rot="5400000">
            <a:off x="3747575" y="854343"/>
            <a:ext cx="629671" cy="323375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asellaDiTesto 3"/>
          <p:cNvSpPr txBox="1">
            <a:spLocks noChangeArrowheads="1"/>
          </p:cNvSpPr>
          <p:nvPr/>
        </p:nvSpPr>
        <p:spPr bwMode="auto">
          <a:xfrm>
            <a:off x="571472" y="1857364"/>
            <a:ext cx="7858125" cy="1200329"/>
          </a:xfrm>
          <a:prstGeom prst="rect">
            <a:avLst/>
          </a:prstGeom>
          <a:noFill/>
          <a:ln w="9525">
            <a:noFill/>
            <a:miter lim="800000"/>
            <a:headEnd/>
            <a:tailEnd/>
          </a:ln>
        </p:spPr>
        <p:txBody>
          <a:bodyPr>
            <a:spAutoFit/>
          </a:bodyPr>
          <a:lstStyle/>
          <a:p>
            <a:r>
              <a:rPr lang="it-IT" sz="2400" dirty="0">
                <a:latin typeface="Constantia" pitchFamily="18" charset="0"/>
              </a:rPr>
              <a:t>PARTICULARLY </a:t>
            </a:r>
            <a:r>
              <a:rPr lang="it-IT" sz="2400" dirty="0" smtClean="0">
                <a:latin typeface="Constantia" pitchFamily="18" charset="0"/>
              </a:rPr>
              <a:t>SUITABLE FOR ABRASIVE </a:t>
            </a:r>
            <a:r>
              <a:rPr lang="it-IT" sz="2400" dirty="0">
                <a:latin typeface="Constantia" pitchFamily="18" charset="0"/>
              </a:rPr>
              <a:t>BULK MATERIAL (AIR/WATER FLUIDIZATION OF GLASS, SAND, STONE CHIPS, COAL DUST)</a:t>
            </a:r>
          </a:p>
        </p:txBody>
      </p:sp>
      <p:sp>
        <p:nvSpPr>
          <p:cNvPr id="5" name="Titolo 1"/>
          <p:cNvSpPr txBox="1">
            <a:spLocks/>
          </p:cNvSpPr>
          <p:nvPr/>
        </p:nvSpPr>
        <p:spPr>
          <a:xfrm>
            <a:off x="357158" y="785794"/>
            <a:ext cx="8229600" cy="842963"/>
          </a:xfrm>
          <a:prstGeom prst="rect">
            <a:avLst/>
          </a:prstGeom>
        </p:spPr>
        <p:txBody>
          <a:bodyPr lIns="0" rIns="0" bIns="0" anchor="b">
            <a:normAutofit/>
          </a:bodyPr>
          <a:lstStyle/>
          <a:p>
            <a:pPr algn="ctr"/>
            <a:r>
              <a:rPr lang="it-IT" sz="4400" dirty="0" smtClean="0">
                <a:solidFill>
                  <a:schemeClr val="tx2"/>
                </a:solidFill>
                <a:latin typeface="Calibri" pitchFamily="34" charset="0"/>
              </a:rPr>
              <a:t>STEELBLAST</a:t>
            </a:r>
            <a:endParaRPr lang="it-IT" sz="4400" dirty="0">
              <a:solidFill>
                <a:schemeClr val="tx2"/>
              </a:solidFill>
              <a:latin typeface="Calibri" pitchFamily="34" charset="0"/>
            </a:endParaRPr>
          </a:p>
        </p:txBody>
      </p:sp>
      <p:pic>
        <p:nvPicPr>
          <p:cNvPr id="17411" name="Picture 2" descr="C:\Users\Trentadue\Desktop\INDIA_2012\FOTO\ACCIAIERIE\0029.JPG"/>
          <p:cNvPicPr>
            <a:picLocks noChangeAspect="1" noChangeArrowheads="1"/>
          </p:cNvPicPr>
          <p:nvPr/>
        </p:nvPicPr>
        <p:blipFill>
          <a:blip r:embed="rId2" cstate="print"/>
          <a:srcRect/>
          <a:stretch>
            <a:fillRect/>
          </a:stretch>
        </p:blipFill>
        <p:spPr bwMode="auto">
          <a:xfrm>
            <a:off x="500034" y="3440101"/>
            <a:ext cx="3916363" cy="2609850"/>
          </a:xfrm>
          <a:prstGeom prst="rect">
            <a:avLst/>
          </a:prstGeom>
          <a:noFill/>
          <a:ln w="9525">
            <a:noFill/>
            <a:miter lim="800000"/>
            <a:headEnd/>
            <a:tailEnd/>
          </a:ln>
        </p:spPr>
      </p:pic>
      <p:pic>
        <p:nvPicPr>
          <p:cNvPr id="17412" name="Picture 4" descr="C:\Users\Trentadue\Desktop\INDIA_2012\FOTO\ACCIAIERIE\0033.JPG"/>
          <p:cNvPicPr>
            <a:picLocks noChangeAspect="1" noChangeArrowheads="1"/>
          </p:cNvPicPr>
          <p:nvPr/>
        </p:nvPicPr>
        <p:blipFill>
          <a:blip r:embed="rId3" cstate="print"/>
          <a:srcRect/>
          <a:stretch>
            <a:fillRect/>
          </a:stretch>
        </p:blipFill>
        <p:spPr bwMode="auto">
          <a:xfrm>
            <a:off x="4460847" y="3440101"/>
            <a:ext cx="3917950" cy="261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500034" y="714356"/>
            <a:ext cx="8158162" cy="1143000"/>
          </a:xfrm>
        </p:spPr>
        <p:txBody>
          <a:bodyPr/>
          <a:lstStyle/>
          <a:p>
            <a:pPr algn="ctr"/>
            <a:r>
              <a:rPr lang="en-US" sz="3600" dirty="0" smtClean="0"/>
              <a:t>STEEL BLAST </a:t>
            </a:r>
            <a:r>
              <a:rPr lang="en-US" sz="4300" dirty="0" smtClean="0"/>
              <a:t> </a:t>
            </a:r>
            <a:r>
              <a:rPr lang="en-US" sz="2800" dirty="0" smtClean="0"/>
              <a:t>COMPARED TO</a:t>
            </a:r>
            <a:r>
              <a:rPr lang="en-US" sz="4300" dirty="0"/>
              <a:t/>
            </a:r>
            <a:br>
              <a:rPr lang="en-US" sz="4300" dirty="0"/>
            </a:br>
            <a:r>
              <a:rPr lang="en-US" sz="3600" dirty="0"/>
              <a:t>CERAMIC Tube </a:t>
            </a:r>
            <a:r>
              <a:rPr lang="en-US" sz="3600" dirty="0" smtClean="0"/>
              <a:t>Hose</a:t>
            </a:r>
            <a:endParaRPr lang="it-IT" sz="3600" dirty="0"/>
          </a:p>
        </p:txBody>
      </p:sp>
      <p:graphicFrame>
        <p:nvGraphicFramePr>
          <p:cNvPr id="48333" name="Group 205"/>
          <p:cNvGraphicFramePr>
            <a:graphicFrameLocks noGrp="1"/>
          </p:cNvGraphicFramePr>
          <p:nvPr>
            <p:ph idx="1"/>
          </p:nvPr>
        </p:nvGraphicFramePr>
        <p:xfrm>
          <a:off x="357159" y="1928802"/>
          <a:ext cx="8358245" cy="4675192"/>
        </p:xfrm>
        <a:graphic>
          <a:graphicData uri="http://schemas.openxmlformats.org/drawingml/2006/table">
            <a:tbl>
              <a:tblPr/>
              <a:tblGrid>
                <a:gridCol w="3335593"/>
                <a:gridCol w="2632219"/>
                <a:gridCol w="2390433"/>
              </a:tblGrid>
              <a:tr h="877888">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ea typeface="Times New Roman" pitchFamily="18" charset="0"/>
                          <a:cs typeface="Arial" charset="0"/>
                        </a:rPr>
                        <a:t>FEATURES</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ea typeface="Times New Roman" pitchFamily="18" charset="0"/>
                          <a:cs typeface="Arial" charset="0"/>
                        </a:rPr>
                        <a:t>TUDERTECHNICA/</a:t>
                      </a:r>
                      <a:endParaRPr kumimoji="0" lang="it-IT"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ea typeface="Times New Roman" pitchFamily="18" charset="0"/>
                          <a:cs typeface="Arial" charset="0"/>
                        </a:rPr>
                        <a:t>TUSILO PU OND</a:t>
                      </a:r>
                      <a:endParaRPr kumimoji="0" lang="en-US" sz="16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Arial" charset="0"/>
                          <a:ea typeface="Times New Roman" pitchFamily="18" charset="0"/>
                          <a:cs typeface="Arial" charset="0"/>
                        </a:rPr>
                        <a:t>CERAMIC TUBE</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BENDING RADIUS </a:t>
                      </a:r>
                      <a:r>
                        <a:rPr kumimoji="0" lang="en-US" sz="1600" b="1" i="0" u="none" strike="noStrike" cap="none" normalizeH="0" baseline="0" smtClean="0">
                          <a:ln>
                            <a:noFill/>
                          </a:ln>
                          <a:solidFill>
                            <a:schemeClr val="tx1"/>
                          </a:solidFill>
                          <a:effectLst/>
                          <a:latin typeface="Constantia"/>
                          <a:ea typeface="Times New Roman" pitchFamily="18" charset="0"/>
                          <a:cs typeface="Arial" charset="0"/>
                        </a:rPr>
                        <a:t>–</a:t>
                      </a: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 DN 102</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510 mm</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1500 mm</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WEIGHT  DN 102</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3.01 Kg/mt</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8,56 Kg/mt</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Cover Flame resistance</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Good (CR compound)</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No (SBR compound)</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Tube Oil resistance</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Good</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ea typeface="Times New Roman" pitchFamily="18" charset="0"/>
                          <a:cs typeface="Arial" charset="0"/>
                        </a:rPr>
                        <a:t>No resistant</a:t>
                      </a:r>
                      <a:endParaRPr kumimoji="0" lang="it-IT"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Tube service life</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Factor of 1</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 time higher</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1050">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Hose service life</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Factor of 1</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Sometime equal : depends strongly by contact medium or external environment</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Delivery time</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 / 3 weeks or less</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6 / 8 weeks</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Minimum Order Quantity</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No</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Yes</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Market Price</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Factor of 1</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5/6 Time higher</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Equinozio">
  <a:themeElements>
    <a:clrScheme name="1_Equinozi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_Equinozio">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quinozi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
        <a:ea typeface=""/>
        <a:cs typeface=""/>
      </a:majorFont>
      <a:minorFont>
        <a:latin typeface=""/>
        <a:ea typeface=""/>
        <a:cs typeface=""/>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1083</TotalTime>
  <Words>519</Words>
  <Application>Microsoft Office PowerPoint</Application>
  <PresentationFormat>Předvádění na obrazovce (4:3)</PresentationFormat>
  <Paragraphs>123</Paragraphs>
  <Slides>16</Slides>
  <Notes>1</Notes>
  <HiddenSlides>0</HiddenSlides>
  <MMClips>0</MMClips>
  <ScaleCrop>false</ScaleCrop>
  <HeadingPairs>
    <vt:vector size="4" baseType="variant">
      <vt:variant>
        <vt:lpstr>Motiv</vt:lpstr>
      </vt:variant>
      <vt:variant>
        <vt:i4>2</vt:i4>
      </vt:variant>
      <vt:variant>
        <vt:lpstr>Nadpisy snímků</vt:lpstr>
      </vt:variant>
      <vt:variant>
        <vt:i4>16</vt:i4>
      </vt:variant>
    </vt:vector>
  </HeadingPairs>
  <TitlesOfParts>
    <vt:vector size="18" baseType="lpstr">
      <vt:lpstr>1_Equinozio</vt:lpstr>
      <vt:lpstr>Equinozio</vt:lpstr>
      <vt:lpstr>Snímek 1</vt:lpstr>
      <vt:lpstr>Snímek 2</vt:lpstr>
      <vt:lpstr>Snímek 3</vt:lpstr>
      <vt:lpstr>Snímek 4</vt:lpstr>
      <vt:lpstr>Snímek 5</vt:lpstr>
      <vt:lpstr>Snímek 6</vt:lpstr>
      <vt:lpstr>Snímek 7</vt:lpstr>
      <vt:lpstr>Snímek 8</vt:lpstr>
      <vt:lpstr>STEEL BLAST  COMPARED TO CERAMIC Tube Hose</vt:lpstr>
      <vt:lpstr>Snímek 10</vt:lpstr>
      <vt:lpstr>Snímek 11</vt:lpstr>
      <vt:lpstr>Snímek 12</vt:lpstr>
      <vt:lpstr>Snímek 13</vt:lpstr>
      <vt:lpstr>Snímek 14</vt:lpstr>
      <vt:lpstr>Snímek 15</vt:lpstr>
      <vt:lpstr>Snímek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Trentadue</dc:creator>
  <cp:lastModifiedBy>spravce</cp:lastModifiedBy>
  <cp:revision>117</cp:revision>
  <dcterms:created xsi:type="dcterms:W3CDTF">2012-02-12T16:53:57Z</dcterms:created>
  <dcterms:modified xsi:type="dcterms:W3CDTF">2015-10-02T07:18:54Z</dcterms:modified>
</cp:coreProperties>
</file>