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8" r:id="rId2"/>
  </p:sldMasterIdLst>
  <p:notesMasterIdLst>
    <p:notesMasterId r:id="rId12"/>
  </p:notesMasterIdLst>
  <p:sldIdLst>
    <p:sldId id="258" r:id="rId3"/>
    <p:sldId id="266" r:id="rId4"/>
    <p:sldId id="265" r:id="rId5"/>
    <p:sldId id="261" r:id="rId6"/>
    <p:sldId id="262" r:id="rId7"/>
    <p:sldId id="267" r:id="rId8"/>
    <p:sldId id="263" r:id="rId9"/>
    <p:sldId id="268" r:id="rId10"/>
    <p:sldId id="264" r:id="rId11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79749" autoAdjust="0"/>
  </p:normalViewPr>
  <p:slideViewPr>
    <p:cSldViewPr>
      <p:cViewPr varScale="1">
        <p:scale>
          <a:sx n="57" d="100"/>
          <a:sy n="57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A06ADF-BB39-4963-8EAD-FA056066E6D6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675BEF-D7A9-4BA0-8022-24CEC704CC3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9EC433-6D52-4213-9F48-D3FFF546239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16351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8763" y="4005263"/>
            <a:ext cx="6210300" cy="4494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z="2000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0C0E8-5D0A-4B14-8953-16D520422BC7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CBC2-5E91-4C15-B3A8-C5AD9CC8D13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FC13-5CE0-4F84-8309-A0544FD8C20B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763A-C750-44EF-9AC6-F508E79A7F4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7C52-8B39-4C56-87F6-855E7B1D3489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6AF9-B631-4514-9958-5A5C2DFC06D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D036-95EF-4B48-876B-6FF50879CB2B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843C8-2037-439B-B69F-86066FDAF0C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2946-503E-4E50-8FEB-A6EDDCE0D5FF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11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egnaposto numero diapositiva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8C1A5-8813-4FFC-8295-462CF8FED1A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6DD3B-F7DB-462F-9C53-2DDE1D899242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E5739-A103-4ED0-AD78-559F54ADE82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67EF-962B-4424-BA87-9C2024E0817A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89B69-2ABF-4E28-8771-2E60551601F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2090-4E13-43A9-99F2-2752BC75D82B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7864-6AA8-4A43-9E7B-26B6A80860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8CAF-17E4-42F3-97D1-DF3BA8E02157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E2CE7-B17C-443C-9690-BAE4C1F4936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48F8D-3A54-4DAA-BBFE-5B5284588800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05FF-E7C9-4EE2-96CD-2ECAF31DD3B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B9F9-86CE-402C-8395-DFD4C7F39B0E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1C7B-689F-49D2-BD89-9181153C62A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B1D9-584A-4542-8411-C80120453E7A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33ED-BAE3-4B26-9C97-9D48AC0B9B8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72DD-70EA-4902-8267-C2C35A743389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9EA8-C298-42D0-853D-97CA733ACD1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E1C1-A4F3-4000-BE83-C0CB1B1E1BA2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96728-981F-4C13-84DC-E90C77718D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73CE-835F-406F-924E-C55397A151D1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E036-BCEB-459E-9B4E-095219D6254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2772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3277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576BEC-B522-453E-BFBA-5F205EFDE1E9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AD3E96-F9EA-4387-8AE7-78D97C12A13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grpSp>
        <p:nvGrpSpPr>
          <p:cNvPr id="32777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2560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DB06E4-10A2-4DC9-B8C6-F6ADF44EB5D6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86C1C7-2688-4534-AF8C-F4B4C876CF2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Grp="1" noChangeArrowheads="1"/>
          </p:cNvSpPr>
          <p:nvPr>
            <p:ph idx="4294967295"/>
          </p:nvPr>
        </p:nvSpPr>
        <p:spPr>
          <a:xfrm>
            <a:off x="0" y="1785926"/>
            <a:ext cx="9144000" cy="1643074"/>
          </a:xfrm>
        </p:spPr>
        <p:txBody>
          <a:bodyPr>
            <a:noAutofit/>
          </a:bodyPr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800" kern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ГИБКИЕ РУКАВА</a:t>
            </a:r>
            <a:endParaRPr lang="it-IT" sz="4800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200" b="1" i="1" kern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применяемые в системах охлаждения </a:t>
            </a:r>
            <a:endParaRPr lang="it-IT" sz="3200" b="1" i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4800" b="1" i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339" name="Rectangle 33"/>
          <p:cNvSpPr>
            <a:spLocks noChangeArrowheads="1"/>
          </p:cNvSpPr>
          <p:nvPr/>
        </p:nvSpPr>
        <p:spPr bwMode="auto">
          <a:xfrm>
            <a:off x="714375" y="4500563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dirty="0" smtClean="0">
                <a:latin typeface="Constantia" pitchFamily="18" charset="0"/>
              </a:rPr>
              <a:t>Июль</a:t>
            </a:r>
            <a:r>
              <a:rPr lang="it-IT" sz="2400" dirty="0" smtClean="0">
                <a:latin typeface="Constantia" pitchFamily="18" charset="0"/>
              </a:rPr>
              <a:t> 2014</a:t>
            </a:r>
            <a:endParaRPr lang="it-IT" sz="2400" dirty="0">
              <a:latin typeface="Constantia" pitchFamily="18" charset="0"/>
            </a:endParaRPr>
          </a:p>
        </p:txBody>
      </p:sp>
      <p:pic>
        <p:nvPicPr>
          <p:cNvPr id="14341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5963" y="4929188"/>
            <a:ext cx="4284662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5786438"/>
            <a:ext cx="38576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28596" y="571480"/>
            <a:ext cx="8229600" cy="135732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/>
            <a:r>
              <a:rPr lang="it-IT" sz="4400" dirty="0" smtClean="0">
                <a:solidFill>
                  <a:schemeClr val="tx2"/>
                </a:solidFill>
                <a:latin typeface="Calibri" pitchFamily="34" charset="0"/>
              </a:rPr>
              <a:t>O/3 RADIATORI</a:t>
            </a:r>
          </a:p>
          <a:p>
            <a:pPr algn="ctr"/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SAE J20R2</a:t>
            </a:r>
          </a:p>
        </p:txBody>
      </p:sp>
      <p:sp>
        <p:nvSpPr>
          <p:cNvPr id="6" name="Rettangolo 5"/>
          <p:cNvSpPr/>
          <p:nvPr/>
        </p:nvSpPr>
        <p:spPr>
          <a:xfrm>
            <a:off x="357158" y="200024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+mn-lt"/>
                <a:ea typeface="Times New Roman" pitchFamily="18" charset="0"/>
                <a:cs typeface="Arial" pitchFamily="34" charset="0"/>
              </a:rPr>
              <a:t>Специальный рукав для охлаждающих систем, где требуется минимальный радиус изгиба. Данные рукава позволяют заменить изогнутые патрубки. Рукав является альтернативой изогнутому патрубку и для установки не требует дополнительных операций.</a:t>
            </a:r>
            <a:endParaRPr lang="en-GB" dirty="0" smtClean="0">
              <a:latin typeface="+mn-lt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2409823" cy="255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2928926" y="5286388"/>
            <a:ext cx="60007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449263" algn="r"/>
                <a:tab pos="3060700" algn="ctr"/>
                <a:tab pos="6119813" algn="r"/>
              </a:tabLst>
            </a:pPr>
            <a:r>
              <a:rPr lang="ru-RU" b="1" dirty="0" smtClean="0">
                <a:solidFill>
                  <a:srgbClr val="339966"/>
                </a:solidFill>
                <a:latin typeface="+mn-lt"/>
                <a:cs typeface="Arial" pitchFamily="34" charset="0"/>
              </a:rPr>
              <a:t>Технические характеристики</a:t>
            </a:r>
            <a:endParaRPr lang="it-IT" sz="2000" b="1" dirty="0" smtClean="0">
              <a:solidFill>
                <a:srgbClr val="339966"/>
              </a:solidFill>
              <a:latin typeface="+mn-lt"/>
              <a:cs typeface="Times New Roman" pitchFamily="18" charset="0"/>
            </a:endParaRPr>
          </a:p>
          <a:p>
            <a:pPr lvl="0" eaLnBrk="0" hangingPunct="0">
              <a:tabLst>
                <a:tab pos="449263" algn="r"/>
                <a:tab pos="3060700" algn="ctr"/>
                <a:tab pos="6119813" algn="r"/>
              </a:tabLst>
            </a:pPr>
            <a:r>
              <a:rPr lang="ru-RU" b="1" dirty="0" smtClean="0">
                <a:solidFill>
                  <a:srgbClr val="339966"/>
                </a:solidFill>
                <a:latin typeface="+mn-lt"/>
                <a:cs typeface="Arial" pitchFamily="34" charset="0"/>
              </a:rPr>
              <a:t>Температурный режим</a:t>
            </a:r>
            <a:r>
              <a:rPr lang="en-US" dirty="0" smtClean="0">
                <a:latin typeface="+mn-lt"/>
                <a:cs typeface="Arial" pitchFamily="34" charset="0"/>
              </a:rPr>
              <a:t>  -40°C / +120°C </a:t>
            </a:r>
            <a:endParaRPr lang="it-IT" b="1" dirty="0" smtClean="0">
              <a:solidFill>
                <a:srgbClr val="339966"/>
              </a:solidFill>
              <a:latin typeface="+mn-lt"/>
              <a:cs typeface="Times New Roman" pitchFamily="18" charset="0"/>
            </a:endParaRPr>
          </a:p>
          <a:p>
            <a:pPr lvl="0" eaLnBrk="0" hangingPunct="0">
              <a:tabLst>
                <a:tab pos="449263" algn="r"/>
                <a:tab pos="3060700" algn="ctr"/>
                <a:tab pos="6119813" algn="r"/>
              </a:tabLst>
            </a:pPr>
            <a:r>
              <a:rPr lang="ru-RU" b="1" dirty="0" err="1" smtClean="0">
                <a:solidFill>
                  <a:srgbClr val="339966"/>
                </a:solidFill>
                <a:latin typeface="+mn-lt"/>
                <a:ea typeface="Times New Roman" pitchFamily="18" charset="0"/>
                <a:cs typeface="Arial" pitchFamily="34" charset="0"/>
              </a:rPr>
              <a:t>Вакум</a:t>
            </a:r>
            <a:r>
              <a:rPr lang="en-US" b="1" dirty="0" smtClean="0">
                <a:solidFill>
                  <a:srgbClr val="339966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          </a:t>
            </a:r>
            <a:r>
              <a:rPr lang="en-US" dirty="0" smtClean="0">
                <a:latin typeface="+mn-lt"/>
                <a:ea typeface="Times New Roman" pitchFamily="18" charset="0"/>
                <a:cs typeface="Arial" pitchFamily="34" charset="0"/>
              </a:rPr>
              <a:t>675 mmHg</a:t>
            </a:r>
          </a:p>
          <a:p>
            <a:pPr eaLnBrk="0" hangingPunct="0">
              <a:tabLst>
                <a:tab pos="449263" algn="r"/>
                <a:tab pos="3060700" algn="ctr"/>
                <a:tab pos="6119813" algn="r"/>
              </a:tabLst>
            </a:pPr>
            <a:r>
              <a:rPr lang="ru-RU" b="1" dirty="0" smtClean="0">
                <a:solidFill>
                  <a:srgbClr val="339966"/>
                </a:solidFill>
                <a:latin typeface="+mn-lt"/>
                <a:ea typeface="Times New Roman" pitchFamily="18" charset="0"/>
                <a:cs typeface="Arial" pitchFamily="34" charset="0"/>
              </a:rPr>
              <a:t>Норма</a:t>
            </a:r>
            <a:r>
              <a:rPr lang="en-US" b="1" dirty="0" smtClean="0">
                <a:solidFill>
                  <a:srgbClr val="339966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         	     </a:t>
            </a:r>
            <a:r>
              <a:rPr lang="en-US" dirty="0" smtClean="0">
                <a:latin typeface="+mn-lt"/>
                <a:ea typeface="Times New Roman" pitchFamily="18" charset="0"/>
                <a:cs typeface="Arial" pitchFamily="34" charset="0"/>
              </a:rPr>
              <a:t>SAE J20R2 CLASS D1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857488" y="3214686"/>
            <a:ext cx="60722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9966"/>
                </a:solidFill>
                <a:latin typeface="+mn-lt"/>
                <a:cs typeface="Arial" pitchFamily="34" charset="0"/>
              </a:rPr>
              <a:t>Описание</a:t>
            </a:r>
            <a:endParaRPr lang="en-US" b="1" dirty="0" smtClean="0">
              <a:solidFill>
                <a:srgbClr val="339966"/>
              </a:solidFill>
              <a:latin typeface="+mn-lt"/>
              <a:cs typeface="Arial" pitchFamily="34" charset="0"/>
            </a:endParaRPr>
          </a:p>
          <a:p>
            <a:r>
              <a:rPr lang="ru-RU" b="1" dirty="0" smtClean="0">
                <a:solidFill>
                  <a:srgbClr val="339966"/>
                </a:solidFill>
                <a:latin typeface="+mn-lt"/>
                <a:cs typeface="Arial" pitchFamily="34" charset="0"/>
              </a:rPr>
              <a:t>Внутренний слой  </a:t>
            </a:r>
            <a:r>
              <a:rPr lang="en-US" b="1" dirty="0" smtClean="0">
                <a:solidFill>
                  <a:srgbClr val="339966"/>
                </a:solidFill>
                <a:latin typeface="+mn-lt"/>
                <a:cs typeface="Arial" pitchFamily="34" charset="0"/>
              </a:rPr>
              <a:t>	</a:t>
            </a:r>
            <a:r>
              <a:rPr lang="en-US" dirty="0" smtClean="0">
                <a:latin typeface="+mn-lt"/>
                <a:cs typeface="Arial" pitchFamily="34" charset="0"/>
              </a:rPr>
              <a:t>EPDM, </a:t>
            </a:r>
            <a:r>
              <a:rPr lang="ru-RU" dirty="0" smtClean="0">
                <a:latin typeface="+mn-lt"/>
                <a:cs typeface="Arial" pitchFamily="34" charset="0"/>
              </a:rPr>
              <a:t>черный</a:t>
            </a:r>
            <a:endParaRPr lang="it-IT" sz="2000" b="1" dirty="0" smtClean="0">
              <a:solidFill>
                <a:srgbClr val="339966"/>
              </a:solidFill>
              <a:latin typeface="+mn-lt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339966"/>
                </a:solidFill>
                <a:latin typeface="+mn-lt"/>
                <a:cs typeface="Arial" pitchFamily="34" charset="0"/>
              </a:rPr>
              <a:t>Усиление    </a:t>
            </a:r>
            <a:r>
              <a:rPr lang="ru-RU" dirty="0" smtClean="0">
                <a:latin typeface="+mn-lt"/>
                <a:cs typeface="Arial" pitchFamily="34" charset="0"/>
              </a:rPr>
              <a:t>синтетические ткани</a:t>
            </a:r>
            <a:r>
              <a:rPr lang="en-US" dirty="0" smtClean="0">
                <a:latin typeface="+mn-lt"/>
                <a:cs typeface="Arial" pitchFamily="34" charset="0"/>
              </a:rPr>
              <a:t>, </a:t>
            </a:r>
            <a:r>
              <a:rPr lang="ru-RU" dirty="0" smtClean="0">
                <a:latin typeface="+mn-lt"/>
                <a:cs typeface="Arial" pitchFamily="34" charset="0"/>
              </a:rPr>
              <a:t>спирали из стальной проволоки.</a:t>
            </a:r>
            <a:endParaRPr lang="it-IT" sz="2000" b="1" dirty="0" smtClean="0">
              <a:solidFill>
                <a:srgbClr val="339966"/>
              </a:solidFill>
              <a:latin typeface="+mn-lt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339966"/>
                </a:solidFill>
                <a:latin typeface="+mn-lt"/>
                <a:cs typeface="Arial" pitchFamily="34" charset="0"/>
              </a:rPr>
              <a:t>Cover</a:t>
            </a:r>
            <a:r>
              <a:rPr lang="en-US" dirty="0" smtClean="0">
                <a:latin typeface="+mn-lt"/>
                <a:cs typeface="Arial" pitchFamily="34" charset="0"/>
              </a:rPr>
              <a:t> 	</a:t>
            </a:r>
            <a:r>
              <a:rPr lang="ru-RU" dirty="0" smtClean="0">
                <a:latin typeface="+mn-lt"/>
                <a:cs typeface="Arial" pitchFamily="34" charset="0"/>
              </a:rPr>
              <a:t>гофрированный, черный, стойкий к  истиранию, к старению и озону, с отпечатком текстильного бандажа.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71472" y="571480"/>
            <a:ext cx="8229600" cy="785818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/>
            <a:r>
              <a:rPr lang="it-IT" sz="4400" dirty="0" smtClean="0">
                <a:solidFill>
                  <a:schemeClr val="tx2"/>
                </a:solidFill>
                <a:latin typeface="Calibri" pitchFamily="34" charset="0"/>
              </a:rPr>
              <a:t>TUSIL RAD</a:t>
            </a:r>
            <a:r>
              <a:rPr lang="en-US" sz="4400" dirty="0" smtClean="0">
                <a:solidFill>
                  <a:schemeClr val="tx2"/>
                </a:solidFill>
                <a:latin typeface="Calibri" pitchFamily="34" charset="0"/>
              </a:rPr>
              <a:t>F</a:t>
            </a:r>
            <a:r>
              <a:rPr lang="it-IT" sz="4400" dirty="0" smtClean="0">
                <a:solidFill>
                  <a:schemeClr val="tx2"/>
                </a:solidFill>
                <a:latin typeface="Calibri" pitchFamily="34" charset="0"/>
              </a:rPr>
              <a:t>LEX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3286116" cy="104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3500430" y="1571612"/>
            <a:ext cx="52149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+mn-lt"/>
              </a:rPr>
              <a:t>Легкий рукав для узких криволинейных соединений между двигателем и радиатором. За счет своей исключительно гибкой структуры может заменять</a:t>
            </a:r>
            <a:r>
              <a:rPr lang="en-GB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предварительно отформованные муфты.</a:t>
            </a:r>
            <a:endParaRPr lang="it-IT" sz="2000" dirty="0">
              <a:latin typeface="+mn-lt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1000164" y="3143248"/>
            <a:ext cx="1028704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60078" tIns="45720" rIns="35866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+mn-lt"/>
                <a:cs typeface="Arial" pitchFamily="34" charset="0"/>
              </a:rPr>
              <a:t>ОПИСАНИЕ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Внутренний слой</a:t>
            </a:r>
            <a:r>
              <a:rPr lang="ru-RU" dirty="0" smtClean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силикон зеленого цвета, устойчив к высокой температуре и к антифризу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+mn-lt"/>
                <a:cs typeface="Arial" pitchFamily="34" charset="0"/>
              </a:rPr>
              <a:t>Усиление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синтетические ткани</a:t>
            </a:r>
            <a:r>
              <a:rPr lang="ru-RU" baseline="0" dirty="0" smtClean="0">
                <a:latin typeface="+mn-lt"/>
                <a:cs typeface="Arial" pitchFamily="34" charset="0"/>
              </a:rPr>
              <a:t>,</a:t>
            </a:r>
            <a:r>
              <a:rPr lang="ru-RU" dirty="0" smtClean="0">
                <a:latin typeface="+mn-lt"/>
                <a:cs typeface="Arial" pitchFamily="34" charset="0"/>
              </a:rPr>
              <a:t> устойчивые к высоким температурам, спирали из оцинкованной стали, вмонтированные в стенку рукава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Наружный слой</a:t>
            </a:r>
            <a:r>
              <a:rPr lang="ru-RU" b="1" dirty="0" smtClean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силикон зеленого цвета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устойчив к высокой температуре,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к истиранию, к старению и к озону, с отпечатком текстильного бандажа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143512"/>
            <a:ext cx="91440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404685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+mn-lt"/>
                <a:cs typeface="Arial" pitchFamily="34" charset="0"/>
              </a:rPr>
              <a:t>Технические характеристики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+mn-lt"/>
                <a:cs typeface="Arial" pitchFamily="34" charset="0"/>
              </a:rPr>
              <a:t>Температурный режим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+mn-lt"/>
                <a:cs typeface="Arial" pitchFamily="34" charset="0"/>
              </a:rPr>
              <a:t>	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	       -60°C / +200°C  ( -76°F / +392°F )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9966"/>
                </a:solidFill>
                <a:effectLst/>
                <a:latin typeface="+mn-lt"/>
                <a:cs typeface="Arial" pitchFamily="34" charset="0"/>
              </a:rPr>
              <a:t>Вакум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+mn-lt"/>
                <a:cs typeface="Arial" pitchFamily="34" charset="0"/>
              </a:rPr>
              <a:t>		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450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mmHg ( 17,7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inHg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)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Норма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rgbClr val="339966"/>
                </a:solidFill>
                <a:latin typeface="+mn-lt"/>
                <a:ea typeface="Times New Roman" pitchFamily="18" charset="0"/>
                <a:cs typeface="Arial" pitchFamily="34" charset="0"/>
              </a:rPr>
              <a:t>	                                              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SAE J20R2 CLASS 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lang="en-GB" dirty="0" smtClean="0">
                <a:latin typeface="+mn-lt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TMC RP303B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571472" y="571480"/>
            <a:ext cx="8229600" cy="785818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Calibri" pitchFamily="34" charset="0"/>
              </a:rPr>
              <a:t>СИЛИКОНОВАЯ РЕЗИНА</a:t>
            </a:r>
            <a:endParaRPr lang="it-IT" sz="5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Segnaposto contenuto 6"/>
          <p:cNvSpPr txBox="1">
            <a:spLocks/>
          </p:cNvSpPr>
          <p:nvPr/>
        </p:nvSpPr>
        <p:spPr>
          <a:xfrm>
            <a:off x="428596" y="1428736"/>
            <a:ext cx="8286808" cy="50831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800" b="1" i="1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ОСОБЕННОСТИ</a:t>
            </a:r>
            <a:r>
              <a:rPr kumimoji="0" lang="en-US" sz="2800" b="1" i="1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: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Отличные электроизоляционные свойства</a:t>
            </a:r>
            <a:endParaRPr kumimoji="0" lang="en-US" sz="2400" b="0" i="0" u="none" strike="noStrike" kern="0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ru-RU" sz="2400" kern="0" dirty="0" smtClean="0">
                <a:latin typeface="+mn-lt"/>
                <a:cs typeface="Arial" pitchFamily="34" charset="0"/>
              </a:rPr>
              <a:t>Гибкий</a:t>
            </a:r>
            <a:endParaRPr kumimoji="0" lang="en-US" sz="2400" b="0" i="0" u="none" strike="noStrike" kern="0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Устойчив к озону,</a:t>
            </a:r>
            <a:r>
              <a:rPr kumimoji="0" lang="ru-RU" sz="2400" b="0" i="0" u="none" strike="noStrike" kern="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к высоким температурам и к старению</a:t>
            </a:r>
            <a:endParaRPr kumimoji="0" lang="en-US" sz="2400" b="0" i="0" u="none" strike="noStrike" kern="0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Подходит для любых </a:t>
            </a:r>
            <a:r>
              <a:rPr kumimoji="0" lang="ru-RU" sz="2400" b="0" i="0" u="none" strike="noStrike" kern="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антифризных</a:t>
            </a:r>
            <a:r>
              <a:rPr kumimoji="0" lang="ru-RU" sz="24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жидкостей</a:t>
            </a:r>
            <a:endParaRPr kumimoji="0" lang="en-US" sz="2400" b="0" i="0" u="none" strike="noStrike" kern="0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Устойчив к высоким температурам.</a:t>
            </a:r>
            <a:r>
              <a:rPr kumimoji="0" lang="ru-RU" sz="2400" b="0" i="0" u="none" strike="noStrike" kern="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Большинство других эластомеров не могут выдержать такого большого разброса температур, что наглядно представлено на следующем слайде</a:t>
            </a:r>
            <a:endParaRPr kumimoji="0" lang="it-IT" sz="2400" b="0" i="0" u="none" strike="noStrike" kern="0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it-IT" sz="2800" b="0" i="0" u="none" strike="noStrike" kern="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it-IT" sz="2800" b="0" i="0" u="none" strike="noStrike" kern="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4282" y="1428736"/>
            <a:ext cx="2928958" cy="318924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tIns="72000" bIns="0" anchorCtr="1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000" dirty="0" smtClean="0">
                <a:cs typeface="+mn-cs"/>
              </a:rPr>
              <a:t>Температурный режим</a:t>
            </a:r>
            <a:endParaRPr lang="it-IT" sz="2000" dirty="0"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59163" y="2170113"/>
            <a:ext cx="2166937" cy="29430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tIns="72000" bIns="0" anchorCtr="1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dirty="0">
                <a:cs typeface="+mn-cs"/>
              </a:rPr>
              <a:t>NITRILE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57752" y="3643314"/>
            <a:ext cx="2166937" cy="29430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tIns="72000" bIns="0" anchorCtr="1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dirty="0">
                <a:cs typeface="+mn-cs"/>
              </a:rPr>
              <a:t>UPE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00694" y="4429132"/>
            <a:ext cx="2166938" cy="29430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tIns="72000" bIns="0" anchorCtr="1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dirty="0">
                <a:cs typeface="+mn-cs"/>
              </a:rPr>
              <a:t>BUTYL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143372" y="2928934"/>
            <a:ext cx="2166937" cy="29430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tIns="72000" bIns="0" anchorCtr="1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dirty="0">
                <a:cs typeface="+mn-cs"/>
              </a:rPr>
              <a:t>NR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72198" y="5214950"/>
            <a:ext cx="2166938" cy="29430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tIns="72000" bIns="0" anchorCtr="1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b="1" i="1" dirty="0">
                <a:cs typeface="+mn-cs"/>
              </a:rPr>
              <a:t>EPDM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947988" y="2230438"/>
            <a:ext cx="3267086" cy="3984644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it-IT"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214810" y="1571612"/>
            <a:ext cx="3082925" cy="318924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/>
            <a:tailEnd/>
          </a:ln>
          <a:effectLst/>
        </p:spPr>
        <p:txBody>
          <a:bodyPr tIns="72000" bIns="0" anchorCtr="1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000" smtClean="0">
                <a:cs typeface="+mn-cs"/>
              </a:rPr>
              <a:t>Каучуки</a:t>
            </a:r>
            <a:endParaRPr lang="it-IT" sz="2000" dirty="0"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5720" y="2143116"/>
            <a:ext cx="2166937" cy="318924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tIns="72000" bIns="0" anchorCtr="1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dirty="0">
                <a:cs typeface="+mn-cs"/>
              </a:rPr>
              <a:t>-25°C +80°C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571604" y="3643314"/>
            <a:ext cx="2166937" cy="318924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tIns="72000" bIns="0" anchorCtr="1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dirty="0">
                <a:cs typeface="+mn-cs"/>
              </a:rPr>
              <a:t>-35°C +100°C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285984" y="4429132"/>
            <a:ext cx="2166937" cy="318924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tIns="72000" bIns="0" anchorCtr="1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dirty="0">
                <a:cs typeface="+mn-cs"/>
              </a:rPr>
              <a:t>-40°C +120°C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928662" y="2857496"/>
            <a:ext cx="2166937" cy="318924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tIns="72000" bIns="0" anchorCtr="1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dirty="0">
                <a:cs typeface="+mn-cs"/>
              </a:rPr>
              <a:t>-40°C +80°C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857488" y="5214950"/>
            <a:ext cx="2166938" cy="318924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tIns="72000" bIns="0" anchorCtr="1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dirty="0">
                <a:cs typeface="+mn-cs"/>
              </a:rPr>
              <a:t>-40°C +120°C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571472" y="571480"/>
            <a:ext cx="8229600" cy="785818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Calibri" pitchFamily="34" charset="0"/>
              </a:rPr>
              <a:t>ТЕМПЕРАТУРНЫЕ РЕЖИМЫ </a:t>
            </a:r>
            <a:endParaRPr lang="it-IT" sz="4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571868" y="5929330"/>
            <a:ext cx="2166938" cy="318924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tIns="72000" bIns="0" anchorCtr="1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dirty="0" smtClean="0">
                <a:cs typeface="+mn-cs"/>
              </a:rPr>
              <a:t>-60°C +</a:t>
            </a:r>
            <a:r>
              <a:rPr lang="it-IT" sz="2000" dirty="0" smtClean="0"/>
              <a:t>20</a:t>
            </a:r>
            <a:r>
              <a:rPr lang="it-IT" sz="2000" dirty="0" smtClean="0">
                <a:cs typeface="+mn-cs"/>
              </a:rPr>
              <a:t>0°C</a:t>
            </a:r>
            <a:endParaRPr lang="it-IT" sz="2000" dirty="0">
              <a:cs typeface="+mn-cs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572264" y="5929330"/>
            <a:ext cx="2286016" cy="29430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tIns="72000" bIns="0" anchorCtr="1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b="1" i="1" cap="all" dirty="0" smtClean="0">
                <a:cs typeface="+mn-cs"/>
              </a:rPr>
              <a:t>SILICONE</a:t>
            </a:r>
            <a:endParaRPr lang="it-IT" b="1" i="1" cap="all" dirty="0"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71472" y="785794"/>
            <a:ext cx="8229600" cy="785818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Calibri" pitchFamily="34" charset="0"/>
              </a:rPr>
              <a:t>ТЕРМОСТОЙКОСТЬ</a:t>
            </a:r>
            <a:endParaRPr lang="it-IT" sz="4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3" name="Segnaposto contenuto 5"/>
          <p:cNvGraphicFramePr>
            <a:graphicFrameLocks/>
          </p:cNvGraphicFramePr>
          <p:nvPr/>
        </p:nvGraphicFramePr>
        <p:xfrm>
          <a:off x="357158" y="1928803"/>
          <a:ext cx="8286808" cy="203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571636"/>
                <a:gridCol w="1041247"/>
                <a:gridCol w="1316207"/>
                <a:gridCol w="1357322"/>
                <a:gridCol w="1857388"/>
              </a:tblGrid>
              <a:tr h="57883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ТЕМПЕРАТУРА</a:t>
                      </a:r>
                      <a:endParaRPr lang="it-IT" sz="1400" b="1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ВРЕМЯ</a:t>
                      </a:r>
                      <a:endParaRPr lang="it-IT" sz="1400" b="1" cap="all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it-IT" sz="14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ЧАСЫ</a:t>
                      </a:r>
                      <a:r>
                        <a:rPr lang="it-IT" sz="14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it-IT" sz="1400" b="1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ТВЕРДОСТЬ</a:t>
                      </a:r>
                      <a:r>
                        <a:rPr lang="it-IT" sz="14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 (ShA)</a:t>
                      </a:r>
                      <a:endParaRPr lang="it-IT" sz="1400" b="1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ПРОЧНОСТЬ</a:t>
                      </a:r>
                    </a:p>
                    <a:p>
                      <a:pPr algn="ctr"/>
                      <a:r>
                        <a:rPr lang="ru-RU" sz="14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НА РАЗРЫВ</a:t>
                      </a:r>
                      <a:endParaRPr lang="it-IT" sz="1400" b="1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ОТНОСИТЕЛЬНОЕ УДЛИНЕНИЕ </a:t>
                      </a:r>
                      <a:endParaRPr lang="it-IT" sz="1400" b="1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7241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Arial" pitchFamily="34" charset="0"/>
                          <a:cs typeface="Arial" pitchFamily="34" charset="0"/>
                        </a:rPr>
                        <a:t>EPDM</a:t>
                      </a:r>
                      <a:r>
                        <a:rPr lang="it-IT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it-I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200 °</a:t>
                      </a:r>
                      <a:r>
                        <a:rPr lang="it-IT" sz="1800" baseline="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it-IT" sz="1800" baseline="0" dirty="0" smtClean="0">
                          <a:latin typeface="Arial" pitchFamily="34" charset="0"/>
                          <a:cs typeface="Arial" pitchFamily="34" charset="0"/>
                        </a:rPr>
                        <a:t> 20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- 52 %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- 68 %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41052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Arial" pitchFamily="34" charset="0"/>
                          <a:cs typeface="Arial" pitchFamily="34" charset="0"/>
                        </a:rPr>
                        <a:t>SILICONE</a:t>
                      </a:r>
                      <a:endParaRPr lang="it-I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230 °C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1000 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 + 16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- 50 %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- 70%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85720" y="5000636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 smtClean="0">
                <a:latin typeface="Arial" pitchFamily="34" charset="0"/>
                <a:cs typeface="Arial" pitchFamily="34" charset="0"/>
              </a:rPr>
              <a:t>Силиконовый эластомер служит в 40 раз дольше, чем </a:t>
            </a:r>
            <a:r>
              <a:rPr lang="en-US" sz="2400" cap="all" dirty="0" smtClean="0">
                <a:latin typeface="Arial" pitchFamily="34" charset="0"/>
                <a:cs typeface="Arial" pitchFamily="34" charset="0"/>
              </a:rPr>
              <a:t>EPDM </a:t>
            </a:r>
            <a:r>
              <a:rPr lang="ru-RU" sz="2400" cap="all" dirty="0" smtClean="0">
                <a:latin typeface="Arial" pitchFamily="34" charset="0"/>
                <a:cs typeface="Arial" pitchFamily="34" charset="0"/>
              </a:rPr>
              <a:t>каучук</a:t>
            </a:r>
            <a:endParaRPr lang="it-IT" sz="2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4286248" y="4214818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71472" y="571480"/>
            <a:ext cx="8229600" cy="785818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Calibri" pitchFamily="34" charset="0"/>
              </a:rPr>
              <a:t>СТОЙКОСТЬ К СТАРЕНИЮ</a:t>
            </a:r>
            <a:endParaRPr lang="it-IT" sz="4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7158" y="164305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 smtClean="0">
                <a:latin typeface="+mn-lt"/>
                <a:cs typeface="Arial" pitchFamily="34" charset="0"/>
              </a:rPr>
              <a:t>Сравнительный тест между </a:t>
            </a:r>
            <a:r>
              <a:rPr lang="it-IT" sz="2400" cap="all" dirty="0" smtClean="0">
                <a:latin typeface="+mn-lt"/>
                <a:cs typeface="Arial" pitchFamily="34" charset="0"/>
              </a:rPr>
              <a:t>EPDM </a:t>
            </a:r>
            <a:r>
              <a:rPr lang="ru-RU" sz="2400" cap="all" dirty="0" smtClean="0">
                <a:latin typeface="+mn-lt"/>
                <a:cs typeface="Arial" pitchFamily="34" charset="0"/>
              </a:rPr>
              <a:t>и силиконом</a:t>
            </a:r>
            <a:endParaRPr lang="it-IT" sz="2400" cap="all" dirty="0" smtClean="0">
              <a:latin typeface="+mn-lt"/>
              <a:cs typeface="Arial" pitchFamily="34" charset="0"/>
            </a:endParaRPr>
          </a:p>
          <a:p>
            <a:pPr algn="ctr"/>
            <a:r>
              <a:rPr lang="ru-RU" sz="2400" cap="all" dirty="0" smtClean="0">
                <a:latin typeface="+mn-lt"/>
                <a:cs typeface="Arial" pitchFamily="34" charset="0"/>
              </a:rPr>
              <a:t>при</a:t>
            </a:r>
            <a:r>
              <a:rPr lang="it-IT" sz="2400" cap="all" dirty="0" smtClean="0">
                <a:latin typeface="+mn-lt"/>
                <a:cs typeface="Arial" pitchFamily="34" charset="0"/>
              </a:rPr>
              <a:t> 200°C </a:t>
            </a:r>
            <a:r>
              <a:rPr lang="ru-RU" sz="2400" cap="all" dirty="0" smtClean="0">
                <a:latin typeface="+mn-lt"/>
                <a:cs typeface="Arial" pitchFamily="34" charset="0"/>
              </a:rPr>
              <a:t>на протяжении 24 часов</a:t>
            </a:r>
            <a:endParaRPr lang="it-IT" sz="2400" cap="all" dirty="0" smtClean="0">
              <a:latin typeface="+mn-lt"/>
              <a:cs typeface="Arial" pitchFamily="34" charset="0"/>
            </a:endParaRPr>
          </a:p>
        </p:txBody>
      </p:sp>
      <p:graphicFrame>
        <p:nvGraphicFramePr>
          <p:cNvPr id="4" name="Segnaposto contenuto 5"/>
          <p:cNvGraphicFramePr>
            <a:graphicFrameLocks/>
          </p:cNvGraphicFramePr>
          <p:nvPr/>
        </p:nvGraphicFramePr>
        <p:xfrm>
          <a:off x="571472" y="3071810"/>
          <a:ext cx="7786742" cy="1673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1428760"/>
                <a:gridCol w="2000264"/>
                <a:gridCol w="2071702"/>
              </a:tblGrid>
              <a:tr h="733688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твердость</a:t>
                      </a:r>
                      <a:endParaRPr lang="it-IT" sz="1600" b="1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Прочность на разрыв</a:t>
                      </a:r>
                      <a:endParaRPr lang="it-IT" sz="1600" b="1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Относительное удлинение</a:t>
                      </a:r>
                      <a:endParaRPr lang="it-IT" sz="1600" b="1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9817">
                <a:tc>
                  <a:txBody>
                    <a:bodyPr/>
                    <a:lstStyle/>
                    <a:p>
                      <a:pPr algn="ctr"/>
                      <a:r>
                        <a:rPr lang="it-IT" sz="1800" b="1" cap="all" dirty="0" smtClean="0">
                          <a:latin typeface="Arial" pitchFamily="34" charset="0"/>
                          <a:cs typeface="Arial" pitchFamily="34" charset="0"/>
                        </a:rPr>
                        <a:t>EPDM</a:t>
                      </a:r>
                      <a:endParaRPr lang="it-IT" sz="1800" b="1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it-IT" sz="1800" baseline="0" dirty="0" smtClean="0">
                          <a:latin typeface="Arial" pitchFamily="34" charset="0"/>
                          <a:cs typeface="Arial" pitchFamily="34" charset="0"/>
                        </a:rPr>
                        <a:t> 20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- 52 %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- 68 %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9817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all" dirty="0" smtClean="0">
                          <a:latin typeface="Arial" pitchFamily="34" charset="0"/>
                          <a:cs typeface="Arial" pitchFamily="34" charset="0"/>
                        </a:rPr>
                        <a:t>силикон</a:t>
                      </a:r>
                      <a:r>
                        <a:rPr lang="it-IT" sz="1800" b="1" cap="all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it-IT" sz="1800" b="1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- 3 %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- 10 %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42844" y="5286388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cap="all" dirty="0" smtClean="0">
                <a:latin typeface="+mn-lt"/>
              </a:rPr>
              <a:t>СИЛИКОН ПО-ПРЕЖНЕМУ </a:t>
            </a:r>
            <a:r>
              <a:rPr lang="it-IT" sz="2200" cap="all" dirty="0" smtClean="0">
                <a:latin typeface="+mn-lt"/>
              </a:rPr>
              <a:t> </a:t>
            </a:r>
            <a:r>
              <a:rPr lang="ru-RU" sz="2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мягкий</a:t>
            </a:r>
            <a:r>
              <a:rPr lang="it-IT" sz="2200" cap="all" dirty="0" smtClean="0">
                <a:latin typeface="+mn-lt"/>
              </a:rPr>
              <a:t> </a:t>
            </a:r>
            <a:r>
              <a:rPr lang="ru-RU" sz="2200" cap="all" dirty="0" smtClean="0">
                <a:latin typeface="+mn-lt"/>
              </a:rPr>
              <a:t>и</a:t>
            </a:r>
            <a:r>
              <a:rPr lang="it-IT" sz="2200" cap="all" dirty="0" smtClean="0">
                <a:latin typeface="+mn-lt"/>
              </a:rPr>
              <a:t> </a:t>
            </a:r>
            <a:r>
              <a:rPr lang="ru-RU" sz="2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гибкий</a:t>
            </a:r>
            <a:r>
              <a:rPr lang="it-IT" sz="2200" cap="all" dirty="0" smtClean="0">
                <a:latin typeface="+mn-lt"/>
              </a:rPr>
              <a:t> </a:t>
            </a:r>
            <a:r>
              <a:rPr lang="ru-RU" sz="2200" cap="all" dirty="0" smtClean="0">
                <a:latin typeface="+mn-lt"/>
              </a:rPr>
              <a:t>после  ЭКСПОЗИЦИИ</a:t>
            </a:r>
            <a:r>
              <a:rPr lang="it-IT" sz="2200" cap="all" dirty="0" smtClean="0">
                <a:latin typeface="+mn-lt"/>
              </a:rPr>
              <a:t> !!! </a:t>
            </a:r>
            <a:endParaRPr lang="it-IT" sz="2200" cap="all" dirty="0">
              <a:latin typeface="+mn-lt"/>
            </a:endParaRPr>
          </a:p>
        </p:txBody>
      </p:sp>
      <p:sp>
        <p:nvSpPr>
          <p:cNvPr id="6" name="Ovale 5"/>
          <p:cNvSpPr/>
          <p:nvPr/>
        </p:nvSpPr>
        <p:spPr>
          <a:xfrm>
            <a:off x="7000892" y="4214818"/>
            <a:ext cx="857256" cy="50006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286116" y="4214818"/>
            <a:ext cx="642942" cy="50006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>
            <a:stCxn id="7" idx="4"/>
          </p:cNvCxnSpPr>
          <p:nvPr/>
        </p:nvCxnSpPr>
        <p:spPr>
          <a:xfrm rot="5400000">
            <a:off x="3161102" y="4911341"/>
            <a:ext cx="642942" cy="2500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1270000"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6" idx="3"/>
          </p:cNvCxnSpPr>
          <p:nvPr/>
        </p:nvCxnSpPr>
        <p:spPr>
          <a:xfrm rot="5400000">
            <a:off x="5812601" y="4043992"/>
            <a:ext cx="716175" cy="19114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71472" y="571480"/>
            <a:ext cx="8229600" cy="785818"/>
          </a:xfrm>
          <a:prstGeom prst="rect">
            <a:avLst/>
          </a:prstGeom>
        </p:spPr>
        <p:txBody>
          <a:bodyPr lIns="0" rIns="0" bIns="0" anchor="b">
            <a:normAutofit fontScale="85000" lnSpcReduction="10000"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Calibri" pitchFamily="34" charset="0"/>
              </a:rPr>
              <a:t>ПОВТОРНЫЕ ИЗМЕНЕНИЯ ТЕМПЕРАТУРЫ</a:t>
            </a:r>
            <a:endParaRPr lang="it-IT" sz="4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43241" y="71413"/>
            <a:ext cx="36433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285720" y="535782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latin typeface="Arial" pitchFamily="34" charset="0"/>
                <a:cs typeface="Arial" pitchFamily="34" charset="0"/>
              </a:rPr>
              <a:t>СИЛИКОНОВАЯ РЕЗИНА </a:t>
            </a:r>
            <a:endParaRPr lang="it-IT" sz="24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6"/>
          <p:cNvSpPr txBox="1">
            <a:spLocks/>
          </p:cNvSpPr>
          <p:nvPr/>
        </p:nvSpPr>
        <p:spPr>
          <a:xfrm>
            <a:off x="500034" y="1428736"/>
            <a:ext cx="8229600" cy="4805362"/>
          </a:xfrm>
          <a:prstGeom prst="rect">
            <a:avLst/>
          </a:prstGeom>
        </p:spPr>
        <p:txBody>
          <a:bodyPr/>
          <a:lstStyle/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Благодаря</a:t>
            </a:r>
            <a:r>
              <a:rPr kumimoji="0" lang="en-US" sz="2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</a:t>
            </a:r>
            <a:r>
              <a:rPr kumimoji="0" lang="ru-RU" sz="2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их свойствам,</a:t>
            </a:r>
            <a:r>
              <a:rPr kumimoji="0" lang="en-US" sz="2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</a:t>
            </a:r>
            <a:r>
              <a:rPr kumimoji="0" lang="ru-RU" sz="2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Силиконовые рукава – идеальное решение во многих устройствах, связанных с современными </a:t>
            </a:r>
            <a:r>
              <a:rPr kumimoji="0" lang="ru-RU" sz="2200" b="0" i="0" u="none" strike="noStrike" kern="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нуждами: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endParaRPr kumimoji="0" lang="en-US" sz="2200" b="0" i="0" u="none" strike="noStrike" kern="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Циркуляция ОХЛАЖДАЮЩЕЙ ВОДЫ И ОТРАБОТАННЫХ ГАЗОВ НА ДВИГАТЕЛЯХ СУДОВ</a:t>
            </a:r>
            <a:endParaRPr kumimoji="0" lang="en-US" sz="2200" b="0" i="0" u="none" strike="noStrike" kern="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ДЛЯ АВТОМАШИН В КАЧЕСТВЕ ПАТРУБКОВ</a:t>
            </a:r>
            <a:endParaRPr kumimoji="0" lang="en-US" sz="2200" b="0" i="0" u="none" strike="noStrike" kern="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ГОРЯЧИЙ</a:t>
            </a:r>
            <a:r>
              <a:rPr kumimoji="0" lang="ru-RU" sz="2200" b="0" i="0" u="none" strike="noStrike" kern="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ВОЗДУХ</a:t>
            </a:r>
            <a:endParaRPr kumimoji="0" lang="en-US" sz="2200" b="0" i="0" u="none" strike="noStrike" kern="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КОСМЕТИКА,</a:t>
            </a:r>
            <a:r>
              <a:rPr kumimoji="0" lang="ru-RU" sz="2200" b="0" i="0" u="none" strike="noStrike" kern="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ФАРМАЦЕВТИКА И ПИЩЕВАЯ ПРОМЫШЛЕННОСТЬ</a:t>
            </a:r>
            <a:endParaRPr kumimoji="0" lang="en-US" sz="2200" b="0" i="0" u="none" strike="noStrike" kern="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СУХОЙ ЛЕД</a:t>
            </a:r>
            <a:endParaRPr kumimoji="0" lang="en-US" sz="2200" b="0" i="0" u="none" strike="noStrike" kern="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ТЕРМОЗАЩИТА</a:t>
            </a:r>
            <a:r>
              <a:rPr kumimoji="0" lang="ru-RU" sz="2200" b="0" i="0" u="none" strike="noStrike" kern="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ДЛЯ ТРУБ И КАБЕЛЕЙ</a:t>
            </a:r>
            <a:endParaRPr kumimoji="0" lang="en-US" sz="2200" b="0" i="0" u="none" strike="noStrike" kern="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ОХЛАЖДАЮЩАЯ</a:t>
            </a:r>
            <a:r>
              <a:rPr kumimoji="0" lang="ru-RU" sz="2200" b="0" i="0" u="none" strike="noStrike" kern="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СИСТЕМА ДЛЯ </a:t>
            </a:r>
            <a:r>
              <a:rPr kumimoji="0" lang="en-US" sz="2200" b="0" i="0" u="none" strike="noStrike" kern="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INTERCOOLER-</a:t>
            </a:r>
            <a:r>
              <a:rPr kumimoji="0" lang="ru-RU" sz="2200" b="0" i="0" u="none" strike="noStrike" kern="0" cap="all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ов</a:t>
            </a:r>
            <a:endParaRPr kumimoji="0" lang="en-US" sz="2200" b="0" i="0" u="none" strike="noStrike" kern="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it-IT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endParaRPr kumimoji="0" lang="it-IT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it-IT" sz="2400" b="0" i="0" u="none" strike="noStrike" kern="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it-IT" sz="2600" b="0" i="0" u="none" strike="noStrike" kern="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it-IT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571472" y="571480"/>
            <a:ext cx="8229600" cy="785818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Calibri" pitchFamily="34" charset="0"/>
              </a:rPr>
              <a:t>СИЛИКОНОВЫЕ РУКАВА</a:t>
            </a:r>
            <a:endParaRPr lang="it-IT" sz="4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Equinozio">
  <a:themeElements>
    <a:clrScheme name="1_Equinozio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_Equinozio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quinozio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386</Words>
  <Application>Microsoft Office PowerPoint</Application>
  <PresentationFormat>Předvádění na obrazovce (4:3)</PresentationFormat>
  <Paragraphs>103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1_Equinozio</vt:lpstr>
      <vt:lpstr>Equinozio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Trentadue</dc:creator>
  <cp:lastModifiedBy>spravce</cp:lastModifiedBy>
  <cp:revision>158</cp:revision>
  <dcterms:created xsi:type="dcterms:W3CDTF">2012-02-12T16:53:57Z</dcterms:created>
  <dcterms:modified xsi:type="dcterms:W3CDTF">2014-10-30T08:57:32Z</dcterms:modified>
</cp:coreProperties>
</file>