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8" r:id="rId2"/>
  </p:sldMasterIdLst>
  <p:notesMasterIdLst>
    <p:notesMasterId r:id="rId9"/>
  </p:notesMasterIdLst>
  <p:sldIdLst>
    <p:sldId id="283" r:id="rId3"/>
    <p:sldId id="268" r:id="rId4"/>
    <p:sldId id="280" r:id="rId5"/>
    <p:sldId id="277" r:id="rId6"/>
    <p:sldId id="281" r:id="rId7"/>
    <p:sldId id="282" r:id="rId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85" autoAdjust="0"/>
    <p:restoredTop sz="79749" autoAdjust="0"/>
  </p:normalViewPr>
  <p:slideViewPr>
    <p:cSldViewPr>
      <p:cViewPr varScale="1">
        <p:scale>
          <a:sx n="53" d="100"/>
          <a:sy n="53" d="100"/>
        </p:scale>
        <p:origin x="-2112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A06ADF-BB39-4963-8EAD-FA056066E6D6}" type="datetimeFigureOut">
              <a:rPr lang="it-IT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675BEF-D7A9-4BA0-8022-24CEC704CC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9EC433-6D52-4213-9F48-D3FFF546239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16351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4005263"/>
            <a:ext cx="6210300" cy="4494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2000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49A2-0FF2-441E-AFDE-15AFA568CA2E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BC2-5E91-4C15-B3A8-C5AD9CC8D1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9827-9689-4E06-8B0A-5A9A6569BEBE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763A-C750-44EF-9AC6-F508E79A7F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2E3F-70C0-4DE8-A556-1F6373AEF982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6AF9-B631-4514-9958-5A5C2DFC06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5308-D2CC-4650-AE59-509A69C681A8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43C8-2037-439B-B69F-86066FDAF0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56A7-4F7F-44DE-B81C-DDC089D470F5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11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C1A5-8813-4FFC-8295-462CF8FED1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9A86-8628-4311-B4C7-5EE0B75F9B3B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5739-A103-4ED0-AD78-559F54ADE8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4176-F3B3-4ABA-9B12-D9C591849A0D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9B69-2ABF-4E28-8771-2E60551601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A817-E6E3-4F40-A253-2E48AB7C6685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7864-6AA8-4A43-9E7B-26B6A80860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5600-285F-4040-9C2A-847B4F885618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E2CE7-B17C-443C-9690-BAE4C1F493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A9F7-9AEC-49A2-9834-5C0438CFDDD5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05FF-E7C9-4EE2-96CD-2ECAF31DD3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1E4A-2F60-40DD-B9B8-4B36F46DDEE0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1C7B-689F-49D2-BD89-9181153C62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19D9-3BE4-4F19-845C-4EFB61C88E18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33ED-BAE3-4B26-9C97-9D48AC0B9B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BD56-1F82-4277-9738-2EADAE5C588A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9EA8-C298-42D0-853D-97CA733AC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D64D-CDA2-4FAB-8972-7E0D50C97CCB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6728-981F-4C13-84DC-E90C77718D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AE8A-206F-46E8-93D6-5A22C01FBA2D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E036-BCEB-459E-9B4E-095219D62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772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3277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DE2367-4F25-4EE8-B83A-37C8CBB4AC5C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AD3E96-F9EA-4387-8AE7-78D97C12A1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32777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560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76A16E-A161-4164-83B8-173631531296}" type="datetime1">
              <a:rPr lang="it-IT" smtClean="0"/>
              <a:pPr>
                <a:defRPr/>
              </a:pPr>
              <a:t>09/09/2014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86C1C7-2688-4534-AF8C-F4B4C876CF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cid:E4926975-7313-445D-87CC-FFDF140C0242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Grp="1" noChangeArrowheads="1"/>
          </p:cNvSpPr>
          <p:nvPr>
            <p:ph idx="4294967295"/>
          </p:nvPr>
        </p:nvSpPr>
        <p:spPr>
          <a:xfrm>
            <a:off x="642910" y="1857364"/>
            <a:ext cx="7726362" cy="2433645"/>
          </a:xfrm>
        </p:spPr>
        <p:txBody>
          <a:bodyPr>
            <a:noAutofit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800" kern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 HANDLING: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sz="4800" kern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MARMOTECH</a:t>
            </a:r>
            <a:endParaRPr lang="it-IT" sz="3200" b="1" i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4800" b="1" i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3576638" y="31019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>
              <a:latin typeface="Constantia" pitchFamily="18" charset="0"/>
            </a:endParaRPr>
          </a:p>
        </p:txBody>
      </p:sp>
      <p:pic>
        <p:nvPicPr>
          <p:cNvPr id="14341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963" y="4929188"/>
            <a:ext cx="428466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786438"/>
            <a:ext cx="38576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09EA8-C298-42D0-853D-97CA733ACD1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571480"/>
            <a:ext cx="8929688" cy="1143000"/>
          </a:xfrm>
          <a:prstGeom prst="rect">
            <a:avLst/>
          </a:prstGeom>
        </p:spPr>
        <p:txBody>
          <a:bodyPr lIns="0" rIns="0" bIns="0" anchor="b"/>
          <a:lstStyle/>
          <a:p>
            <a:pPr algn="ctr"/>
            <a:r>
              <a:rPr lang="it-IT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APPLICATIONS</a:t>
            </a:r>
            <a:endParaRPr lang="it-IT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714348" y="2285992"/>
            <a:ext cx="7500990" cy="3714776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STEEL INDUSTRY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FOOD INDUSTRY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 CEREALS, RICE, GRAIN, SEEDS, FLOUR, SUGAR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PLASTIC INDUSTRY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PVC, PE, POWDERS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CERAMIC INDUSTRY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 CARBONATE POWDER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09EA8-C298-42D0-853D-97CA733ACD1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 descr="http://www.supernastri.it/upload_file/tramog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238375" cy="28194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214546" y="785794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dirty="0" smtClean="0">
                <a:latin typeface="Arial" pitchFamily="34" charset="0"/>
                <a:cs typeface="Arial" pitchFamily="34" charset="0"/>
              </a:rPr>
              <a:t>MARMOTECH</a:t>
            </a:r>
            <a:r>
              <a:rPr lang="it-IT" sz="36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™</a:t>
            </a:r>
            <a:endParaRPr lang="it-IT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857628"/>
            <a:ext cx="4982625" cy="251459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071802" y="2428868"/>
            <a:ext cx="5786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Flexible line for conveying abrasive material </a:t>
            </a:r>
            <a:r>
              <a:rPr lang="en-US" sz="2200" dirty="0" smtClean="0"/>
              <a:t>(particularly suitable in the context of </a:t>
            </a:r>
            <a:r>
              <a:rPr lang="en-US" sz="2200" dirty="0" err="1" smtClean="0"/>
              <a:t>hydrocyclones</a:t>
            </a:r>
            <a:r>
              <a:rPr lang="en-US" sz="2200" dirty="0" smtClean="0"/>
              <a:t>)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57620" y="185736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MARMOTECH  APPLICATION   </a:t>
            </a:r>
            <a:endParaRPr lang="it-IT" b="1" dirty="0"/>
          </a:p>
        </p:txBody>
      </p:sp>
      <p:cxnSp>
        <p:nvCxnSpPr>
          <p:cNvPr id="12" name="Connettore 2 11"/>
          <p:cNvCxnSpPr>
            <a:stCxn id="7" idx="1"/>
          </p:cNvCxnSpPr>
          <p:nvPr/>
        </p:nvCxnSpPr>
        <p:spPr>
          <a:xfrm rot="10800000" flipV="1">
            <a:off x="1214414" y="2042030"/>
            <a:ext cx="2643206" cy="315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09EA8-C298-42D0-853D-97CA733ACD1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2876550" cy="1209675"/>
          </a:xfrm>
          <a:prstGeom prst="rect">
            <a:avLst/>
          </a:prstGeom>
          <a:noFill/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643182"/>
            <a:ext cx="3105150" cy="3238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42910" y="1571612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Suction and delivery hose suitable for abrasive materials loke coal dust, sand, stone chips in dredging operations.</a:t>
            </a:r>
            <a:endParaRPr lang="it-IT" sz="2000" dirty="0"/>
          </a:p>
        </p:txBody>
      </p:sp>
      <p:sp>
        <p:nvSpPr>
          <p:cNvPr id="10" name="Freccia in giù 9"/>
          <p:cNvSpPr/>
          <p:nvPr/>
        </p:nvSpPr>
        <p:spPr>
          <a:xfrm>
            <a:off x="2000232" y="2643182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42910" y="307181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Can be assembled with </a:t>
            </a:r>
            <a:r>
              <a:rPr lang="it-IT" dirty="0" err="1" smtClean="0"/>
              <a:t>reusable</a:t>
            </a:r>
            <a:r>
              <a:rPr lang="it-IT" dirty="0" smtClean="0"/>
              <a:t> aluminium couplings system 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14942" y="321468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TUBE</a:t>
            </a:r>
            <a:r>
              <a:rPr lang="it-IT" dirty="0" smtClean="0"/>
              <a:t>: NR-SBR black, conductive, abrasion resistant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14942" y="400050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REINFORCEMENT</a:t>
            </a:r>
            <a:r>
              <a:rPr lang="it-IT" dirty="0" smtClean="0"/>
              <a:t>: textile plies,</a:t>
            </a:r>
          </a:p>
          <a:p>
            <a:pPr algn="just"/>
            <a:r>
              <a:rPr lang="it-IT" dirty="0" smtClean="0"/>
              <a:t>Steel wire helix; a/s copper wires to discharge </a:t>
            </a:r>
            <a:r>
              <a:rPr lang="it-IT" dirty="0" err="1" smtClean="0"/>
              <a:t>static</a:t>
            </a:r>
            <a:r>
              <a:rPr lang="it-IT" dirty="0" smtClean="0"/>
              <a:t> </a:t>
            </a:r>
            <a:r>
              <a:rPr lang="it-IT" dirty="0" err="1" smtClean="0"/>
              <a:t>electricity</a:t>
            </a:r>
            <a:r>
              <a:rPr lang="it-IT" dirty="0" smtClean="0"/>
              <a:t> on request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214942" y="542926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COVER</a:t>
            </a:r>
            <a:r>
              <a:rPr lang="it-IT" dirty="0" smtClean="0"/>
              <a:t>: corrugated, CR, black, conductive, abrasion, ageing, ozone and oil resistant, cloth finish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4348" y="3929066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TECHNICAL CHARACTERISTICS</a:t>
            </a:r>
          </a:p>
          <a:p>
            <a:r>
              <a:rPr lang="it-IT" dirty="0" smtClean="0"/>
              <a:t>Temperature range -40°C/+70°C</a:t>
            </a:r>
          </a:p>
          <a:p>
            <a:endParaRPr lang="it-IT" dirty="0" smtClean="0"/>
          </a:p>
          <a:p>
            <a:r>
              <a:rPr lang="it-IT" dirty="0" smtClean="0"/>
              <a:t>DIAMETERS: </a:t>
            </a:r>
            <a:r>
              <a:rPr lang="it-IT" dirty="0" err="1" smtClean="0"/>
              <a:t>from</a:t>
            </a:r>
            <a:r>
              <a:rPr lang="it-IT" dirty="0" smtClean="0"/>
              <a:t> 1,5’’ to 16’’</a:t>
            </a:r>
          </a:p>
          <a:p>
            <a:endParaRPr lang="it-IT" dirty="0" smtClean="0"/>
          </a:p>
          <a:p>
            <a:r>
              <a:rPr lang="it-IT" dirty="0" smtClean="0"/>
              <a:t>Available also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</a:p>
          <a:p>
            <a:r>
              <a:rPr lang="it-IT" b="1" dirty="0" smtClean="0"/>
              <a:t>White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grade </a:t>
            </a:r>
            <a:r>
              <a:rPr lang="it-IT" b="1" dirty="0" err="1" smtClean="0"/>
              <a:t>compound</a:t>
            </a:r>
            <a:r>
              <a:rPr lang="it-IT" b="1" dirty="0" smtClean="0"/>
              <a:t> tube</a:t>
            </a:r>
          </a:p>
          <a:p>
            <a:r>
              <a:rPr lang="it-IT" b="1" dirty="0" err="1" smtClean="0"/>
              <a:t>Tan</a:t>
            </a:r>
            <a:r>
              <a:rPr lang="it-IT" b="1" dirty="0" smtClean="0"/>
              <a:t> NR tube</a:t>
            </a:r>
          </a:p>
          <a:p>
            <a:r>
              <a:rPr lang="it-IT" b="1" dirty="0" err="1" smtClean="0"/>
              <a:t>Black</a:t>
            </a:r>
            <a:r>
              <a:rPr lang="it-IT" b="1" dirty="0" smtClean="0"/>
              <a:t> EPDM tube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09EA8-C298-42D0-853D-97CA733ACD1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500166" y="57148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dirty="0" smtClean="0"/>
              <a:t>MARMOTECH</a:t>
            </a:r>
            <a:r>
              <a:rPr lang="it-IT" sz="36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™</a:t>
            </a:r>
            <a:endParaRPr lang="it-IT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://www.omfcrushingplant.it/images/prodotti/macchine/i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26289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http://www.omfcrushingplant.it/images/prodotti/macchine/i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2730966" cy="171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http://img.directindustry.it/images_di/photo-g/idrocicloni-50382-23607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71942"/>
            <a:ext cx="2981139" cy="161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85720" y="857232"/>
            <a:ext cx="82868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it-IT" sz="3200" dirty="0" smtClean="0"/>
              <a:t> Easy installation</a:t>
            </a:r>
          </a:p>
          <a:p>
            <a:pPr lvl="0"/>
            <a:r>
              <a:rPr lang="it-IT" sz="32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it-IT" sz="3200" dirty="0" smtClean="0"/>
              <a:t> </a:t>
            </a:r>
            <a:r>
              <a:rPr lang="it-IT" sz="3200" dirty="0" err="1" smtClean="0"/>
              <a:t>Flexibility</a:t>
            </a:r>
            <a:endParaRPr lang="it-IT" sz="3200" dirty="0" smtClean="0"/>
          </a:p>
          <a:p>
            <a:pPr lvl="0"/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it-IT" sz="3200" dirty="0" smtClean="0"/>
              <a:t> Resistance</a:t>
            </a:r>
          </a:p>
          <a:p>
            <a:pPr lvl="0"/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it-IT" sz="3200" dirty="0" smtClean="0"/>
              <a:t> Adaptability</a:t>
            </a:r>
          </a:p>
          <a:p>
            <a:pPr lvl="0"/>
            <a:endParaRPr lang="it-IT" sz="3200" dirty="0" smtClean="0"/>
          </a:p>
          <a:p>
            <a:pPr lvl="0">
              <a:buFont typeface="Arial" pitchFamily="34" charset="0"/>
              <a:buChar char="•"/>
            </a:pPr>
            <a:r>
              <a:rPr lang="it-IT" sz="3200" dirty="0" smtClean="0"/>
              <a:t> </a:t>
            </a:r>
            <a:r>
              <a:rPr lang="it-IT" sz="3200" dirty="0" err="1" smtClean="0"/>
              <a:t>Availability</a:t>
            </a:r>
            <a:r>
              <a:rPr lang="it-IT" sz="3200" dirty="0" smtClean="0"/>
              <a:t> </a:t>
            </a:r>
          </a:p>
          <a:p>
            <a:pPr lvl="0"/>
            <a:endParaRPr lang="it-IT" sz="3200" dirty="0" smtClean="0"/>
          </a:p>
          <a:p>
            <a:pPr lvl="0"/>
            <a:r>
              <a:rPr lang="it-IT" sz="3200" dirty="0" smtClean="0"/>
              <a:t>(range </a:t>
            </a:r>
            <a:r>
              <a:rPr lang="it-IT" sz="3200" dirty="0" err="1" smtClean="0"/>
              <a:t>from</a:t>
            </a:r>
            <a:r>
              <a:rPr lang="it-IT" sz="3200" dirty="0" smtClean="0"/>
              <a:t> ID 38 mm </a:t>
            </a:r>
            <a:r>
              <a:rPr lang="it-IT" sz="3200" dirty="0" err="1" smtClean="0"/>
              <a:t>to</a:t>
            </a:r>
            <a:r>
              <a:rPr lang="it-IT" sz="3200" dirty="0" smtClean="0"/>
              <a:t>  ID 404 mm)</a:t>
            </a:r>
          </a:p>
          <a:p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282" y="57148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dirty="0" smtClean="0"/>
              <a:t>MARMOTECH BENEFITS </a:t>
            </a:r>
            <a:endParaRPr lang="it-IT" sz="35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09EA8-C298-42D0-853D-97CA733ACD17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57694"/>
            <a:ext cx="2924175" cy="21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256"/>
            <a:ext cx="2905125" cy="220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57158" y="1428736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dirty="0" smtClean="0"/>
              <a:t> Easy to install</a:t>
            </a:r>
          </a:p>
          <a:p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Reusable</a:t>
            </a:r>
          </a:p>
          <a:p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Light weight (</a:t>
            </a:r>
            <a:r>
              <a:rPr lang="it-IT" sz="3200" dirty="0" err="1" smtClean="0"/>
              <a:t>aluminum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09EA8-C298-42D0-853D-97CA733ACD1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8" name="B48DF090-D622-49B4-A4C0-AA27282ACA6F" descr="cid:E4926975-7313-445D-87CC-FFDF140C0242"/>
          <p:cNvPicPr>
            <a:picLocks noChangeAspect="1" noChangeArrowheads="1"/>
          </p:cNvPicPr>
          <p:nvPr/>
        </p:nvPicPr>
        <p:blipFill>
          <a:blip r:embed="rId4" r:link="rId5" cstate="print"/>
          <a:srcRect l="18263" r="21159"/>
          <a:stretch>
            <a:fillRect/>
          </a:stretch>
        </p:blipFill>
        <p:spPr bwMode="auto">
          <a:xfrm>
            <a:off x="6000760" y="1285860"/>
            <a:ext cx="1485192" cy="273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000232" y="714356"/>
            <a:ext cx="534793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/>
              <a:t>ALUMINUM COUPLINGS</a:t>
            </a:r>
            <a:endParaRPr lang="it-IT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Equinozio">
  <a:themeElements>
    <a:clrScheme name="1_Equinozio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Equinozio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quinozio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207</Words>
  <Application>Microsoft Office PowerPoint</Application>
  <PresentationFormat>Presentazione su schermo (4:3)</PresentationFormat>
  <Paragraphs>55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1_Equinozio</vt:lpstr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Trentadue</dc:creator>
  <cp:lastModifiedBy>Alessio Maragno</cp:lastModifiedBy>
  <cp:revision>131</cp:revision>
  <dcterms:created xsi:type="dcterms:W3CDTF">2012-02-12T16:53:57Z</dcterms:created>
  <dcterms:modified xsi:type="dcterms:W3CDTF">2014-09-09T13:47:39Z</dcterms:modified>
</cp:coreProperties>
</file>