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8" r:id="rId2"/>
  </p:sldMasterIdLst>
  <p:notesMasterIdLst>
    <p:notesMasterId r:id="rId13"/>
  </p:notesMasterIdLst>
  <p:sldIdLst>
    <p:sldId id="258" r:id="rId3"/>
    <p:sldId id="272" r:id="rId4"/>
    <p:sldId id="273" r:id="rId5"/>
    <p:sldId id="278" r:id="rId6"/>
    <p:sldId id="269" r:id="rId7"/>
    <p:sldId id="280" r:id="rId8"/>
    <p:sldId id="274" r:id="rId9"/>
    <p:sldId id="271" r:id="rId10"/>
    <p:sldId id="276" r:id="rId11"/>
    <p:sldId id="279" r:id="rId12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485" autoAdjust="0"/>
    <p:restoredTop sz="79749" autoAdjust="0"/>
  </p:normalViewPr>
  <p:slideViewPr>
    <p:cSldViewPr>
      <p:cViewPr varScale="1">
        <p:scale>
          <a:sx n="67" d="100"/>
          <a:sy n="67" d="100"/>
        </p:scale>
        <p:origin x="-19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EA06ADF-BB39-4963-8EAD-FA056066E6D6}" type="datetimeFigureOut">
              <a:rPr lang="it-IT"/>
              <a:pPr>
                <a:defRPr/>
              </a:pPr>
              <a:t>31/07/2014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9675BEF-D7A9-4BA0-8022-24CEC704CC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9EC433-6D52-4213-9F48-D3FFF546239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163513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8763" y="4005263"/>
            <a:ext cx="6210300" cy="44942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z="2000" b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75BEF-D7A9-4BA0-8022-24CEC704CC32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0C0E8-5D0A-4B14-8953-16D520422BC7}" type="datetimeFigureOut">
              <a:rPr lang="it-IT"/>
              <a:pPr>
                <a:defRPr/>
              </a:pPr>
              <a:t>31/07/2014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5CBC2-5E91-4C15-B3A8-C5AD9CC8D1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AFC13-5CE0-4F84-8309-A0544FD8C20B}" type="datetimeFigureOut">
              <a:rPr lang="it-IT"/>
              <a:pPr>
                <a:defRPr/>
              </a:pPr>
              <a:t>31/07/2014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3763A-C750-44EF-9AC6-F508E79A7F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7C52-8B39-4C56-87F6-855E7B1D3489}" type="datetimeFigureOut">
              <a:rPr lang="it-IT"/>
              <a:pPr>
                <a:defRPr/>
              </a:pPr>
              <a:t>31/07/2014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B6AF9-B631-4514-9958-5A5C2DFC06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2D036-95EF-4B48-876B-6FF50879CB2B}" type="datetimeFigureOut">
              <a:rPr lang="it-IT"/>
              <a:pPr>
                <a:defRPr/>
              </a:pPr>
              <a:t>31/07/2014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843C8-2037-439B-B69F-86066FDAF0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igura a mano liber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up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1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2946-503E-4E50-8FEB-A6EDDCE0D5FF}" type="datetimeFigureOut">
              <a:rPr lang="it-IT"/>
              <a:pPr>
                <a:defRPr/>
              </a:pPr>
              <a:t>31/07/2014</a:t>
            </a:fld>
            <a:endParaRPr lang="it-IT"/>
          </a:p>
        </p:txBody>
      </p:sp>
      <p:sp>
        <p:nvSpPr>
          <p:cNvPr id="11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" name="Segnaposto numero diapositiva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8C1A5-8813-4FFC-8295-462CF8FED1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igura a mano liber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up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6DD3B-F7DB-462F-9C53-2DDE1D899242}" type="datetimeFigureOut">
              <a:rPr lang="it-IT"/>
              <a:pPr>
                <a:defRPr/>
              </a:pPr>
              <a:t>31/07/2014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E5739-A103-4ED0-AD78-559F54ADE8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olo rettangolo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967EF-962B-4424-BA87-9C2024E0817A}" type="datetimeFigureOut">
              <a:rPr lang="it-IT"/>
              <a:pPr>
                <a:defRPr/>
              </a:pPr>
              <a:t>31/07/2014</a:t>
            </a:fld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89B69-2ABF-4E28-8771-2E60551601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12090-4E13-43A9-99F2-2752BC75D82B}" type="datetimeFigureOut">
              <a:rPr lang="it-IT"/>
              <a:pPr>
                <a:defRPr/>
              </a:pPr>
              <a:t>31/07/2014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87864-6AA8-4A43-9E7B-26B6A80860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A8CAF-17E4-42F3-97D1-DF3BA8E02157}" type="datetimeFigureOut">
              <a:rPr lang="it-IT"/>
              <a:pPr>
                <a:defRPr/>
              </a:pPr>
              <a:t>31/07/2014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E2CE7-B17C-443C-9690-BAE4C1F493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48F8D-3A54-4DAA-BBFE-5B5284588800}" type="datetimeFigureOut">
              <a:rPr lang="it-IT"/>
              <a:pPr>
                <a:defRPr/>
              </a:pPr>
              <a:t>31/07/2014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405FF-E7C9-4EE2-96CD-2ECAF31DD3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EB9F9-86CE-402C-8395-DFD4C7F39B0E}" type="datetimeFigureOut">
              <a:rPr lang="it-IT"/>
              <a:pPr>
                <a:defRPr/>
              </a:pPr>
              <a:t>31/07/2014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1C7B-689F-49D2-BD89-9181153C62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1B1D9-584A-4542-8411-C80120453E7A}" type="datetimeFigureOut">
              <a:rPr lang="it-IT"/>
              <a:pPr>
                <a:defRPr/>
              </a:pPr>
              <a:t>31/07/2014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C33ED-BAE3-4B26-9C97-9D48AC0B9B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72DD-70EA-4902-8267-C2C35A743389}" type="datetimeFigureOut">
              <a:rPr lang="it-IT"/>
              <a:pPr>
                <a:defRPr/>
              </a:pPr>
              <a:t>31/07/2014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09EA8-C298-42D0-853D-97CA733ACD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EE1C1-A4F3-4000-BE83-C0CB1B1E1BA2}" type="datetimeFigureOut">
              <a:rPr lang="it-IT"/>
              <a:pPr>
                <a:defRPr/>
              </a:pPr>
              <a:t>31/07/2014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96728-981F-4C13-84DC-E90C77718D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773CE-835F-406F-924E-C55397A151D1}" type="datetimeFigureOut">
              <a:rPr lang="it-IT"/>
              <a:pPr>
                <a:defRPr/>
              </a:pPr>
              <a:t>31/07/2014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5E036-BCEB-459E-9B4E-095219D625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2772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32773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576BEC-B522-453E-BFBA-5F205EFDE1E9}" type="datetimeFigureOut">
              <a:rPr lang="it-IT"/>
              <a:pPr>
                <a:defRPr/>
              </a:pPr>
              <a:t>31/07/2014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AD3E96-F9EA-4387-8AE7-78D97C12A1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32777" name="Grup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25607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9" name="Segnaposto data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DB06E4-10A2-4DC9-B8C6-F6ADF44EB5D6}" type="datetimeFigureOut">
              <a:rPr lang="it-IT"/>
              <a:pPr>
                <a:defRPr/>
              </a:pPr>
              <a:t>31/07/2014</a:t>
            </a:fld>
            <a:endParaRPr lang="it-IT"/>
          </a:p>
        </p:txBody>
      </p:sp>
      <p:sp>
        <p:nvSpPr>
          <p:cNvPr id="20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86C1C7-2688-4534-AF8C-F4B4C876CF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E4926975-7313-445D-87CC-FFDF140C0242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15"/>
          <p:cNvSpPr>
            <a:spLocks noGrp="1" noChangeArrowheads="1"/>
          </p:cNvSpPr>
          <p:nvPr>
            <p:ph idx="4294967295"/>
          </p:nvPr>
        </p:nvSpPr>
        <p:spPr>
          <a:xfrm>
            <a:off x="714348" y="1643050"/>
            <a:ext cx="7726362" cy="2505083"/>
          </a:xfrm>
        </p:spPr>
        <p:txBody>
          <a:bodyPr>
            <a:noAutofit/>
          </a:bodyPr>
          <a:lstStyle/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4800" b="1" kern="1200" cap="all" dirty="0" smtClean="0"/>
              <a:t>Material </a:t>
            </a:r>
            <a:r>
              <a:rPr lang="it-IT" sz="4800" b="1" kern="1200" cap="all" dirty="0" err="1" smtClean="0"/>
              <a:t>handling</a:t>
            </a:r>
            <a:r>
              <a:rPr lang="it-IT" sz="4800" b="1" kern="1200" cap="all" dirty="0" smtClean="0"/>
              <a:t> </a:t>
            </a:r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4800" b="1" kern="1200" cap="all" dirty="0" smtClean="0"/>
              <a:t>and</a:t>
            </a:r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4800" b="1" kern="1200" cap="all" dirty="0" err="1" smtClean="0"/>
              <a:t>d</a:t>
            </a:r>
            <a:r>
              <a:rPr lang="it-IT" sz="4800" b="1" kern="1200" cap="all" dirty="0" err="1" smtClean="0">
                <a:latin typeface="+mn-lt"/>
                <a:ea typeface="+mn-ea"/>
                <a:cs typeface="+mn-cs"/>
              </a:rPr>
              <a:t>redging</a:t>
            </a:r>
            <a:r>
              <a:rPr lang="it-IT" sz="4800" b="1" kern="1200" cap="all" dirty="0" smtClean="0">
                <a:latin typeface="+mn-lt"/>
                <a:ea typeface="+mn-ea"/>
                <a:cs typeface="+mn-cs"/>
              </a:rPr>
              <a:t> </a:t>
            </a:r>
            <a:r>
              <a:rPr lang="it-IT" sz="4800" b="1" kern="1200" cap="all" dirty="0" err="1" smtClean="0">
                <a:latin typeface="+mn-lt"/>
                <a:ea typeface="+mn-ea"/>
                <a:cs typeface="+mn-cs"/>
              </a:rPr>
              <a:t>hoses</a:t>
            </a:r>
            <a:endParaRPr lang="it-IT" sz="3200" b="1" kern="1200" cap="all" dirty="0">
              <a:latin typeface="+mn-lt"/>
              <a:ea typeface="+mn-ea"/>
              <a:cs typeface="+mn-cs"/>
            </a:endParaRPr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it-IT" sz="4800" b="1" i="1" kern="12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340" name="Rectangle 35"/>
          <p:cNvSpPr>
            <a:spLocks noChangeArrowheads="1"/>
          </p:cNvSpPr>
          <p:nvPr/>
        </p:nvSpPr>
        <p:spPr bwMode="auto">
          <a:xfrm>
            <a:off x="3576638" y="310197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2000">
              <a:latin typeface="Constantia" pitchFamily="18" charset="0"/>
            </a:endParaRPr>
          </a:p>
        </p:txBody>
      </p:sp>
      <p:pic>
        <p:nvPicPr>
          <p:cNvPr id="14341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5963" y="4929188"/>
            <a:ext cx="4284662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5786438"/>
            <a:ext cx="385762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86050" y="857232"/>
            <a:ext cx="4374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ALUMINUM COUPLINGS</a:t>
            </a:r>
            <a:endParaRPr lang="it-IT" sz="2800" b="1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1428736"/>
            <a:ext cx="8643998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179331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Reusable aluminum coupling system, suitable to be fitted to MARMOTECH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™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hose,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including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Aluminum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semi-flanges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according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UNI EN 1092-1 PN 10 (ex UNI 2277)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Flat black SBR gasket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Bolts, nuts and washers for the semi-flanges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connection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Easy to handle and to install: special tools and trained personnel staff are not required.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Designed with self-blocking domed cup nuts to facilitate the semi-flanges connection.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B48DF090-D622-49B4-A4C0-AA27282ACA6F" descr="cid:E4926975-7313-445D-87CC-FFDF140C0242"/>
          <p:cNvPicPr>
            <a:picLocks noChangeAspect="1" noChangeArrowheads="1"/>
          </p:cNvPicPr>
          <p:nvPr/>
        </p:nvPicPr>
        <p:blipFill>
          <a:blip r:embed="rId2" r:link="rId3" cstate="print"/>
          <a:srcRect l="18263" r="21159"/>
          <a:stretch>
            <a:fillRect/>
          </a:stretch>
        </p:blipFill>
        <p:spPr bwMode="auto">
          <a:xfrm>
            <a:off x="2500298" y="3929066"/>
            <a:ext cx="1485192" cy="273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7620" r="16275"/>
          <a:stretch>
            <a:fillRect/>
          </a:stretch>
        </p:blipFill>
        <p:spPr bwMode="auto">
          <a:xfrm>
            <a:off x="4572000" y="4214818"/>
            <a:ext cx="2973989" cy="234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786182" y="1857364"/>
            <a:ext cx="4857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haroni" pitchFamily="2" charset="-79"/>
                <a:cs typeface="Aharoni" pitchFamily="2" charset="-79"/>
              </a:rPr>
              <a:t>The success of dredging operations depends on type and quality of delivery pipes and floaters that support the discharge line. </a:t>
            </a:r>
            <a:endParaRPr lang="it-IT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57224" y="457200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latin typeface="Aharoni" pitchFamily="2" charset="-79"/>
                <a:cs typeface="Aharoni" pitchFamily="2" charset="-79"/>
              </a:rPr>
              <a:t>For a correct choice of a discharge or suction line, it is fundamental to know the working conditions and the material to be dredged.</a:t>
            </a:r>
            <a:endParaRPr lang="it-IT" sz="2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8" name="Picture 2" descr="https://encrypted-tbn1.gstatic.com/images?q=tbn:ANd9GcTmzfxTUb99Vvv8ganwJ9QrBnMRs7xA8lrXz_nWmi_PCjwsAUl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57298"/>
            <a:ext cx="2786082" cy="262929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2000232" y="785794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DREDGING OPERATIONS</a:t>
            </a:r>
            <a:endParaRPr lang="it-IT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929066"/>
            <a:ext cx="3090865" cy="253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857628"/>
            <a:ext cx="5410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357158" y="1714488"/>
            <a:ext cx="7429552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cap="all" dirty="0" smtClean="0"/>
              <a:t>A- </a:t>
            </a:r>
            <a:r>
              <a:rPr lang="it-IT" sz="2000" cap="all" dirty="0" err="1" smtClean="0"/>
              <a:t>flexible</a:t>
            </a:r>
            <a:r>
              <a:rPr lang="it-IT" sz="2000" cap="all" dirty="0" smtClean="0"/>
              <a:t> hose </a:t>
            </a:r>
            <a:r>
              <a:rPr lang="it-IT" sz="2000" cap="all" dirty="0" err="1" smtClean="0"/>
              <a:t>hull</a:t>
            </a:r>
            <a:r>
              <a:rPr lang="it-IT" sz="2000" cap="all" dirty="0" smtClean="0"/>
              <a:t> connection </a:t>
            </a:r>
          </a:p>
          <a:p>
            <a:pPr>
              <a:lnSpc>
                <a:spcPct val="150000"/>
              </a:lnSpc>
            </a:pPr>
            <a:r>
              <a:rPr lang="it-IT" sz="2000" cap="all" dirty="0" smtClean="0"/>
              <a:t>B- </a:t>
            </a:r>
            <a:r>
              <a:rPr lang="it-IT" sz="2000" cap="all" dirty="0" err="1" smtClean="0"/>
              <a:t>suction</a:t>
            </a:r>
            <a:r>
              <a:rPr lang="it-IT" sz="2000" cap="all" dirty="0" smtClean="0"/>
              <a:t> </a:t>
            </a:r>
            <a:r>
              <a:rPr lang="it-IT" sz="2000" cap="all" dirty="0" err="1" smtClean="0"/>
              <a:t>pump</a:t>
            </a:r>
            <a:r>
              <a:rPr lang="it-IT" sz="2000" cap="all" dirty="0" smtClean="0"/>
              <a:t> hose connection</a:t>
            </a:r>
          </a:p>
          <a:p>
            <a:pPr>
              <a:lnSpc>
                <a:spcPct val="150000"/>
              </a:lnSpc>
            </a:pPr>
            <a:r>
              <a:rPr lang="it-IT" sz="2000" cap="all" dirty="0" smtClean="0"/>
              <a:t>C- </a:t>
            </a:r>
            <a:r>
              <a:rPr lang="it-IT" sz="2000" cap="all" dirty="0" err="1" smtClean="0"/>
              <a:t>discharging</a:t>
            </a:r>
            <a:r>
              <a:rPr lang="it-IT" sz="2000" cap="all" dirty="0" smtClean="0"/>
              <a:t> hose </a:t>
            </a:r>
            <a:r>
              <a:rPr lang="it-IT" sz="2000" cap="all" dirty="0" err="1" smtClean="0"/>
              <a:t>from</a:t>
            </a:r>
            <a:r>
              <a:rPr lang="it-IT" sz="2000" cap="all" dirty="0" smtClean="0"/>
              <a:t> the </a:t>
            </a:r>
            <a:r>
              <a:rPr lang="it-IT" sz="2000" cap="all" dirty="0" err="1" smtClean="0"/>
              <a:t>pump</a:t>
            </a:r>
            <a:endParaRPr lang="it-IT" sz="2000" cap="all" dirty="0" smtClean="0"/>
          </a:p>
          <a:p>
            <a:pPr>
              <a:lnSpc>
                <a:spcPct val="150000"/>
              </a:lnSpc>
            </a:pPr>
            <a:r>
              <a:rPr lang="it-IT" sz="2000" cap="all" dirty="0" smtClean="0"/>
              <a:t>D- joint </a:t>
            </a:r>
            <a:r>
              <a:rPr lang="it-IT" sz="2000" cap="all" dirty="0" err="1" smtClean="0"/>
              <a:t>between</a:t>
            </a:r>
            <a:r>
              <a:rPr lang="it-IT" sz="2000" cap="all" dirty="0" smtClean="0"/>
              <a:t> </a:t>
            </a:r>
            <a:r>
              <a:rPr lang="it-IT" sz="2000" cap="all" dirty="0" err="1" smtClean="0"/>
              <a:t>dredge</a:t>
            </a:r>
            <a:r>
              <a:rPr lang="it-IT" sz="2000" cap="all" dirty="0" smtClean="0"/>
              <a:t> and discharge </a:t>
            </a:r>
            <a:r>
              <a:rPr lang="it-IT" sz="2000" cap="all" dirty="0" err="1" smtClean="0"/>
              <a:t>line</a:t>
            </a:r>
            <a:endParaRPr lang="it-IT" sz="2000" cap="all" dirty="0" smtClean="0"/>
          </a:p>
          <a:p>
            <a:pPr>
              <a:lnSpc>
                <a:spcPct val="150000"/>
              </a:lnSpc>
            </a:pPr>
            <a:r>
              <a:rPr lang="it-IT" sz="2000" cap="all" dirty="0" smtClean="0"/>
              <a:t>E- discharge </a:t>
            </a:r>
            <a:r>
              <a:rPr lang="it-IT" sz="2000" cap="all" dirty="0" err="1" smtClean="0"/>
              <a:t>line</a:t>
            </a:r>
            <a:endParaRPr lang="it-IT" sz="2000" cap="all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28596" y="928670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FLEXIBLE PIPES IN DREDGING APPLICATION</a:t>
            </a:r>
            <a:endParaRPr lang="it-I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57158" y="1071546"/>
            <a:ext cx="8358246" cy="4673600"/>
          </a:xfrm>
          <a:prstGeom prst="rect">
            <a:avLst/>
          </a:prstGeom>
        </p:spPr>
        <p:txBody>
          <a:bodyPr/>
          <a:lstStyle/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TUDERTECHNICA  HOSES FOR DREDGING APPLICATION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USED AROUND BY MANY COMPANIES AND AMONG THEM:</a:t>
            </a:r>
          </a:p>
          <a:p>
            <a:pPr marL="914400" marR="0" lvl="2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914400" marR="0" lvl="2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lang="en-US" sz="2000" kern="0" dirty="0" smtClean="0">
                <a:latin typeface="+mn-lt"/>
              </a:rPr>
              <a:t>DRAGFLOW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L="914400" marR="0" lvl="2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914400" marR="0" lvl="2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ITALDRAGHE</a:t>
            </a:r>
          </a:p>
          <a:p>
            <a:pPr marL="914400" marR="0" lvl="2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914400" marR="0" lvl="2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DRAGHE LARIO</a:t>
            </a:r>
          </a:p>
          <a:p>
            <a:pPr marL="914400" marR="0" lvl="2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tabLst/>
              <a:defRPr/>
            </a:pP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914400" marR="0" lvl="2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lang="it-IT" sz="2000" kern="0" dirty="0" smtClean="0">
                <a:latin typeface="+mn-lt"/>
              </a:rPr>
              <a:t>SAIPEM</a:t>
            </a:r>
          </a:p>
          <a:p>
            <a:pPr marL="914400" marR="0" lvl="2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tabLst/>
              <a:defRPr/>
            </a:pPr>
            <a:endParaRPr lang="it-IT" sz="2000" kern="0" dirty="0" smtClean="0">
              <a:latin typeface="+mn-lt"/>
            </a:endParaRPr>
          </a:p>
          <a:p>
            <a:pPr marL="914400" marR="0" lvl="2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ITALCEMENTI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14348" y="1857364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Flexible pipes, are subjected to high abrasion and must guarantee the most handling versatility during dredging operations</a:t>
            </a:r>
            <a:endParaRPr lang="it-IT" dirty="0">
              <a:latin typeface="Arial Rounded MT Bold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14480" y="1071546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FLEXIBLE PIPES</a:t>
            </a:r>
            <a:endParaRPr lang="it-IT" sz="28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00034" y="2500306"/>
            <a:ext cx="821537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it-IT" dirty="0" smtClean="0"/>
              <a:t> HIGH ABRASION RESISTANCE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dirty="0" smtClean="0"/>
              <a:t> </a:t>
            </a:r>
            <a:r>
              <a:rPr lang="it-IT" i="1" dirty="0" smtClean="0"/>
              <a:t>Produced in </a:t>
            </a:r>
            <a:r>
              <a:rPr lang="it-IT" dirty="0" smtClean="0"/>
              <a:t>SERVICE LENGHTS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dirty="0" smtClean="0"/>
              <a:t> Can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m</a:t>
            </a:r>
            <a:r>
              <a:rPr lang="it-IT" i="1" dirty="0" err="1" smtClean="0"/>
              <a:t>anufactured</a:t>
            </a:r>
            <a:r>
              <a:rPr lang="it-IT" i="1" dirty="0" smtClean="0"/>
              <a:t> with</a:t>
            </a:r>
            <a:r>
              <a:rPr lang="it-IT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SOFT CUFFS 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ENLARGED CUFFS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VULCANISED FLANGES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RUBBER PROTECTED FLANGES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BEADED ENDS</a:t>
            </a:r>
          </a:p>
          <a:p>
            <a:pPr>
              <a:lnSpc>
                <a:spcPct val="150000"/>
              </a:lnSpc>
            </a:pPr>
            <a:endParaRPr lang="it-IT" sz="1000" dirty="0" smtClean="0"/>
          </a:p>
          <a:p>
            <a:pPr>
              <a:lnSpc>
                <a:spcPct val="150000"/>
              </a:lnSpc>
            </a:pPr>
            <a:r>
              <a:rPr lang="it-IT" dirty="0" smtClean="0"/>
              <a:t>On </a:t>
            </a:r>
            <a:r>
              <a:rPr lang="it-IT" dirty="0" err="1" smtClean="0"/>
              <a:t>request</a:t>
            </a:r>
            <a:r>
              <a:rPr lang="it-IT" dirty="0" smtClean="0"/>
              <a:t> </a:t>
            </a:r>
            <a:r>
              <a:rPr lang="it-IT" dirty="0" err="1" smtClean="0"/>
              <a:t>according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b="1" dirty="0" smtClean="0"/>
              <a:t>UNI EN ISO 28017</a:t>
            </a:r>
            <a:endParaRPr lang="it-IT" b="1" dirty="0"/>
          </a:p>
        </p:txBody>
      </p:sp>
      <p:pic>
        <p:nvPicPr>
          <p:cNvPr id="6" name="Picture 2" descr="P:\servizio\foto e filmati vari\PRODUZIONE TUBO DRAGAGG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928934"/>
            <a:ext cx="2976583" cy="2232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92.168.0.110\dati\servizio\FOTO RACCORDI\raccordi (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43499" y="3429000"/>
            <a:ext cx="3428990" cy="2571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\\192.168.0.110\dati\servizio\FOTO RACCORDI\raccordi (4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14347" y="1714490"/>
            <a:ext cx="3428990" cy="25717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 txBox="1"/>
          <p:nvPr/>
        </p:nvSpPr>
        <p:spPr>
          <a:xfrm>
            <a:off x="428597" y="4857759"/>
            <a:ext cx="4056058" cy="5746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all" spc="0" baseline="0">
                <a:solidFill>
                  <a:srgbClr val="404040"/>
                </a:solidFill>
                <a:uFillTx/>
                <a:latin typeface="Arial" pitchFamily="34"/>
                <a:cs typeface="Arial" pitchFamily="34"/>
              </a:rPr>
              <a:t>Hoses 20‘‘ ID fixed flange</a:t>
            </a:r>
          </a:p>
        </p:txBody>
      </p:sp>
      <p:sp>
        <p:nvSpPr>
          <p:cNvPr id="5" name="Rectangle 3"/>
          <p:cNvSpPr txBox="1"/>
          <p:nvPr/>
        </p:nvSpPr>
        <p:spPr>
          <a:xfrm>
            <a:off x="4286248" y="1571612"/>
            <a:ext cx="4056058" cy="5746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all" spc="0" baseline="0" dirty="0">
                <a:solidFill>
                  <a:srgbClr val="404040"/>
                </a:solidFill>
                <a:uFillTx/>
                <a:latin typeface="Arial" pitchFamily="34"/>
                <a:cs typeface="Arial" pitchFamily="34"/>
              </a:rPr>
              <a:t>Hoses 20‘‘ ID Swivel flange</a:t>
            </a:r>
          </a:p>
        </p:txBody>
      </p:sp>
      <p:cxnSp>
        <p:nvCxnSpPr>
          <p:cNvPr id="6" name="Connettore 2 13"/>
          <p:cNvCxnSpPr/>
          <p:nvPr/>
        </p:nvCxnSpPr>
        <p:spPr>
          <a:xfrm flipV="1">
            <a:off x="4143372" y="5002224"/>
            <a:ext cx="1643074" cy="69850"/>
          </a:xfrm>
          <a:prstGeom prst="straightConnector1">
            <a:avLst/>
          </a:prstGeom>
          <a:noFill/>
          <a:ln w="38103">
            <a:solidFill>
              <a:srgbClr val="00B050"/>
            </a:solidFill>
            <a:prstDash val="solid"/>
            <a:tailEnd type="arrow"/>
          </a:ln>
        </p:spPr>
      </p:cxnSp>
      <p:cxnSp>
        <p:nvCxnSpPr>
          <p:cNvPr id="7" name="Connettore 2 14"/>
          <p:cNvCxnSpPr/>
          <p:nvPr/>
        </p:nvCxnSpPr>
        <p:spPr>
          <a:xfrm rot="10800009" flipV="1">
            <a:off x="3571869" y="2000243"/>
            <a:ext cx="1928827" cy="500068"/>
          </a:xfrm>
          <a:prstGeom prst="straightConnector1">
            <a:avLst/>
          </a:prstGeom>
          <a:noFill/>
          <a:ln w="38103">
            <a:solidFill>
              <a:srgbClr val="00B050"/>
            </a:solidFill>
            <a:prstDash val="solid"/>
            <a:tailEnd type="arrow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2910" y="4071942"/>
            <a:ext cx="778674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DRAGABRASIVO A</a:t>
            </a:r>
          </a:p>
          <a:p>
            <a:endParaRPr lang="it-IT" dirty="0" smtClean="0"/>
          </a:p>
          <a:p>
            <a:endParaRPr lang="it-IT" dirty="0" smtClean="0"/>
          </a:p>
          <a:p>
            <a:pPr algn="just"/>
            <a:r>
              <a:rPr lang="it-IT" dirty="0" smtClean="0"/>
              <a:t>Hose suitable for </a:t>
            </a:r>
            <a:r>
              <a:rPr lang="it-IT" b="1" dirty="0" smtClean="0"/>
              <a:t>SUCTION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abrasive material </a:t>
            </a:r>
            <a:r>
              <a:rPr lang="it-IT" dirty="0" err="1" smtClean="0"/>
              <a:t>mixed</a:t>
            </a:r>
            <a:r>
              <a:rPr lang="it-IT" dirty="0" smtClean="0"/>
              <a:t> with water.</a:t>
            </a:r>
          </a:p>
          <a:p>
            <a:pPr algn="just"/>
            <a:r>
              <a:rPr lang="it-IT" dirty="0" err="1" smtClean="0"/>
              <a:t>Especially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in the dredging system </a:t>
            </a:r>
            <a:r>
              <a:rPr lang="it-IT" dirty="0" err="1" smtClean="0"/>
              <a:t>as</a:t>
            </a:r>
            <a:r>
              <a:rPr lang="it-IT" dirty="0" smtClean="0"/>
              <a:t> connection </a:t>
            </a:r>
            <a:r>
              <a:rPr lang="it-IT" dirty="0" err="1" smtClean="0"/>
              <a:t>between</a:t>
            </a:r>
            <a:r>
              <a:rPr lang="it-IT" dirty="0" smtClean="0"/>
              <a:t> the </a:t>
            </a:r>
            <a:r>
              <a:rPr lang="it-IT" dirty="0" err="1" smtClean="0"/>
              <a:t>suction</a:t>
            </a:r>
            <a:r>
              <a:rPr lang="it-IT" dirty="0" smtClean="0"/>
              <a:t> </a:t>
            </a:r>
            <a:r>
              <a:rPr lang="it-IT" dirty="0" err="1" smtClean="0"/>
              <a:t>pipes</a:t>
            </a:r>
            <a:r>
              <a:rPr lang="it-IT" dirty="0" smtClean="0"/>
              <a:t> and </a:t>
            </a:r>
            <a:r>
              <a:rPr lang="it-IT" dirty="0" err="1" smtClean="0"/>
              <a:t>pump</a:t>
            </a:r>
            <a:r>
              <a:rPr lang="it-IT" dirty="0" smtClean="0"/>
              <a:t>.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42910" y="1500174"/>
            <a:ext cx="77867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DRAGATELA</a:t>
            </a:r>
          </a:p>
          <a:p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 smtClean="0"/>
          </a:p>
          <a:p>
            <a:pPr algn="just"/>
            <a:r>
              <a:rPr lang="it-IT" b="1" dirty="0" smtClean="0"/>
              <a:t>DISCHARGE</a:t>
            </a:r>
            <a:r>
              <a:rPr lang="it-IT" dirty="0" smtClean="0"/>
              <a:t> hose suitable for the delivery </a:t>
            </a:r>
            <a:r>
              <a:rPr lang="it-IT" dirty="0" err="1" smtClean="0"/>
              <a:t>of</a:t>
            </a:r>
            <a:r>
              <a:rPr lang="it-IT" dirty="0" smtClean="0"/>
              <a:t> abrasive material </a:t>
            </a:r>
            <a:r>
              <a:rPr lang="it-IT" dirty="0" err="1" smtClean="0"/>
              <a:t>mixed</a:t>
            </a:r>
            <a:r>
              <a:rPr lang="it-IT" dirty="0" smtClean="0"/>
              <a:t> with water. </a:t>
            </a:r>
          </a:p>
          <a:p>
            <a:pPr algn="just"/>
            <a:r>
              <a:rPr lang="it-IT" dirty="0" err="1" smtClean="0"/>
              <a:t>Used</a:t>
            </a:r>
            <a:r>
              <a:rPr lang="it-IT" dirty="0" smtClean="0"/>
              <a:t> in the dredging system </a:t>
            </a:r>
            <a:r>
              <a:rPr lang="it-IT" dirty="0" err="1" smtClean="0"/>
              <a:t>as</a:t>
            </a:r>
            <a:r>
              <a:rPr lang="it-IT" dirty="0" smtClean="0"/>
              <a:t> connection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pump</a:t>
            </a:r>
            <a:r>
              <a:rPr lang="it-IT" dirty="0" smtClean="0"/>
              <a:t> and </a:t>
            </a:r>
            <a:r>
              <a:rPr lang="it-IT" dirty="0" err="1" smtClean="0"/>
              <a:t>suction</a:t>
            </a:r>
            <a:r>
              <a:rPr lang="it-IT" dirty="0" smtClean="0"/>
              <a:t> pipe, </a:t>
            </a:r>
            <a:r>
              <a:rPr lang="it-IT" dirty="0" err="1" smtClean="0"/>
              <a:t>discharging</a:t>
            </a:r>
            <a:r>
              <a:rPr lang="it-IT" dirty="0" smtClean="0"/>
              <a:t> the material </a:t>
            </a:r>
            <a:r>
              <a:rPr lang="it-IT" dirty="0" err="1" smtClean="0"/>
              <a:t>collected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the </a:t>
            </a:r>
            <a:r>
              <a:rPr lang="it-IT" dirty="0" err="1" smtClean="0"/>
              <a:t>dredger</a:t>
            </a:r>
            <a:r>
              <a:rPr lang="it-IT" dirty="0" smtClean="0"/>
              <a:t>. </a:t>
            </a:r>
          </a:p>
        </p:txBody>
      </p:sp>
      <p:pic>
        <p:nvPicPr>
          <p:cNvPr id="37889" name="Picture 1" descr="ariacaldasi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357298"/>
            <a:ext cx="26479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714752"/>
            <a:ext cx="2786082" cy="118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28596" y="4714884"/>
            <a:ext cx="79296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ANELLATO </a:t>
            </a:r>
          </a:p>
          <a:p>
            <a:endParaRPr lang="it-IT" dirty="0" smtClean="0"/>
          </a:p>
          <a:p>
            <a:pPr algn="just"/>
            <a:r>
              <a:rPr lang="it-IT" dirty="0" err="1" smtClean="0"/>
              <a:t>Dredging</a:t>
            </a:r>
            <a:r>
              <a:rPr lang="it-IT" dirty="0" smtClean="0"/>
              <a:t> hose </a:t>
            </a:r>
            <a:r>
              <a:rPr lang="it-IT" dirty="0" err="1" smtClean="0"/>
              <a:t>used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the </a:t>
            </a:r>
            <a:r>
              <a:rPr lang="it-IT" dirty="0" err="1" smtClean="0"/>
              <a:t>flexible</a:t>
            </a:r>
            <a:r>
              <a:rPr lang="it-IT" dirty="0" smtClean="0"/>
              <a:t> connection </a:t>
            </a:r>
            <a:r>
              <a:rPr lang="it-IT" dirty="0" err="1" smtClean="0"/>
              <a:t>between</a:t>
            </a:r>
            <a:r>
              <a:rPr lang="it-IT" dirty="0" smtClean="0"/>
              <a:t> the </a:t>
            </a:r>
            <a:r>
              <a:rPr lang="it-IT" dirty="0" err="1" smtClean="0"/>
              <a:t>vacuum</a:t>
            </a:r>
            <a:r>
              <a:rPr lang="it-IT" dirty="0" smtClean="0"/>
              <a:t> </a:t>
            </a:r>
            <a:r>
              <a:rPr lang="it-IT" dirty="0" err="1" smtClean="0"/>
              <a:t>pump</a:t>
            </a:r>
            <a:r>
              <a:rPr lang="it-IT" dirty="0" smtClean="0"/>
              <a:t> and metal </a:t>
            </a:r>
            <a:r>
              <a:rPr lang="it-IT" dirty="0" err="1" smtClean="0"/>
              <a:t>jib</a:t>
            </a:r>
            <a:r>
              <a:rPr lang="it-IT" dirty="0" smtClean="0"/>
              <a:t> </a:t>
            </a:r>
            <a:r>
              <a:rPr lang="it-IT" dirty="0" err="1" smtClean="0"/>
              <a:t>allowing</a:t>
            </a:r>
            <a:r>
              <a:rPr lang="it-IT" dirty="0" smtClean="0"/>
              <a:t> the </a:t>
            </a:r>
            <a:r>
              <a:rPr lang="it-IT" dirty="0" err="1" smtClean="0"/>
              <a:t>auger</a:t>
            </a:r>
            <a:r>
              <a:rPr lang="it-IT" dirty="0" smtClean="0"/>
              <a:t> </a:t>
            </a:r>
            <a:r>
              <a:rPr lang="it-IT" dirty="0" err="1" smtClean="0"/>
              <a:t>mechanism</a:t>
            </a:r>
            <a:r>
              <a:rPr lang="it-IT" dirty="0" smtClean="0"/>
              <a:t> to operate on the </a:t>
            </a:r>
            <a:r>
              <a:rPr lang="it-IT" dirty="0" err="1" smtClean="0"/>
              <a:t>sea</a:t>
            </a:r>
            <a:r>
              <a:rPr lang="it-IT" dirty="0" smtClean="0"/>
              <a:t> </a:t>
            </a:r>
            <a:r>
              <a:rPr lang="it-IT" dirty="0" err="1" smtClean="0"/>
              <a:t>bed</a:t>
            </a:r>
            <a:r>
              <a:rPr lang="it-IT" dirty="0" smtClean="0"/>
              <a:t>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00034" y="1643050"/>
            <a:ext cx="80010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DRAGABRASIVO M</a:t>
            </a:r>
          </a:p>
          <a:p>
            <a:endParaRPr lang="it-IT" dirty="0" smtClean="0"/>
          </a:p>
          <a:p>
            <a:pPr algn="just"/>
            <a:r>
              <a:rPr lang="it-IT" dirty="0" smtClean="0"/>
              <a:t>Hose suitable for </a:t>
            </a:r>
            <a:r>
              <a:rPr lang="it-IT" b="1" dirty="0" smtClean="0"/>
              <a:t>SUCTION</a:t>
            </a:r>
            <a:r>
              <a:rPr lang="it-IT" dirty="0" smtClean="0"/>
              <a:t> and </a:t>
            </a:r>
            <a:r>
              <a:rPr lang="it-IT" b="1" dirty="0" smtClean="0"/>
              <a:t>DISCHARGE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abrasive material </a:t>
            </a:r>
            <a:r>
              <a:rPr lang="it-IT" dirty="0" err="1" smtClean="0"/>
              <a:t>mixed</a:t>
            </a:r>
            <a:r>
              <a:rPr lang="it-IT" dirty="0" smtClean="0"/>
              <a:t> with water.</a:t>
            </a:r>
          </a:p>
          <a:p>
            <a:pPr algn="just"/>
            <a:r>
              <a:rPr lang="it-IT" dirty="0" err="1" smtClean="0"/>
              <a:t>Especially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in the dredging system </a:t>
            </a:r>
            <a:r>
              <a:rPr lang="it-IT" dirty="0" err="1" smtClean="0"/>
              <a:t>as</a:t>
            </a:r>
            <a:r>
              <a:rPr lang="it-IT" dirty="0" smtClean="0"/>
              <a:t> connection </a:t>
            </a:r>
            <a:r>
              <a:rPr lang="it-IT" dirty="0" err="1" smtClean="0"/>
              <a:t>between</a:t>
            </a:r>
            <a:r>
              <a:rPr lang="it-IT" dirty="0" smtClean="0"/>
              <a:t> the </a:t>
            </a:r>
            <a:r>
              <a:rPr lang="it-IT" dirty="0" err="1" smtClean="0"/>
              <a:t>suction</a:t>
            </a:r>
            <a:r>
              <a:rPr lang="it-IT" dirty="0" smtClean="0"/>
              <a:t> </a:t>
            </a:r>
            <a:r>
              <a:rPr lang="it-IT" dirty="0" err="1" smtClean="0"/>
              <a:t>pipes</a:t>
            </a:r>
            <a:r>
              <a:rPr lang="it-IT" dirty="0" smtClean="0"/>
              <a:t> and </a:t>
            </a:r>
            <a:r>
              <a:rPr lang="it-IT" dirty="0" err="1" smtClean="0"/>
              <a:t>pump</a:t>
            </a:r>
            <a:r>
              <a:rPr lang="it-IT" dirty="0" smtClean="0"/>
              <a:t>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000504"/>
            <a:ext cx="3276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142984"/>
            <a:ext cx="26574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285860"/>
            <a:ext cx="2876550" cy="1209675"/>
          </a:xfrm>
          <a:prstGeom prst="rect">
            <a:avLst/>
          </a:prstGeom>
          <a:noFill/>
        </p:spPr>
      </p:pic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643182"/>
            <a:ext cx="3105150" cy="323850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714480" y="1000108"/>
            <a:ext cx="2514414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179331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MARMOTECH</a:t>
            </a:r>
            <a:r>
              <a:rPr kumimoji="0" lang="it-IT" sz="2400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™</a:t>
            </a:r>
            <a:endParaRPr kumimoji="0" lang="it-IT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42910" y="1571612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Suction and delivery hose suitable for abrasive materials loke coal dust, sand, stone chips in dredging operations.</a:t>
            </a:r>
            <a:endParaRPr lang="it-IT" dirty="0"/>
          </a:p>
        </p:txBody>
      </p:sp>
      <p:sp>
        <p:nvSpPr>
          <p:cNvPr id="10" name="Freccia in giù 9"/>
          <p:cNvSpPr/>
          <p:nvPr/>
        </p:nvSpPr>
        <p:spPr>
          <a:xfrm>
            <a:off x="2000232" y="2643182"/>
            <a:ext cx="14287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42910" y="307181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Can be assembled with reusable aluminium couplings system 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214942" y="3214686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 smtClean="0"/>
              <a:t>TUBE</a:t>
            </a:r>
            <a:r>
              <a:rPr lang="it-IT" dirty="0" smtClean="0"/>
              <a:t>: NR-SBR black, conductive, abrasion resistant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214942" y="4000504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 smtClean="0"/>
              <a:t>REINFORCEMENT</a:t>
            </a:r>
            <a:r>
              <a:rPr lang="it-IT" dirty="0" smtClean="0"/>
              <a:t>: textile plies,</a:t>
            </a:r>
          </a:p>
          <a:p>
            <a:pPr algn="just"/>
            <a:r>
              <a:rPr lang="it-IT" dirty="0" smtClean="0"/>
              <a:t>Steel wire helix; a/s copper wires to discharge </a:t>
            </a:r>
            <a:r>
              <a:rPr lang="it-IT" dirty="0" err="1" smtClean="0"/>
              <a:t>static</a:t>
            </a:r>
            <a:r>
              <a:rPr lang="it-IT" dirty="0" smtClean="0"/>
              <a:t> </a:t>
            </a:r>
            <a:r>
              <a:rPr lang="it-IT" dirty="0" err="1" smtClean="0"/>
              <a:t>electricity</a:t>
            </a:r>
            <a:r>
              <a:rPr lang="it-IT" dirty="0" smtClean="0"/>
              <a:t> on </a:t>
            </a:r>
            <a:r>
              <a:rPr lang="it-IT" dirty="0" err="1" smtClean="0"/>
              <a:t>request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214942" y="5429264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 smtClean="0"/>
              <a:t>COVER</a:t>
            </a:r>
            <a:r>
              <a:rPr lang="it-IT" dirty="0" smtClean="0"/>
              <a:t>: corrugated, CR, black, conductive, abrasion, ageing, ozone and oil resistant, cloth finish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14348" y="3929066"/>
            <a:ext cx="42148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TECHNICAL CHARACTERISTICS</a:t>
            </a:r>
          </a:p>
          <a:p>
            <a:r>
              <a:rPr lang="it-IT" dirty="0" smtClean="0"/>
              <a:t>Temperature range -40°C/+70°C</a:t>
            </a:r>
          </a:p>
          <a:p>
            <a:endParaRPr lang="it-IT" dirty="0" smtClean="0"/>
          </a:p>
          <a:p>
            <a:r>
              <a:rPr lang="it-IT" dirty="0" smtClean="0"/>
              <a:t>DIAMETERS: </a:t>
            </a:r>
            <a:r>
              <a:rPr lang="it-IT" dirty="0" err="1" smtClean="0"/>
              <a:t>from</a:t>
            </a:r>
            <a:r>
              <a:rPr lang="it-IT" dirty="0" smtClean="0"/>
              <a:t> 1,5’’ </a:t>
            </a:r>
            <a:r>
              <a:rPr lang="it-IT" dirty="0" err="1" smtClean="0"/>
              <a:t>to</a:t>
            </a:r>
            <a:r>
              <a:rPr lang="it-IT" dirty="0" smtClean="0"/>
              <a:t> 16’’</a:t>
            </a:r>
          </a:p>
          <a:p>
            <a:endParaRPr lang="it-IT" dirty="0" smtClean="0"/>
          </a:p>
          <a:p>
            <a:r>
              <a:rPr lang="it-IT" dirty="0" smtClean="0"/>
              <a:t>Available also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</a:p>
          <a:p>
            <a:r>
              <a:rPr lang="it-IT" b="1" dirty="0" smtClean="0"/>
              <a:t>W</a:t>
            </a:r>
            <a:r>
              <a:rPr lang="it-IT" b="1" dirty="0" smtClean="0"/>
              <a:t>hite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grade </a:t>
            </a:r>
            <a:r>
              <a:rPr lang="it-IT" b="1" dirty="0" err="1" smtClean="0"/>
              <a:t>compound</a:t>
            </a:r>
            <a:r>
              <a:rPr lang="it-IT" b="1" dirty="0" smtClean="0"/>
              <a:t> tube</a:t>
            </a:r>
          </a:p>
          <a:p>
            <a:r>
              <a:rPr lang="it-IT" b="1" dirty="0" err="1" smtClean="0"/>
              <a:t>Tan</a:t>
            </a:r>
            <a:r>
              <a:rPr lang="it-IT" b="1" dirty="0" smtClean="0"/>
              <a:t> NR tube</a:t>
            </a:r>
          </a:p>
          <a:p>
            <a:r>
              <a:rPr lang="it-IT" b="1" dirty="0" err="1" smtClean="0"/>
              <a:t>Black</a:t>
            </a:r>
            <a:r>
              <a:rPr lang="it-IT" b="1" dirty="0" smtClean="0"/>
              <a:t> EPDM tube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Equinozio">
  <a:themeElements>
    <a:clrScheme name="1_Equinozio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1_Equinozio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quinozio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</TotalTime>
  <Words>475</Words>
  <Application>Microsoft Office PowerPoint</Application>
  <PresentationFormat>Presentazione su schermo (4:3)</PresentationFormat>
  <Paragraphs>81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2" baseType="lpstr">
      <vt:lpstr>1_Equinozio</vt:lpstr>
      <vt:lpstr>Equinozio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Trentadue</dc:creator>
  <cp:lastModifiedBy>Alessio Maragno</cp:lastModifiedBy>
  <cp:revision>145</cp:revision>
  <dcterms:created xsi:type="dcterms:W3CDTF">2012-02-12T16:53:57Z</dcterms:created>
  <dcterms:modified xsi:type="dcterms:W3CDTF">2014-07-31T12:54:43Z</dcterms:modified>
</cp:coreProperties>
</file>