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8"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11" r:id="rId28"/>
    <p:sldId id="300" r:id="rId29"/>
    <p:sldId id="310" r:id="rId30"/>
    <p:sldId id="309" r:id="rId31"/>
    <p:sldId id="301" r:id="rId32"/>
    <p:sldId id="302" r:id="rId33"/>
    <p:sldId id="303" r:id="rId34"/>
    <p:sldId id="304" r:id="rId35"/>
    <p:sldId id="308" r:id="rId36"/>
    <p:sldId id="305" r:id="rId37"/>
    <p:sldId id="306" r:id="rId38"/>
    <p:sldId id="307" r:id="rId39"/>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9710" autoAdjust="0"/>
  </p:normalViewPr>
  <p:slideViewPr>
    <p:cSldViewPr>
      <p:cViewPr varScale="1">
        <p:scale>
          <a:sx n="68" d="100"/>
          <a:sy n="68" d="100"/>
        </p:scale>
        <p:origin x="-1950" y="-102"/>
      </p:cViewPr>
      <p:guideLst>
        <p:guide orient="horz" pos="2160"/>
        <p:guide pos="2880"/>
      </p:guideLst>
    </p:cSldViewPr>
  </p:slideViewPr>
  <p:outlineViewPr>
    <p:cViewPr>
      <p:scale>
        <a:sx n="33" d="100"/>
        <a:sy n="33" d="100"/>
      </p:scale>
      <p:origin x="48"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25.xml"/><Relationship Id="rId3" Type="http://schemas.openxmlformats.org/officeDocument/2006/relationships/slide" Target="slides/slide12.xml"/><Relationship Id="rId7" Type="http://schemas.openxmlformats.org/officeDocument/2006/relationships/slide" Target="slides/slide24.xml"/><Relationship Id="rId2" Type="http://schemas.openxmlformats.org/officeDocument/2006/relationships/slide" Target="slides/slide11.xml"/><Relationship Id="rId1" Type="http://schemas.openxmlformats.org/officeDocument/2006/relationships/slide" Target="slides/slide10.xml"/><Relationship Id="rId6" Type="http://schemas.openxmlformats.org/officeDocument/2006/relationships/slide" Target="slides/slide21.xml"/><Relationship Id="rId11" Type="http://schemas.openxmlformats.org/officeDocument/2006/relationships/slide" Target="slides/slide37.xml"/><Relationship Id="rId5" Type="http://schemas.openxmlformats.org/officeDocument/2006/relationships/slide" Target="slides/slide20.xml"/><Relationship Id="rId10" Type="http://schemas.openxmlformats.org/officeDocument/2006/relationships/slide" Target="slides/slide36.xml"/><Relationship Id="rId4" Type="http://schemas.openxmlformats.org/officeDocument/2006/relationships/slide" Target="slides/slide19.xml"/><Relationship Id="rId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2F1B18F-38D1-4FDA-82D5-03DF09F4B0FC}" type="datetimeFigureOut">
              <a:rPr lang="it-IT" smtClean="0"/>
              <a:pPr/>
              <a:t>10/07/15</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B6D8698-E592-4285-BC6B-464DF45ED43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64E62A8-6606-4A65-BED4-303AEB07D0D3}" type="slidenum">
              <a:rPr lang="en-GB" smtClean="0"/>
              <a:pPr/>
              <a:t>1</a:t>
            </a:fld>
            <a:endParaRPr lang="en-GB" smtClean="0"/>
          </a:p>
        </p:txBody>
      </p:sp>
      <p:sp>
        <p:nvSpPr>
          <p:cNvPr id="20483" name="Rectangle 2"/>
          <p:cNvSpPr>
            <a:spLocks noGrp="1" noRot="1" noChangeAspect="1" noChangeArrowheads="1" noTextEdit="1"/>
          </p:cNvSpPr>
          <p:nvPr>
            <p:ph type="sldImg"/>
          </p:nvPr>
        </p:nvSpPr>
        <p:spPr>
          <a:xfrm>
            <a:off x="928688" y="163513"/>
            <a:ext cx="4962525" cy="3722687"/>
          </a:xfrm>
          <a:ln/>
        </p:spPr>
      </p:sp>
      <p:sp>
        <p:nvSpPr>
          <p:cNvPr id="20484" name="Rectangle 3"/>
          <p:cNvSpPr>
            <a:spLocks noGrp="1" noChangeArrowheads="1"/>
          </p:cNvSpPr>
          <p:nvPr>
            <p:ph type="body" idx="1"/>
          </p:nvPr>
        </p:nvSpPr>
        <p:spPr>
          <a:xfrm>
            <a:off x="258763" y="4005263"/>
            <a:ext cx="6210300" cy="4494212"/>
          </a:xfrm>
          <a:noFill/>
          <a:ln/>
        </p:spPr>
        <p:txBody>
          <a:bodyPr/>
          <a:lstStyle/>
          <a:p>
            <a:pPr eaLnBrk="1" hangingPunct="1">
              <a:spcBef>
                <a:spcPct val="0"/>
              </a:spcBef>
            </a:pPr>
            <a:endParaRPr lang="en-GB" sz="2000"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a:ln/>
        </p:spPr>
      </p:sp>
      <p:sp>
        <p:nvSpPr>
          <p:cNvPr id="49155" name="Segnaposto note 2"/>
          <p:cNvSpPr>
            <a:spLocks noGrp="1"/>
          </p:cNvSpPr>
          <p:nvPr>
            <p:ph type="body" idx="1"/>
          </p:nvPr>
        </p:nvSpPr>
        <p:spPr>
          <a:noFill/>
          <a:ln/>
        </p:spPr>
        <p:txBody>
          <a:bodyPr wrap="square"/>
          <a:lstStyle/>
          <a:p>
            <a:pPr>
              <a:spcBef>
                <a:spcPct val="0"/>
              </a:spcBef>
            </a:pPr>
            <a:endParaRPr lang="it-IT" smtClean="0"/>
          </a:p>
        </p:txBody>
      </p:sp>
      <p:sp>
        <p:nvSpPr>
          <p:cNvPr id="49156" name="Segnaposto numero diapositiva 3"/>
          <p:cNvSpPr>
            <a:spLocks noGrp="1"/>
          </p:cNvSpPr>
          <p:nvPr>
            <p:ph type="sldNum" sz="quarter" idx="5"/>
          </p:nvPr>
        </p:nvSpPr>
        <p:spPr>
          <a:noFill/>
        </p:spPr>
        <p:txBody>
          <a:bodyPr wrap="square"/>
          <a:lstStyle/>
          <a:p>
            <a:fld id="{F1DFE0B0-EBF8-4388-B97A-91DD37266CC1}" type="slidenum">
              <a:rPr lang="it-IT" smtClean="0"/>
              <a:pPr/>
              <a:t>17</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B8DC31-3995-4E1C-B6E0-09F8DD1FFD88}" type="slidenum">
              <a:rPr lang="en-GB" smtClean="0"/>
              <a:pPr/>
              <a:t>19</a:t>
            </a:fld>
            <a:endParaRPr lang="en-GB" smtClean="0"/>
          </a:p>
        </p:txBody>
      </p:sp>
      <p:sp>
        <p:nvSpPr>
          <p:cNvPr id="50179" name="Rectangle 2"/>
          <p:cNvSpPr>
            <a:spLocks noGrp="1" noRot="1" noChangeAspect="1" noChangeArrowheads="1" noTextEdit="1"/>
          </p:cNvSpPr>
          <p:nvPr>
            <p:ph type="sldImg"/>
          </p:nvPr>
        </p:nvSpPr>
        <p:spPr>
          <a:xfrm>
            <a:off x="928688" y="163513"/>
            <a:ext cx="4962525" cy="3722687"/>
          </a:xfrm>
          <a:ln/>
        </p:spPr>
      </p:sp>
      <p:sp>
        <p:nvSpPr>
          <p:cNvPr id="50180" name="Rectangle 3"/>
          <p:cNvSpPr>
            <a:spLocks noGrp="1" noChangeArrowheads="1"/>
          </p:cNvSpPr>
          <p:nvPr>
            <p:ph type="body" idx="1"/>
          </p:nvPr>
        </p:nvSpPr>
        <p:spPr>
          <a:xfrm>
            <a:off x="258763" y="4005263"/>
            <a:ext cx="6210300" cy="4494212"/>
          </a:xfrm>
          <a:noFill/>
          <a:ln/>
        </p:spPr>
        <p:txBody>
          <a:bodyPr/>
          <a:lstStyle/>
          <a:p>
            <a:pPr eaLnBrk="1" hangingPunct="1">
              <a:spcBef>
                <a:spcPct val="0"/>
              </a:spcBef>
            </a:pPr>
            <a:endParaRPr lang="en-GB" sz="2000" b="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B295444-8898-41F7-A624-C49D307A9275}" type="slidenum">
              <a:rPr lang="en-GB" smtClean="0"/>
              <a:pPr/>
              <a:t>20</a:t>
            </a:fld>
            <a:endParaRPr lang="en-GB" smtClean="0"/>
          </a:p>
        </p:txBody>
      </p:sp>
      <p:sp>
        <p:nvSpPr>
          <p:cNvPr id="51203" name="Rectangle 2"/>
          <p:cNvSpPr>
            <a:spLocks noGrp="1" noRot="1" noChangeAspect="1" noChangeArrowheads="1" noTextEdit="1"/>
          </p:cNvSpPr>
          <p:nvPr>
            <p:ph type="sldImg"/>
          </p:nvPr>
        </p:nvSpPr>
        <p:spPr>
          <a:xfrm>
            <a:off x="928688" y="163513"/>
            <a:ext cx="4962525" cy="3722687"/>
          </a:xfrm>
          <a:ln/>
        </p:spPr>
      </p:sp>
      <p:sp>
        <p:nvSpPr>
          <p:cNvPr id="51204" name="Rectangle 3"/>
          <p:cNvSpPr>
            <a:spLocks noGrp="1" noChangeArrowheads="1"/>
          </p:cNvSpPr>
          <p:nvPr>
            <p:ph type="body" idx="1"/>
          </p:nvPr>
        </p:nvSpPr>
        <p:spPr>
          <a:xfrm>
            <a:off x="258763" y="4005263"/>
            <a:ext cx="6210300" cy="4494212"/>
          </a:xfrm>
          <a:noFill/>
          <a:ln/>
        </p:spPr>
        <p:txBody>
          <a:bodyPr/>
          <a:lstStyle/>
          <a:p>
            <a:pPr eaLnBrk="1" hangingPunct="1">
              <a:spcBef>
                <a:spcPct val="0"/>
              </a:spcBef>
            </a:pPr>
            <a:endParaRPr lang="en-GB" sz="2000" b="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B3E630E-1A94-4778-B715-9A5F587476BA}" type="slidenum">
              <a:rPr lang="en-GB" smtClean="0"/>
              <a:pPr/>
              <a:t>21</a:t>
            </a:fld>
            <a:endParaRPr lang="en-GB" smtClean="0"/>
          </a:p>
        </p:txBody>
      </p:sp>
      <p:sp>
        <p:nvSpPr>
          <p:cNvPr id="52227" name="Rectangle 2"/>
          <p:cNvSpPr>
            <a:spLocks noGrp="1" noRot="1" noChangeAspect="1" noChangeArrowheads="1" noTextEdit="1"/>
          </p:cNvSpPr>
          <p:nvPr>
            <p:ph type="sldImg"/>
          </p:nvPr>
        </p:nvSpPr>
        <p:spPr>
          <a:xfrm>
            <a:off x="928688" y="163513"/>
            <a:ext cx="4962525" cy="3722687"/>
          </a:xfrm>
          <a:ln/>
        </p:spPr>
      </p:sp>
      <p:sp>
        <p:nvSpPr>
          <p:cNvPr id="52228" name="Rectangle 3"/>
          <p:cNvSpPr>
            <a:spLocks noGrp="1" noChangeArrowheads="1"/>
          </p:cNvSpPr>
          <p:nvPr>
            <p:ph type="body" idx="1"/>
          </p:nvPr>
        </p:nvSpPr>
        <p:spPr>
          <a:xfrm>
            <a:off x="258763" y="4005263"/>
            <a:ext cx="6210300" cy="4494212"/>
          </a:xfrm>
          <a:noFill/>
          <a:ln/>
        </p:spPr>
        <p:txBody>
          <a:bodyPr/>
          <a:lstStyle/>
          <a:p>
            <a:pPr eaLnBrk="1" hangingPunct="1">
              <a:spcBef>
                <a:spcPct val="0"/>
              </a:spcBef>
            </a:pPr>
            <a:endParaRPr lang="en-GB" sz="2000" b="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DC1073-60F9-48FC-BEE1-A19810B5F985}" type="slidenum">
              <a:rPr lang="en-GB" smtClean="0"/>
              <a:pPr/>
              <a:t>24</a:t>
            </a:fld>
            <a:endParaRPr lang="en-GB" smtClean="0"/>
          </a:p>
        </p:txBody>
      </p:sp>
      <p:sp>
        <p:nvSpPr>
          <p:cNvPr id="53251" name="Rectangle 2"/>
          <p:cNvSpPr>
            <a:spLocks noGrp="1" noRot="1" noChangeAspect="1" noChangeArrowheads="1" noTextEdit="1"/>
          </p:cNvSpPr>
          <p:nvPr>
            <p:ph type="sldImg"/>
          </p:nvPr>
        </p:nvSpPr>
        <p:spPr>
          <a:xfrm>
            <a:off x="928688" y="163513"/>
            <a:ext cx="4962525" cy="3722687"/>
          </a:xfrm>
          <a:ln/>
        </p:spPr>
      </p:sp>
      <p:sp>
        <p:nvSpPr>
          <p:cNvPr id="53252" name="Rectangle 3"/>
          <p:cNvSpPr>
            <a:spLocks noGrp="1" noChangeArrowheads="1"/>
          </p:cNvSpPr>
          <p:nvPr>
            <p:ph type="body" idx="1"/>
          </p:nvPr>
        </p:nvSpPr>
        <p:spPr>
          <a:xfrm>
            <a:off x="258763" y="4005263"/>
            <a:ext cx="6210300" cy="4494212"/>
          </a:xfrm>
          <a:noFill/>
          <a:ln/>
        </p:spPr>
        <p:txBody>
          <a:bodyPr/>
          <a:lstStyle/>
          <a:p>
            <a:pPr eaLnBrk="1" hangingPunct="1">
              <a:spcBef>
                <a:spcPct val="0"/>
              </a:spcBef>
            </a:pPr>
            <a:endParaRPr lang="en-GB" sz="2000" b="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3010681-DD5C-4AA4-B30A-3A4D0F8B5C9E}" type="slidenum">
              <a:rPr lang="en-GB" smtClean="0"/>
              <a:pPr/>
              <a:t>25</a:t>
            </a:fld>
            <a:endParaRPr lang="en-GB" smtClean="0"/>
          </a:p>
        </p:txBody>
      </p:sp>
      <p:sp>
        <p:nvSpPr>
          <p:cNvPr id="54275" name="Rectangle 2"/>
          <p:cNvSpPr>
            <a:spLocks noGrp="1" noRot="1" noChangeAspect="1" noChangeArrowheads="1" noTextEdit="1"/>
          </p:cNvSpPr>
          <p:nvPr>
            <p:ph type="sldImg"/>
          </p:nvPr>
        </p:nvSpPr>
        <p:spPr>
          <a:xfrm>
            <a:off x="928688" y="163513"/>
            <a:ext cx="4962525" cy="3722687"/>
          </a:xfrm>
          <a:ln/>
        </p:spPr>
      </p:sp>
      <p:sp>
        <p:nvSpPr>
          <p:cNvPr id="54276" name="Rectangle 3"/>
          <p:cNvSpPr>
            <a:spLocks noGrp="1" noChangeArrowheads="1"/>
          </p:cNvSpPr>
          <p:nvPr>
            <p:ph type="body" idx="1"/>
          </p:nvPr>
        </p:nvSpPr>
        <p:spPr>
          <a:xfrm>
            <a:off x="258763" y="4005263"/>
            <a:ext cx="6210300" cy="4494212"/>
          </a:xfrm>
          <a:noFill/>
          <a:ln/>
        </p:spPr>
        <p:txBody>
          <a:bodyPr/>
          <a:lstStyle/>
          <a:p>
            <a:pPr eaLnBrk="1" hangingPunct="1">
              <a:spcBef>
                <a:spcPct val="0"/>
              </a:spcBef>
            </a:pPr>
            <a:endParaRPr lang="en-GB" sz="2000" b="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760B3F-9579-4E38-80CA-4D59C8476088}" type="slidenum">
              <a:rPr lang="en-GB" smtClean="0"/>
              <a:pPr/>
              <a:t>26</a:t>
            </a:fld>
            <a:endParaRPr lang="en-GB" smtClean="0"/>
          </a:p>
        </p:txBody>
      </p:sp>
      <p:sp>
        <p:nvSpPr>
          <p:cNvPr id="55299" name="Rectangle 2"/>
          <p:cNvSpPr>
            <a:spLocks noGrp="1" noRot="1" noChangeAspect="1" noChangeArrowheads="1" noTextEdit="1"/>
          </p:cNvSpPr>
          <p:nvPr>
            <p:ph type="sldImg"/>
          </p:nvPr>
        </p:nvSpPr>
        <p:spPr>
          <a:xfrm>
            <a:off x="928688" y="163513"/>
            <a:ext cx="4962525" cy="3722687"/>
          </a:xfrm>
          <a:ln/>
        </p:spPr>
      </p:sp>
      <p:sp>
        <p:nvSpPr>
          <p:cNvPr id="55300" name="Rectangle 3"/>
          <p:cNvSpPr>
            <a:spLocks noGrp="1" noChangeArrowheads="1"/>
          </p:cNvSpPr>
          <p:nvPr>
            <p:ph type="body" idx="1"/>
          </p:nvPr>
        </p:nvSpPr>
        <p:spPr>
          <a:xfrm>
            <a:off x="258763" y="4005263"/>
            <a:ext cx="6210300" cy="4494212"/>
          </a:xfrm>
          <a:noFill/>
          <a:ln/>
        </p:spPr>
        <p:txBody>
          <a:bodyPr/>
          <a:lstStyle/>
          <a:p>
            <a:pPr eaLnBrk="1" hangingPunct="1">
              <a:spcBef>
                <a:spcPct val="0"/>
              </a:spcBef>
            </a:pPr>
            <a:endParaRPr lang="en-GB" sz="2000" b="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38F668E-60A0-4F37-9BFA-24526E842382}" type="slidenum">
              <a:rPr lang="en-GB" smtClean="0"/>
              <a:pPr/>
              <a:t>36</a:t>
            </a:fld>
            <a:endParaRPr lang="en-GB" smtClean="0"/>
          </a:p>
        </p:txBody>
      </p:sp>
      <p:sp>
        <p:nvSpPr>
          <p:cNvPr id="56323" name="Rectangle 2"/>
          <p:cNvSpPr>
            <a:spLocks noGrp="1" noRot="1" noChangeAspect="1" noChangeArrowheads="1" noTextEdit="1"/>
          </p:cNvSpPr>
          <p:nvPr>
            <p:ph type="sldImg"/>
          </p:nvPr>
        </p:nvSpPr>
        <p:spPr>
          <a:xfrm>
            <a:off x="928688" y="163513"/>
            <a:ext cx="4962525" cy="3722687"/>
          </a:xfrm>
          <a:ln/>
        </p:spPr>
      </p:sp>
      <p:sp>
        <p:nvSpPr>
          <p:cNvPr id="56324" name="Rectangle 3"/>
          <p:cNvSpPr>
            <a:spLocks noGrp="1" noChangeArrowheads="1"/>
          </p:cNvSpPr>
          <p:nvPr>
            <p:ph type="body" idx="1"/>
          </p:nvPr>
        </p:nvSpPr>
        <p:spPr>
          <a:xfrm>
            <a:off x="258763" y="4005263"/>
            <a:ext cx="6210300" cy="4494212"/>
          </a:xfrm>
          <a:noFill/>
          <a:ln/>
        </p:spPr>
        <p:txBody>
          <a:bodyPr/>
          <a:lstStyle/>
          <a:p>
            <a:pPr eaLnBrk="1" hangingPunct="1">
              <a:spcBef>
                <a:spcPct val="0"/>
              </a:spcBef>
            </a:pPr>
            <a:endParaRPr lang="en-GB" sz="2000" b="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ED37CBE-1F57-48B5-A9D9-E0728B735DE2}" type="slidenum">
              <a:rPr lang="en-GB" smtClean="0"/>
              <a:pPr/>
              <a:t>37</a:t>
            </a:fld>
            <a:endParaRPr lang="en-GB" smtClean="0"/>
          </a:p>
        </p:txBody>
      </p:sp>
      <p:sp>
        <p:nvSpPr>
          <p:cNvPr id="57347" name="Rectangle 2"/>
          <p:cNvSpPr>
            <a:spLocks noGrp="1" noRot="1" noChangeAspect="1" noChangeArrowheads="1" noTextEdit="1"/>
          </p:cNvSpPr>
          <p:nvPr>
            <p:ph type="sldImg"/>
          </p:nvPr>
        </p:nvSpPr>
        <p:spPr>
          <a:xfrm>
            <a:off x="928688" y="163513"/>
            <a:ext cx="4962525" cy="3722687"/>
          </a:xfrm>
          <a:ln/>
        </p:spPr>
      </p:sp>
      <p:sp>
        <p:nvSpPr>
          <p:cNvPr id="57348" name="Rectangle 3"/>
          <p:cNvSpPr>
            <a:spLocks noGrp="1" noChangeArrowheads="1"/>
          </p:cNvSpPr>
          <p:nvPr>
            <p:ph type="body" idx="1"/>
          </p:nvPr>
        </p:nvSpPr>
        <p:spPr>
          <a:xfrm>
            <a:off x="258763" y="4005263"/>
            <a:ext cx="6210300" cy="4494212"/>
          </a:xfrm>
          <a:noFill/>
          <a:ln/>
        </p:spPr>
        <p:txBody>
          <a:bodyPr/>
          <a:lstStyle/>
          <a:p>
            <a:pPr eaLnBrk="1" hangingPunct="1">
              <a:spcBef>
                <a:spcPct val="0"/>
              </a:spcBef>
            </a:pPr>
            <a:endParaRPr lang="en-GB" sz="2000" b="1"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a:ln/>
        </p:spPr>
      </p:sp>
      <p:sp>
        <p:nvSpPr>
          <p:cNvPr id="58371" name="Segnaposto note 2"/>
          <p:cNvSpPr>
            <a:spLocks noGrp="1"/>
          </p:cNvSpPr>
          <p:nvPr>
            <p:ph type="body" idx="1"/>
          </p:nvPr>
        </p:nvSpPr>
        <p:spPr>
          <a:noFill/>
          <a:ln/>
        </p:spPr>
        <p:txBody>
          <a:bodyPr wrap="square"/>
          <a:lstStyle/>
          <a:p>
            <a:pPr>
              <a:spcBef>
                <a:spcPct val="0"/>
              </a:spcBef>
            </a:pPr>
            <a:endParaRPr lang="it-IT" smtClean="0"/>
          </a:p>
        </p:txBody>
      </p:sp>
      <p:sp>
        <p:nvSpPr>
          <p:cNvPr id="58372" name="Segnaposto numero diapositiva 3"/>
          <p:cNvSpPr>
            <a:spLocks noGrp="1"/>
          </p:cNvSpPr>
          <p:nvPr>
            <p:ph type="sldNum" sz="quarter" idx="5"/>
          </p:nvPr>
        </p:nvSpPr>
        <p:spPr>
          <a:noFill/>
        </p:spPr>
        <p:txBody>
          <a:bodyPr wrap="square"/>
          <a:lstStyle/>
          <a:p>
            <a:fld id="{FF81FC50-F1B8-402A-9E52-DFD12A5933BB}" type="slidenum">
              <a:rPr lang="it-IT" smtClean="0"/>
              <a:pPr/>
              <a:t>38</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a:ln/>
        </p:spPr>
      </p:sp>
      <p:sp>
        <p:nvSpPr>
          <p:cNvPr id="40963" name="Segnaposto note 2"/>
          <p:cNvSpPr>
            <a:spLocks noGrp="1"/>
          </p:cNvSpPr>
          <p:nvPr>
            <p:ph type="body" idx="1"/>
          </p:nvPr>
        </p:nvSpPr>
        <p:spPr>
          <a:noFill/>
          <a:ln/>
        </p:spPr>
        <p:txBody>
          <a:bodyPr/>
          <a:lstStyle/>
          <a:p>
            <a:endParaRPr lang="it-IT" dirty="0" smtClean="0"/>
          </a:p>
        </p:txBody>
      </p:sp>
      <p:sp>
        <p:nvSpPr>
          <p:cNvPr id="40964" name="Segnaposto numero diapositiva 3"/>
          <p:cNvSpPr>
            <a:spLocks noGrp="1"/>
          </p:cNvSpPr>
          <p:nvPr>
            <p:ph type="sldNum" sz="quarter" idx="5"/>
          </p:nvPr>
        </p:nvSpPr>
        <p:spPr>
          <a:noFill/>
        </p:spPr>
        <p:txBody>
          <a:bodyPr/>
          <a:lstStyle/>
          <a:p>
            <a:fld id="{234C6093-2B2D-435B-A4A1-388B425F86F8}" type="slidenum">
              <a:rPr lang="en-GB" smtClean="0"/>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3" name="Segnaposto note 2"/>
          <p:cNvSpPr>
            <a:spLocks noGrp="1"/>
          </p:cNvSpPr>
          <p:nvPr>
            <p:ph type="body" idx="1"/>
          </p:nvPr>
        </p:nvSpPr>
        <p:spPr/>
        <p:txBody>
          <a:bodyPr>
            <a:normAutofit lnSpcReduction="10000"/>
          </a:bodyPr>
          <a:lstStyle/>
          <a:p>
            <a:pPr>
              <a:defRPr/>
            </a:pPr>
            <a:endParaRPr lang="it-IT" dirty="0"/>
          </a:p>
        </p:txBody>
      </p:sp>
      <p:sp>
        <p:nvSpPr>
          <p:cNvPr id="41988" name="Segnaposto numero diapositiva 3"/>
          <p:cNvSpPr>
            <a:spLocks noGrp="1"/>
          </p:cNvSpPr>
          <p:nvPr>
            <p:ph type="sldNum" sz="quarter" idx="5"/>
          </p:nvPr>
        </p:nvSpPr>
        <p:spPr>
          <a:noFill/>
        </p:spPr>
        <p:txBody>
          <a:bodyPr/>
          <a:lstStyle/>
          <a:p>
            <a:fld id="{EFFE723C-F013-4E15-8809-45CCD1560E29}" type="slidenum">
              <a:rPr lang="en-GB" smtClean="0"/>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a:ln/>
        </p:spPr>
      </p:sp>
      <p:sp>
        <p:nvSpPr>
          <p:cNvPr id="43011" name="Segnaposto note 2"/>
          <p:cNvSpPr>
            <a:spLocks noGrp="1"/>
          </p:cNvSpPr>
          <p:nvPr>
            <p:ph type="body" idx="1"/>
          </p:nvPr>
        </p:nvSpPr>
        <p:spPr>
          <a:noFill/>
          <a:ln/>
        </p:spPr>
        <p:txBody>
          <a:bodyPr/>
          <a:lstStyle/>
          <a:p>
            <a:endParaRPr lang="it-IT" dirty="0" smtClean="0"/>
          </a:p>
        </p:txBody>
      </p:sp>
      <p:sp>
        <p:nvSpPr>
          <p:cNvPr id="43012" name="Segnaposto numero diapositiva 3"/>
          <p:cNvSpPr>
            <a:spLocks noGrp="1"/>
          </p:cNvSpPr>
          <p:nvPr>
            <p:ph type="sldNum" sz="quarter" idx="5"/>
          </p:nvPr>
        </p:nvSpPr>
        <p:spPr>
          <a:noFill/>
        </p:spPr>
        <p:txBody>
          <a:bodyPr/>
          <a:lstStyle/>
          <a:p>
            <a:fld id="{39C131AB-1E85-4396-982A-D108EFA4331F}" type="slidenum">
              <a:rPr lang="en-GB" smtClean="0"/>
              <a:pPr/>
              <a:t>9</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3C65B60-CF97-435A-ACE2-5DF885318E83}" type="slidenum">
              <a:rPr lang="en-GB" smtClean="0"/>
              <a:pPr/>
              <a:t>10</a:t>
            </a:fld>
            <a:endParaRPr lang="en-GB" smtClean="0"/>
          </a:p>
        </p:txBody>
      </p:sp>
      <p:sp>
        <p:nvSpPr>
          <p:cNvPr id="44035" name="Rectangle 2"/>
          <p:cNvSpPr>
            <a:spLocks noGrp="1" noRot="1" noChangeAspect="1" noChangeArrowheads="1" noTextEdit="1"/>
          </p:cNvSpPr>
          <p:nvPr>
            <p:ph type="sldImg"/>
          </p:nvPr>
        </p:nvSpPr>
        <p:spPr>
          <a:xfrm>
            <a:off x="928688" y="163513"/>
            <a:ext cx="4962525" cy="3722687"/>
          </a:xfrm>
          <a:ln/>
        </p:spPr>
      </p:sp>
      <p:sp>
        <p:nvSpPr>
          <p:cNvPr id="44036" name="Rectangle 3"/>
          <p:cNvSpPr>
            <a:spLocks noGrp="1" noChangeArrowheads="1"/>
          </p:cNvSpPr>
          <p:nvPr>
            <p:ph type="body" idx="1"/>
          </p:nvPr>
        </p:nvSpPr>
        <p:spPr>
          <a:xfrm>
            <a:off x="258763" y="4005263"/>
            <a:ext cx="6210300" cy="4494212"/>
          </a:xfrm>
          <a:noFill/>
          <a:ln/>
        </p:spPr>
        <p:txBody>
          <a:bodyPr/>
          <a:lstStyle/>
          <a:p>
            <a:pPr eaLnBrk="1" hangingPunct="1">
              <a:spcBef>
                <a:spcPct val="0"/>
              </a:spcBef>
            </a:pPr>
            <a:endParaRPr lang="en-GB" sz="2000" b="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287834D-2E04-450A-B176-3E70969B892B}" type="slidenum">
              <a:rPr lang="en-GB" smtClean="0"/>
              <a:pPr/>
              <a:t>11</a:t>
            </a:fld>
            <a:endParaRPr lang="en-GB" smtClean="0"/>
          </a:p>
        </p:txBody>
      </p:sp>
      <p:sp>
        <p:nvSpPr>
          <p:cNvPr id="45059" name="Rectangle 2"/>
          <p:cNvSpPr>
            <a:spLocks noGrp="1" noRot="1" noChangeAspect="1" noChangeArrowheads="1" noTextEdit="1"/>
          </p:cNvSpPr>
          <p:nvPr>
            <p:ph type="sldImg"/>
          </p:nvPr>
        </p:nvSpPr>
        <p:spPr>
          <a:xfrm>
            <a:off x="928688" y="163513"/>
            <a:ext cx="4962525" cy="3722687"/>
          </a:xfrm>
          <a:ln/>
        </p:spPr>
      </p:sp>
      <p:sp>
        <p:nvSpPr>
          <p:cNvPr id="45060" name="Rectangle 3"/>
          <p:cNvSpPr>
            <a:spLocks noGrp="1" noChangeArrowheads="1"/>
          </p:cNvSpPr>
          <p:nvPr>
            <p:ph type="body" idx="1"/>
          </p:nvPr>
        </p:nvSpPr>
        <p:spPr>
          <a:xfrm>
            <a:off x="258763" y="4005263"/>
            <a:ext cx="6210300" cy="4494212"/>
          </a:xfrm>
          <a:noFill/>
          <a:ln/>
        </p:spPr>
        <p:txBody>
          <a:bodyPr/>
          <a:lstStyle/>
          <a:p>
            <a:pPr eaLnBrk="1" hangingPunct="1">
              <a:spcBef>
                <a:spcPct val="0"/>
              </a:spcBef>
            </a:pPr>
            <a:endParaRPr lang="en-GB" sz="2000"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1FCBDCB-E0F9-4BE6-9352-0E5BF33D2F67}" type="slidenum">
              <a:rPr lang="en-GB" smtClean="0"/>
              <a:pPr/>
              <a:t>12</a:t>
            </a:fld>
            <a:endParaRPr lang="en-GB" smtClean="0"/>
          </a:p>
        </p:txBody>
      </p:sp>
      <p:sp>
        <p:nvSpPr>
          <p:cNvPr id="46083" name="Rectangle 2"/>
          <p:cNvSpPr>
            <a:spLocks noGrp="1" noRot="1" noChangeAspect="1" noChangeArrowheads="1" noTextEdit="1"/>
          </p:cNvSpPr>
          <p:nvPr>
            <p:ph type="sldImg"/>
          </p:nvPr>
        </p:nvSpPr>
        <p:spPr>
          <a:xfrm>
            <a:off x="928688" y="163513"/>
            <a:ext cx="4962525" cy="3722687"/>
          </a:xfrm>
          <a:ln/>
        </p:spPr>
      </p:sp>
      <p:sp>
        <p:nvSpPr>
          <p:cNvPr id="46084" name="Rectangle 3"/>
          <p:cNvSpPr>
            <a:spLocks noGrp="1" noChangeArrowheads="1"/>
          </p:cNvSpPr>
          <p:nvPr>
            <p:ph type="body" idx="1"/>
          </p:nvPr>
        </p:nvSpPr>
        <p:spPr>
          <a:xfrm>
            <a:off x="258763" y="4005263"/>
            <a:ext cx="6210300" cy="4494212"/>
          </a:xfrm>
          <a:noFill/>
          <a:ln/>
        </p:spPr>
        <p:txBody>
          <a:bodyPr/>
          <a:lstStyle/>
          <a:p>
            <a:pPr eaLnBrk="1" hangingPunct="1">
              <a:spcBef>
                <a:spcPct val="0"/>
              </a:spcBef>
            </a:pPr>
            <a:endParaRPr lang="en-GB" sz="2000" b="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a:ln/>
        </p:spPr>
      </p:sp>
      <p:sp>
        <p:nvSpPr>
          <p:cNvPr id="47107" name="Segnaposto note 2"/>
          <p:cNvSpPr>
            <a:spLocks noGrp="1"/>
          </p:cNvSpPr>
          <p:nvPr>
            <p:ph type="body" idx="1"/>
          </p:nvPr>
        </p:nvSpPr>
        <p:spPr>
          <a:noFill/>
          <a:ln/>
        </p:spPr>
        <p:txBody>
          <a:bodyPr wrap="square"/>
          <a:lstStyle/>
          <a:p>
            <a:pPr>
              <a:spcBef>
                <a:spcPct val="0"/>
              </a:spcBef>
            </a:pPr>
            <a:endParaRPr lang="it-IT" smtClean="0"/>
          </a:p>
        </p:txBody>
      </p:sp>
      <p:sp>
        <p:nvSpPr>
          <p:cNvPr id="47108" name="Segnaposto numero diapositiva 3"/>
          <p:cNvSpPr>
            <a:spLocks noGrp="1"/>
          </p:cNvSpPr>
          <p:nvPr>
            <p:ph type="sldNum" sz="quarter" idx="5"/>
          </p:nvPr>
        </p:nvSpPr>
        <p:spPr>
          <a:noFill/>
        </p:spPr>
        <p:txBody>
          <a:bodyPr wrap="square"/>
          <a:lstStyle/>
          <a:p>
            <a:fld id="{A98058A5-5512-4A28-B919-0E2D08430D0F}" type="slidenum">
              <a:rPr lang="it-IT" smtClean="0"/>
              <a:pPr/>
              <a:t>14</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a:ln/>
        </p:spPr>
      </p:sp>
      <p:sp>
        <p:nvSpPr>
          <p:cNvPr id="48131" name="Segnaposto note 2"/>
          <p:cNvSpPr>
            <a:spLocks noGrp="1"/>
          </p:cNvSpPr>
          <p:nvPr>
            <p:ph type="body" idx="1"/>
          </p:nvPr>
        </p:nvSpPr>
        <p:spPr>
          <a:noFill/>
          <a:ln/>
        </p:spPr>
        <p:txBody>
          <a:bodyPr wrap="square"/>
          <a:lstStyle/>
          <a:p>
            <a:pPr>
              <a:spcBef>
                <a:spcPct val="0"/>
              </a:spcBef>
            </a:pPr>
            <a:endParaRPr lang="it-IT" smtClean="0"/>
          </a:p>
        </p:txBody>
      </p:sp>
      <p:sp>
        <p:nvSpPr>
          <p:cNvPr id="48132" name="Segnaposto numero diapositiva 3"/>
          <p:cNvSpPr>
            <a:spLocks noGrp="1"/>
          </p:cNvSpPr>
          <p:nvPr>
            <p:ph type="sldNum" sz="quarter" idx="5"/>
          </p:nvPr>
        </p:nvSpPr>
        <p:spPr>
          <a:noFill/>
        </p:spPr>
        <p:txBody>
          <a:bodyPr wrap="square"/>
          <a:lstStyle/>
          <a:p>
            <a:fld id="{E74B2F54-54E3-4533-B533-E3632E813465}" type="slidenum">
              <a:rPr lang="it-IT" smtClean="0"/>
              <a:pPr/>
              <a:t>16</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4B6055F8-1D02-4417-9241-55C834FD9970}" type="datetimeFigureOut">
              <a:rPr lang="it-IT" smtClean="0"/>
              <a:pPr/>
              <a:t>10/07/15</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B007B441-5312-499D-93C3-6E37886527F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10/07/15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10/07/15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10/07/15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10/07/15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10/07/15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pPr/>
              <a:t>10/07/15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10/07/15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10/07/15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10/07/15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10/07/15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B007B441-5312-499D-93C3-6E37886527FA}"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6055F8-1D02-4417-9241-55C834FD9970}" type="datetimeFigureOut">
              <a:rPr lang="it-IT" smtClean="0"/>
              <a:pPr/>
              <a:t>10/07/15</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007B441-5312-499D-93C3-6E37886527FA}"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image" Target="../media/image15.jpeg"/><Relationship Id="rId10" Type="http://schemas.openxmlformats.org/officeDocument/2006/relationships/image" Target="../media/image4.emf"/><Relationship Id="rId4" Type="http://schemas.openxmlformats.org/officeDocument/2006/relationships/image" Target="../media/image14.jpeg"/><Relationship Id="rId9" Type="http://schemas.openxmlformats.org/officeDocument/2006/relationships/image" Target="../media/image19.jpe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image" Target="../media/image15.jpeg"/><Relationship Id="rId10" Type="http://schemas.openxmlformats.org/officeDocument/2006/relationships/image" Target="../media/image4.emf"/><Relationship Id="rId4" Type="http://schemas.openxmlformats.org/officeDocument/2006/relationships/image" Target="../media/image14.jpeg"/><Relationship Id="rId9"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9.jpeg"/><Relationship Id="rId7" Type="http://schemas.openxmlformats.org/officeDocument/2006/relationships/image" Target="../media/image26.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29.png"/><Relationship Id="rId5" Type="http://schemas.openxmlformats.org/officeDocument/2006/relationships/image" Target="../media/image24.jpeg"/><Relationship Id="rId10" Type="http://schemas.openxmlformats.org/officeDocument/2006/relationships/image" Target="../media/image4.emf"/><Relationship Id="rId4" Type="http://schemas.openxmlformats.org/officeDocument/2006/relationships/image" Target="../media/image23.jpeg"/><Relationship Id="rId9" Type="http://schemas.openxmlformats.org/officeDocument/2006/relationships/image" Target="../media/image28.jpeg"/></Relationships>
</file>

<file path=ppt/slides/_rels/slide2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0.jpeg"/><Relationship Id="rId4" Type="http://schemas.openxmlformats.org/officeDocument/2006/relationships/image" Target="../media/image25.jpe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4.emf"/><Relationship Id="rId4" Type="http://schemas.openxmlformats.org/officeDocument/2006/relationships/image" Target="../media/image25.jpeg"/><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4.emf"/></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4.emf"/><Relationship Id="rId5" Type="http://schemas.openxmlformats.org/officeDocument/2006/relationships/image" Target="../media/image26.jpeg"/><Relationship Id="rId10" Type="http://schemas.openxmlformats.org/officeDocument/2006/relationships/image" Target="../media/image36.png"/><Relationship Id="rId4" Type="http://schemas.openxmlformats.org/officeDocument/2006/relationships/image" Target="../media/image25.jpeg"/><Relationship Id="rId9" Type="http://schemas.openxmlformats.org/officeDocument/2006/relationships/image" Target="../media/image35.jpeg"/></Relationships>
</file>

<file path=ppt/slides/_rels/slide3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8.png"/><Relationship Id="rId5" Type="http://schemas.openxmlformats.org/officeDocument/2006/relationships/image" Target="../media/image26.jpeg"/><Relationship Id="rId10" Type="http://schemas.openxmlformats.org/officeDocument/2006/relationships/image" Target="../media/image4.emf"/><Relationship Id="rId4" Type="http://schemas.openxmlformats.org/officeDocument/2006/relationships/image" Target="../media/image25.jpeg"/><Relationship Id="rId9" Type="http://schemas.openxmlformats.org/officeDocument/2006/relationships/image" Target="../media/image37.png"/></Relationships>
</file>

<file path=ppt/slides/_rels/slide3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4.emf"/><Relationship Id="rId7" Type="http://schemas.openxmlformats.org/officeDocument/2006/relationships/image" Target="../media/image25.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39.png"/><Relationship Id="rId9"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emf"/><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063" name="Rectangle 15"/>
          <p:cNvSpPr>
            <a:spLocks noGrp="1" noChangeArrowheads="1"/>
          </p:cNvSpPr>
          <p:nvPr>
            <p:ph idx="1"/>
          </p:nvPr>
        </p:nvSpPr>
        <p:spPr>
          <a:xfrm>
            <a:off x="714348" y="2071678"/>
            <a:ext cx="7726362" cy="976308"/>
          </a:xfrm>
        </p:spPr>
        <p:txBody>
          <a:bodyPr>
            <a:noAutofit/>
          </a:bodyPr>
          <a:lstStyle/>
          <a:p>
            <a:pPr algn="ctr">
              <a:lnSpc>
                <a:spcPct val="90000"/>
              </a:lnSpc>
              <a:buFontTx/>
              <a:buNone/>
              <a:defRPr/>
            </a:pPr>
            <a:r>
              <a:rPr lang="it-IT" sz="4800" dirty="0" smtClean="0">
                <a:solidFill>
                  <a:schemeClr val="accent2">
                    <a:lumMod val="75000"/>
                  </a:schemeClr>
                </a:solidFill>
                <a:effectLst>
                  <a:outerShdw blurRad="38100" dist="38100" dir="2700000" algn="tl">
                    <a:srgbClr val="000000"/>
                  </a:outerShdw>
                </a:effectLst>
              </a:rPr>
              <a:t>PETROL  AND</a:t>
            </a:r>
          </a:p>
          <a:p>
            <a:pPr algn="ctr">
              <a:lnSpc>
                <a:spcPct val="90000"/>
              </a:lnSpc>
              <a:buFontTx/>
              <a:buNone/>
              <a:defRPr/>
            </a:pPr>
            <a:r>
              <a:rPr lang="it-IT" sz="4800" dirty="0" smtClean="0">
                <a:solidFill>
                  <a:schemeClr val="accent2">
                    <a:lumMod val="75000"/>
                  </a:schemeClr>
                </a:solidFill>
                <a:effectLst>
                  <a:outerShdw blurRad="38100" dist="38100" dir="2700000" algn="tl">
                    <a:srgbClr val="000000"/>
                  </a:outerShdw>
                </a:effectLst>
              </a:rPr>
              <a:t>CHEMICAL HOSES</a:t>
            </a:r>
            <a:endParaRPr lang="it-IT" sz="4800" b="1" i="1" dirty="0" smtClean="0">
              <a:solidFill>
                <a:schemeClr val="accent2">
                  <a:lumMod val="75000"/>
                </a:schemeClr>
              </a:solidFill>
              <a:effectLst>
                <a:outerShdw blurRad="38100" dist="38100" dir="2700000" algn="tl">
                  <a:srgbClr val="000000"/>
                </a:outerShdw>
              </a:effectLst>
            </a:endParaRPr>
          </a:p>
        </p:txBody>
      </p:sp>
      <p:sp>
        <p:nvSpPr>
          <p:cNvPr id="4101" name="Rectangle 35"/>
          <p:cNvSpPr>
            <a:spLocks noChangeArrowheads="1"/>
          </p:cNvSpPr>
          <p:nvPr/>
        </p:nvSpPr>
        <p:spPr bwMode="auto">
          <a:xfrm>
            <a:off x="3576638" y="3101975"/>
            <a:ext cx="9144000" cy="396875"/>
          </a:xfrm>
          <a:prstGeom prst="rect">
            <a:avLst/>
          </a:prstGeom>
          <a:noFill/>
          <a:ln w="9525">
            <a:noFill/>
            <a:miter lim="800000"/>
            <a:headEnd/>
            <a:tailEnd/>
          </a:ln>
        </p:spPr>
        <p:txBody>
          <a:bodyPr>
            <a:spAutoFit/>
          </a:bodyPr>
          <a:lstStyle/>
          <a:p>
            <a:pPr algn="l">
              <a:lnSpc>
                <a:spcPct val="100000"/>
              </a:lnSpc>
              <a:spcBef>
                <a:spcPct val="0"/>
              </a:spcBef>
            </a:pPr>
            <a:endParaRPr lang="it-IT" sz="2000"/>
          </a:p>
        </p:txBody>
      </p:sp>
      <p:pic>
        <p:nvPicPr>
          <p:cNvPr id="4102" name="Picture 36"/>
          <p:cNvPicPr>
            <a:picLocks noChangeAspect="1" noChangeArrowheads="1"/>
          </p:cNvPicPr>
          <p:nvPr/>
        </p:nvPicPr>
        <p:blipFill>
          <a:blip r:embed="rId4" cstate="print"/>
          <a:srcRect/>
          <a:stretch>
            <a:fillRect/>
          </a:stretch>
        </p:blipFill>
        <p:spPr bwMode="auto">
          <a:xfrm>
            <a:off x="4586288" y="4337050"/>
            <a:ext cx="4095750" cy="1549400"/>
          </a:xfrm>
          <a:prstGeom prst="rect">
            <a:avLst/>
          </a:prstGeom>
          <a:noFill/>
          <a:ln w="9525">
            <a:noFill/>
            <a:miter lim="800000"/>
            <a:headEnd/>
            <a:tailEnd/>
          </a:ln>
        </p:spPr>
      </p:pic>
      <p:pic>
        <p:nvPicPr>
          <p:cNvPr id="7" name="Immagine 4"/>
          <p:cNvPicPr>
            <a:picLocks noChangeAspect="1"/>
          </p:cNvPicPr>
          <p:nvPr/>
        </p:nvPicPr>
        <p:blipFill>
          <a:blip r:embed="rId5" cstate="print"/>
          <a:srcRect/>
          <a:stretch>
            <a:fillRect/>
          </a:stretch>
        </p:blipFill>
        <p:spPr bwMode="auto">
          <a:xfrm>
            <a:off x="5572132" y="500042"/>
            <a:ext cx="3378200" cy="314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35"/>
          <p:cNvSpPr>
            <a:spLocks noChangeArrowheads="1"/>
          </p:cNvSpPr>
          <p:nvPr/>
        </p:nvSpPr>
        <p:spPr bwMode="auto">
          <a:xfrm>
            <a:off x="3576638" y="3101975"/>
            <a:ext cx="9144000" cy="396875"/>
          </a:xfrm>
          <a:prstGeom prst="rect">
            <a:avLst/>
          </a:prstGeom>
          <a:noFill/>
          <a:ln w="9525">
            <a:noFill/>
            <a:miter lim="800000"/>
            <a:headEnd/>
            <a:tailEnd/>
          </a:ln>
        </p:spPr>
        <p:txBody>
          <a:bodyPr>
            <a:spAutoFit/>
          </a:bodyPr>
          <a:lstStyle/>
          <a:p>
            <a:pPr algn="l">
              <a:lnSpc>
                <a:spcPct val="100000"/>
              </a:lnSpc>
              <a:spcBef>
                <a:spcPct val="0"/>
              </a:spcBef>
            </a:pPr>
            <a:endParaRPr lang="it-IT" sz="2000"/>
          </a:p>
        </p:txBody>
      </p:sp>
      <p:sp>
        <p:nvSpPr>
          <p:cNvPr id="13315" name="Segnaposto contenuto 6"/>
          <p:cNvSpPr>
            <a:spLocks noGrp="1"/>
          </p:cNvSpPr>
          <p:nvPr>
            <p:ph idx="1"/>
          </p:nvPr>
        </p:nvSpPr>
        <p:spPr>
          <a:xfrm>
            <a:off x="571472" y="2357430"/>
            <a:ext cx="8229600" cy="4276725"/>
          </a:xfrm>
        </p:spPr>
        <p:txBody>
          <a:bodyPr/>
          <a:lstStyle/>
          <a:p>
            <a:pPr algn="just">
              <a:buFontTx/>
              <a:buNone/>
            </a:pPr>
            <a:r>
              <a:rPr lang="en-US" sz="2400" dirty="0" smtClean="0">
                <a:latin typeface="+mj-lt"/>
              </a:rPr>
              <a:t>IT IS ONE OF THE MOST STRINGENT NORMS USED FOR THE DESIGN AND PRODUCTION OF CHEMICAL HOSES TO ENSURE  THAT:</a:t>
            </a:r>
          </a:p>
          <a:p>
            <a:pPr algn="just">
              <a:buFontTx/>
              <a:buNone/>
            </a:pPr>
            <a:endParaRPr lang="en-US" sz="2400" dirty="0" smtClean="0">
              <a:latin typeface="+mj-lt"/>
            </a:endParaRPr>
          </a:p>
          <a:p>
            <a:pPr algn="just"/>
            <a:r>
              <a:rPr lang="en-US" sz="2400" dirty="0" smtClean="0">
                <a:latin typeface="+mj-lt"/>
              </a:rPr>
              <a:t>USERS ARE NOT EXPOSED TO DANGER FROM FIRE OR EXPLOSION </a:t>
            </a:r>
          </a:p>
          <a:p>
            <a:pPr algn="just"/>
            <a:endParaRPr lang="en-US" sz="2400" dirty="0" smtClean="0">
              <a:latin typeface="+mj-lt"/>
            </a:endParaRPr>
          </a:p>
          <a:p>
            <a:pPr algn="just"/>
            <a:r>
              <a:rPr lang="en-US" sz="2400" dirty="0" smtClean="0">
                <a:latin typeface="+mj-lt"/>
              </a:rPr>
              <a:t>THE ENVIRONMENT IS PROTECTED AGAINST CONTAMINATION OR DAMAGED</a:t>
            </a:r>
          </a:p>
          <a:p>
            <a:endParaRPr lang="it-IT" dirty="0" smtClean="0">
              <a:latin typeface="+mj-lt"/>
            </a:endParaRPr>
          </a:p>
        </p:txBody>
      </p:sp>
      <p:sp>
        <p:nvSpPr>
          <p:cNvPr id="13316" name="CasellaDiTesto 7"/>
          <p:cNvSpPr txBox="1">
            <a:spLocks noChangeArrowheads="1"/>
          </p:cNvSpPr>
          <p:nvPr/>
        </p:nvSpPr>
        <p:spPr bwMode="auto">
          <a:xfrm>
            <a:off x="0" y="928670"/>
            <a:ext cx="9144000" cy="1200329"/>
          </a:xfrm>
          <a:prstGeom prst="rect">
            <a:avLst/>
          </a:prstGeom>
          <a:noFill/>
          <a:ln w="9525">
            <a:noFill/>
            <a:miter lim="800000"/>
            <a:headEnd/>
            <a:tailEnd/>
          </a:ln>
        </p:spPr>
        <p:txBody>
          <a:bodyPr wrap="square">
            <a:spAutoFit/>
          </a:bodyPr>
          <a:lstStyle/>
          <a:p>
            <a:pPr algn="ctr"/>
            <a:r>
              <a:rPr lang="it-IT" sz="3600" dirty="0">
                <a:latin typeface="Arial" pitchFamily="34" charset="0"/>
                <a:cs typeface="Arial" pitchFamily="34" charset="0"/>
              </a:rPr>
              <a:t>DESIGN </a:t>
            </a:r>
            <a:r>
              <a:rPr lang="it-IT" sz="3600" dirty="0" smtClean="0">
                <a:latin typeface="Arial" pitchFamily="34" charset="0"/>
                <a:cs typeface="Arial" pitchFamily="34" charset="0"/>
              </a:rPr>
              <a:t> ACCORDING </a:t>
            </a:r>
            <a:r>
              <a:rPr lang="it-IT" sz="3600" dirty="0">
                <a:latin typeface="Arial" pitchFamily="34" charset="0"/>
                <a:cs typeface="Arial" pitchFamily="34" charset="0"/>
              </a:rPr>
              <a:t>TO EN 12115: WHY? </a:t>
            </a:r>
          </a:p>
        </p:txBody>
      </p:sp>
      <p:pic>
        <p:nvPicPr>
          <p:cNvPr id="6" name="Immagine 5"/>
          <p:cNvPicPr>
            <a:picLocks noChangeAspect="1"/>
          </p:cNvPicPr>
          <p:nvPr/>
        </p:nvPicPr>
        <p:blipFill>
          <a:blip r:embed="rId3" cstate="print"/>
          <a:srcRect/>
          <a:stretch>
            <a:fillRect/>
          </a:stretch>
        </p:blipFill>
        <p:spPr bwMode="auto">
          <a:xfrm>
            <a:off x="5765800" y="0"/>
            <a:ext cx="3378200" cy="314325"/>
          </a:xfrm>
          <a:prstGeom prst="rect">
            <a:avLst/>
          </a:prstGeom>
          <a:noFill/>
          <a:ln w="9525">
            <a:noFill/>
            <a:miter lim="800000"/>
            <a:headEnd/>
            <a:tailEnd/>
          </a:ln>
        </p:spPr>
      </p:pic>
      <p:sp>
        <p:nvSpPr>
          <p:cNvPr id="7"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10</a:t>
            </a:fld>
            <a:endParaRPr lang="it-IT"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428596" y="3071810"/>
            <a:ext cx="8229600" cy="2747969"/>
          </a:xfrm>
        </p:spPr>
        <p:txBody>
          <a:bodyPr/>
          <a:lstStyle/>
          <a:p>
            <a:pPr algn="just">
              <a:defRPr/>
            </a:pPr>
            <a:r>
              <a:rPr lang="en-US" sz="2400" cap="all" dirty="0" smtClean="0">
                <a:latin typeface="+mj-lt"/>
              </a:rPr>
              <a:t>Accurate choice of materials ACCORDING TO THE STANDARD SPECIFICATIONS</a:t>
            </a:r>
          </a:p>
          <a:p>
            <a:pPr algn="just">
              <a:defRPr/>
            </a:pPr>
            <a:r>
              <a:rPr lang="it-IT" sz="2400" dirty="0" smtClean="0">
                <a:latin typeface="+mj-lt"/>
              </a:rPr>
              <a:t>ROBUST CONSTRUCTION (</a:t>
            </a:r>
            <a:r>
              <a:rPr lang="it-IT" sz="2400" dirty="0" err="1" smtClean="0">
                <a:latin typeface="+mj-lt"/>
              </a:rPr>
              <a:t>safety</a:t>
            </a:r>
            <a:r>
              <a:rPr lang="it-IT" sz="2400" dirty="0" smtClean="0">
                <a:latin typeface="+mj-lt"/>
              </a:rPr>
              <a:t> </a:t>
            </a:r>
            <a:r>
              <a:rPr lang="it-IT" sz="2400" dirty="0" err="1" smtClean="0">
                <a:latin typeface="+mj-lt"/>
              </a:rPr>
              <a:t>factor</a:t>
            </a:r>
            <a:r>
              <a:rPr lang="it-IT" sz="2400" dirty="0" smtClean="0">
                <a:latin typeface="+mj-lt"/>
              </a:rPr>
              <a:t> 4:1)</a:t>
            </a:r>
          </a:p>
          <a:p>
            <a:pPr algn="just">
              <a:defRPr/>
            </a:pPr>
            <a:r>
              <a:rPr lang="it-IT" sz="2400" cap="all" dirty="0" smtClean="0">
                <a:latin typeface="+mj-lt"/>
              </a:rPr>
              <a:t>OZONE RESISTANCE</a:t>
            </a:r>
          </a:p>
          <a:p>
            <a:pPr algn="just">
              <a:defRPr/>
            </a:pPr>
            <a:r>
              <a:rPr lang="it-IT" sz="2400" cap="all" dirty="0" smtClean="0">
                <a:latin typeface="+mj-lt"/>
              </a:rPr>
              <a:t>FLAMMABILITY TEST</a:t>
            </a:r>
          </a:p>
          <a:p>
            <a:pPr algn="just">
              <a:defRPr/>
            </a:pPr>
            <a:r>
              <a:rPr lang="it-IT" sz="2400" cap="all" dirty="0" smtClean="0">
                <a:latin typeface="+mj-lt"/>
              </a:rPr>
              <a:t>ELECTRICAL PROPERTIES</a:t>
            </a:r>
          </a:p>
          <a:p>
            <a:pPr algn="just">
              <a:defRPr/>
            </a:pPr>
            <a:endParaRPr lang="it-IT" sz="2400" cap="all" dirty="0" smtClean="0">
              <a:latin typeface="+mj-lt"/>
            </a:endParaRPr>
          </a:p>
        </p:txBody>
      </p:sp>
      <p:sp>
        <p:nvSpPr>
          <p:cNvPr id="14340" name="CasellaDiTesto 7"/>
          <p:cNvSpPr txBox="1">
            <a:spLocks noChangeArrowheads="1"/>
          </p:cNvSpPr>
          <p:nvPr/>
        </p:nvSpPr>
        <p:spPr bwMode="auto">
          <a:xfrm>
            <a:off x="0" y="1142984"/>
            <a:ext cx="9144000" cy="1200329"/>
          </a:xfrm>
          <a:prstGeom prst="rect">
            <a:avLst/>
          </a:prstGeom>
          <a:noFill/>
          <a:ln w="9525">
            <a:noFill/>
            <a:miter lim="800000"/>
            <a:headEnd/>
            <a:tailEnd/>
          </a:ln>
        </p:spPr>
        <p:txBody>
          <a:bodyPr wrap="square">
            <a:spAutoFit/>
          </a:bodyPr>
          <a:lstStyle/>
          <a:p>
            <a:pPr algn="ctr"/>
            <a:r>
              <a:rPr lang="it-IT" sz="3600" dirty="0">
                <a:latin typeface="Arial" pitchFamily="34" charset="0"/>
                <a:cs typeface="Arial" pitchFamily="34" charset="0"/>
              </a:rPr>
              <a:t>DESIGN ACCORDING TO EN </a:t>
            </a:r>
            <a:r>
              <a:rPr lang="it-IT" sz="3600" dirty="0" smtClean="0">
                <a:latin typeface="Arial" pitchFamily="34" charset="0"/>
                <a:cs typeface="Arial" pitchFamily="34" charset="0"/>
              </a:rPr>
              <a:t>12115</a:t>
            </a:r>
          </a:p>
          <a:p>
            <a:pPr algn="ctr"/>
            <a:r>
              <a:rPr lang="it-IT" sz="3600" dirty="0" smtClean="0">
                <a:latin typeface="Arial" pitchFamily="34" charset="0"/>
                <a:cs typeface="Arial" pitchFamily="34" charset="0"/>
              </a:rPr>
              <a:t>MAIN </a:t>
            </a:r>
            <a:r>
              <a:rPr lang="it-IT" sz="3600" dirty="0">
                <a:latin typeface="Arial" pitchFamily="34" charset="0"/>
                <a:cs typeface="Arial" pitchFamily="34" charset="0"/>
              </a:rPr>
              <a:t>FEATURES </a:t>
            </a:r>
          </a:p>
        </p:txBody>
      </p:sp>
      <p:pic>
        <p:nvPicPr>
          <p:cNvPr id="6" name="Immagine 5"/>
          <p:cNvPicPr>
            <a:picLocks noChangeAspect="1"/>
          </p:cNvPicPr>
          <p:nvPr/>
        </p:nvPicPr>
        <p:blipFill>
          <a:blip r:embed="rId3" cstate="print"/>
          <a:srcRect/>
          <a:stretch>
            <a:fillRect/>
          </a:stretch>
        </p:blipFill>
        <p:spPr bwMode="auto">
          <a:xfrm>
            <a:off x="5765800" y="0"/>
            <a:ext cx="3378200" cy="314325"/>
          </a:xfrm>
          <a:prstGeom prst="rect">
            <a:avLst/>
          </a:prstGeom>
          <a:noFill/>
          <a:ln w="9525">
            <a:noFill/>
            <a:miter lim="800000"/>
            <a:headEnd/>
            <a:tailEnd/>
          </a:ln>
        </p:spPr>
      </p:pic>
      <p:sp>
        <p:nvSpPr>
          <p:cNvPr id="8"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11</a:t>
            </a:fld>
            <a:endParaRPr lang="it-IT"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5"/>
          <p:cNvSpPr>
            <a:spLocks noChangeArrowheads="1"/>
          </p:cNvSpPr>
          <p:nvPr/>
        </p:nvSpPr>
        <p:spPr bwMode="auto">
          <a:xfrm>
            <a:off x="3576638" y="3101975"/>
            <a:ext cx="9144000" cy="396875"/>
          </a:xfrm>
          <a:prstGeom prst="rect">
            <a:avLst/>
          </a:prstGeom>
          <a:noFill/>
          <a:ln w="9525">
            <a:noFill/>
            <a:miter lim="800000"/>
            <a:headEnd/>
            <a:tailEnd/>
          </a:ln>
        </p:spPr>
        <p:txBody>
          <a:bodyPr>
            <a:spAutoFit/>
          </a:bodyPr>
          <a:lstStyle/>
          <a:p>
            <a:pPr algn="l">
              <a:lnSpc>
                <a:spcPct val="100000"/>
              </a:lnSpc>
              <a:spcBef>
                <a:spcPct val="0"/>
              </a:spcBef>
            </a:pPr>
            <a:endParaRPr lang="it-IT" sz="2000"/>
          </a:p>
        </p:txBody>
      </p:sp>
      <p:sp>
        <p:nvSpPr>
          <p:cNvPr id="15364" name="Segnaposto contenuto 6"/>
          <p:cNvSpPr>
            <a:spLocks noGrp="1"/>
          </p:cNvSpPr>
          <p:nvPr>
            <p:ph idx="1"/>
          </p:nvPr>
        </p:nvSpPr>
        <p:spPr>
          <a:xfrm>
            <a:off x="500034" y="4143380"/>
            <a:ext cx="8229600" cy="1892300"/>
          </a:xfrm>
        </p:spPr>
        <p:txBody>
          <a:bodyPr>
            <a:normAutofit fontScale="92500" lnSpcReduction="10000"/>
          </a:bodyPr>
          <a:lstStyle/>
          <a:p>
            <a:pPr>
              <a:buFontTx/>
              <a:buNone/>
            </a:pPr>
            <a:r>
              <a:rPr lang="it-IT" sz="2400" dirty="0" smtClean="0">
                <a:latin typeface="+mj-lt"/>
              </a:rPr>
              <a:t>THE HOSES ARE DESIGNED TO ENSURE THE FOLLOWING CONDUCTIVE VALUES:</a:t>
            </a:r>
          </a:p>
          <a:p>
            <a:r>
              <a:rPr lang="it-IT" sz="2400" dirty="0" err="1" smtClean="0">
                <a:latin typeface="+mj-lt"/>
              </a:rPr>
              <a:t>Along</a:t>
            </a:r>
            <a:r>
              <a:rPr lang="it-IT" sz="2400" dirty="0" smtClean="0">
                <a:latin typeface="+mj-lt"/>
              </a:rPr>
              <a:t> the </a:t>
            </a:r>
            <a:r>
              <a:rPr lang="it-IT" sz="2400" dirty="0" err="1" smtClean="0">
                <a:latin typeface="+mj-lt"/>
              </a:rPr>
              <a:t>bonding</a:t>
            </a:r>
            <a:r>
              <a:rPr lang="it-IT" sz="2400" dirty="0" smtClean="0">
                <a:latin typeface="+mj-lt"/>
              </a:rPr>
              <a:t> </a:t>
            </a:r>
            <a:r>
              <a:rPr lang="it-IT" sz="2400" dirty="0" err="1" smtClean="0">
                <a:latin typeface="+mj-lt"/>
              </a:rPr>
              <a:t>wires</a:t>
            </a:r>
            <a:r>
              <a:rPr lang="it-IT" sz="2400" dirty="0" smtClean="0">
                <a:latin typeface="+mj-lt"/>
              </a:rPr>
              <a:t>:   M  (R&lt;10</a:t>
            </a:r>
            <a:r>
              <a:rPr lang="it-IT" sz="2400" baseline="30000" dirty="0" smtClean="0">
                <a:latin typeface="+mj-lt"/>
              </a:rPr>
              <a:t>2</a:t>
            </a:r>
            <a:r>
              <a:rPr lang="it-IT" sz="2400" dirty="0" smtClean="0">
                <a:latin typeface="+mj-lt"/>
              </a:rPr>
              <a:t> </a:t>
            </a:r>
            <a:r>
              <a:rPr lang="el-GR" sz="2400" dirty="0" smtClean="0">
                <a:latin typeface="+mj-lt"/>
              </a:rPr>
              <a:t>Ω</a:t>
            </a:r>
            <a:r>
              <a:rPr lang="it-IT" sz="2400" dirty="0" smtClean="0">
                <a:latin typeface="+mj-lt"/>
              </a:rPr>
              <a:t>)</a:t>
            </a:r>
          </a:p>
          <a:p>
            <a:r>
              <a:rPr lang="it-IT" sz="2400" dirty="0" err="1" smtClean="0">
                <a:latin typeface="+mj-lt"/>
              </a:rPr>
              <a:t>Along</a:t>
            </a:r>
            <a:r>
              <a:rPr lang="it-IT" sz="2400" dirty="0" smtClean="0">
                <a:latin typeface="+mj-lt"/>
              </a:rPr>
              <a:t> the </a:t>
            </a:r>
            <a:r>
              <a:rPr lang="it-IT" sz="2400" dirty="0" err="1" smtClean="0">
                <a:latin typeface="+mj-lt"/>
              </a:rPr>
              <a:t>conductive</a:t>
            </a:r>
            <a:r>
              <a:rPr lang="it-IT" sz="2400" dirty="0" smtClean="0">
                <a:latin typeface="+mj-lt"/>
              </a:rPr>
              <a:t> </a:t>
            </a:r>
            <a:r>
              <a:rPr lang="it-IT" sz="2400" dirty="0" err="1" smtClean="0">
                <a:latin typeface="+mj-lt"/>
              </a:rPr>
              <a:t>layer</a:t>
            </a:r>
            <a:r>
              <a:rPr lang="it-IT" sz="2400" dirty="0" smtClean="0">
                <a:latin typeface="+mj-lt"/>
              </a:rPr>
              <a:t> (tube/cover):   </a:t>
            </a:r>
            <a:r>
              <a:rPr lang="el-GR" sz="2400" dirty="0" smtClean="0">
                <a:latin typeface="+mj-lt"/>
              </a:rPr>
              <a:t>Ω</a:t>
            </a:r>
            <a:r>
              <a:rPr lang="it-IT" sz="2400" dirty="0" smtClean="0">
                <a:latin typeface="+mj-lt"/>
              </a:rPr>
              <a:t>   (R&lt;10</a:t>
            </a:r>
            <a:r>
              <a:rPr lang="it-IT" sz="2400" baseline="30000" dirty="0" smtClean="0">
                <a:latin typeface="+mj-lt"/>
              </a:rPr>
              <a:t>6</a:t>
            </a:r>
            <a:r>
              <a:rPr lang="it-IT" sz="2400" dirty="0" smtClean="0">
                <a:latin typeface="+mj-lt"/>
              </a:rPr>
              <a:t> </a:t>
            </a:r>
            <a:r>
              <a:rPr lang="el-GR" sz="2400" dirty="0" smtClean="0">
                <a:latin typeface="+mj-lt"/>
              </a:rPr>
              <a:t>Ω</a:t>
            </a:r>
            <a:r>
              <a:rPr lang="it-IT" sz="2400" dirty="0" smtClean="0">
                <a:latin typeface="+mj-lt"/>
              </a:rPr>
              <a:t>)</a:t>
            </a:r>
          </a:p>
          <a:p>
            <a:r>
              <a:rPr lang="it-IT" sz="2400" dirty="0" err="1" smtClean="0">
                <a:latin typeface="+mj-lt"/>
              </a:rPr>
              <a:t>Through</a:t>
            </a:r>
            <a:r>
              <a:rPr lang="it-IT" sz="2400" dirty="0" smtClean="0">
                <a:latin typeface="+mj-lt"/>
              </a:rPr>
              <a:t> the </a:t>
            </a:r>
            <a:r>
              <a:rPr lang="it-IT" sz="2400" dirty="0" err="1" smtClean="0">
                <a:latin typeface="+mj-lt"/>
              </a:rPr>
              <a:t>hose</a:t>
            </a:r>
            <a:r>
              <a:rPr lang="it-IT" sz="2400" dirty="0" smtClean="0">
                <a:latin typeface="+mj-lt"/>
              </a:rPr>
              <a:t> </a:t>
            </a:r>
            <a:r>
              <a:rPr lang="it-IT" sz="2400" dirty="0" err="1" smtClean="0">
                <a:latin typeface="+mj-lt"/>
              </a:rPr>
              <a:t>wall</a:t>
            </a:r>
            <a:r>
              <a:rPr lang="it-IT" sz="2400" dirty="0" smtClean="0">
                <a:latin typeface="+mj-lt"/>
              </a:rPr>
              <a:t>: </a:t>
            </a:r>
            <a:r>
              <a:rPr lang="el-GR" sz="2400" dirty="0" smtClean="0">
                <a:latin typeface="+mj-lt"/>
              </a:rPr>
              <a:t>Ω </a:t>
            </a:r>
            <a:r>
              <a:rPr lang="it-IT" sz="2400" dirty="0" smtClean="0">
                <a:latin typeface="+mj-lt"/>
              </a:rPr>
              <a:t>/T  (R&lt;10</a:t>
            </a:r>
            <a:r>
              <a:rPr lang="it-IT" sz="2400" baseline="30000" dirty="0" smtClean="0">
                <a:latin typeface="+mj-lt"/>
              </a:rPr>
              <a:t>9</a:t>
            </a:r>
            <a:r>
              <a:rPr lang="it-IT" sz="2400" dirty="0" smtClean="0">
                <a:latin typeface="+mj-lt"/>
              </a:rPr>
              <a:t> </a:t>
            </a:r>
            <a:r>
              <a:rPr lang="el-GR" sz="2400" dirty="0" smtClean="0">
                <a:latin typeface="+mj-lt"/>
              </a:rPr>
              <a:t>Ω</a:t>
            </a:r>
            <a:r>
              <a:rPr lang="it-IT" sz="2400" dirty="0" smtClean="0">
                <a:latin typeface="+mj-lt"/>
              </a:rPr>
              <a:t>)</a:t>
            </a:r>
          </a:p>
          <a:p>
            <a:endParaRPr lang="it-IT" sz="2400" dirty="0" smtClean="0">
              <a:latin typeface="+mj-lt"/>
            </a:endParaRPr>
          </a:p>
          <a:p>
            <a:endParaRPr lang="it-IT" dirty="0" smtClean="0">
              <a:latin typeface="+mj-lt"/>
            </a:endParaRPr>
          </a:p>
        </p:txBody>
      </p:sp>
      <p:sp>
        <p:nvSpPr>
          <p:cNvPr id="12293" name="CasellaDiTesto 7"/>
          <p:cNvSpPr txBox="1">
            <a:spLocks noChangeArrowheads="1"/>
          </p:cNvSpPr>
          <p:nvPr/>
        </p:nvSpPr>
        <p:spPr bwMode="auto">
          <a:xfrm>
            <a:off x="0" y="928670"/>
            <a:ext cx="9144000" cy="1200329"/>
          </a:xfrm>
          <a:prstGeom prst="rect">
            <a:avLst/>
          </a:prstGeom>
          <a:noFill/>
          <a:ln w="9525">
            <a:noFill/>
            <a:miter lim="800000"/>
            <a:headEnd/>
            <a:tailEnd/>
          </a:ln>
        </p:spPr>
        <p:txBody>
          <a:bodyPr wrap="square">
            <a:spAutoFit/>
          </a:bodyPr>
          <a:lstStyle/>
          <a:p>
            <a:pPr algn="ctr">
              <a:defRPr/>
            </a:pPr>
            <a:r>
              <a:rPr lang="it-IT" sz="3600" dirty="0">
                <a:latin typeface="Arial" pitchFamily="34" charset="0"/>
                <a:cs typeface="Arial" pitchFamily="34" charset="0"/>
              </a:rPr>
              <a:t>DESIGN ACCORDING TO EN </a:t>
            </a:r>
            <a:r>
              <a:rPr lang="it-IT" sz="3600" dirty="0" smtClean="0">
                <a:latin typeface="Arial" pitchFamily="34" charset="0"/>
                <a:cs typeface="Arial" pitchFamily="34" charset="0"/>
              </a:rPr>
              <a:t>12115 </a:t>
            </a:r>
            <a:r>
              <a:rPr lang="it-IT" sz="3600" dirty="0">
                <a:latin typeface="Arial" pitchFamily="34" charset="0"/>
                <a:cs typeface="Arial" pitchFamily="34" charset="0"/>
              </a:rPr>
              <a:t>ELECTRICAL PROPERTIES </a:t>
            </a:r>
          </a:p>
        </p:txBody>
      </p:sp>
      <p:sp>
        <p:nvSpPr>
          <p:cNvPr id="6" name="Segnaposto contenuto 2"/>
          <p:cNvSpPr txBox="1">
            <a:spLocks/>
          </p:cNvSpPr>
          <p:nvPr/>
        </p:nvSpPr>
        <p:spPr bwMode="auto">
          <a:xfrm>
            <a:off x="428596" y="2214554"/>
            <a:ext cx="8240713" cy="1565271"/>
          </a:xfrm>
          <a:prstGeom prst="rect">
            <a:avLst/>
          </a:prstGeom>
          <a:noFill/>
          <a:ln w="9525">
            <a:noFill/>
            <a:miter lim="800000"/>
            <a:headEnd/>
            <a:tailEnd/>
          </a:ln>
        </p:spPr>
        <p:txBody>
          <a:bodyPr/>
          <a:lstStyle/>
          <a:p>
            <a:pPr algn="l">
              <a:defRPr/>
            </a:pPr>
            <a:r>
              <a:rPr lang="it-IT" b="0" cap="all" dirty="0">
                <a:latin typeface="+mj-lt"/>
              </a:rPr>
              <a:t>The CONDUCTIVITY </a:t>
            </a:r>
            <a:r>
              <a:rPr lang="it-IT" b="0" cap="all" dirty="0" err="1">
                <a:latin typeface="+mj-lt"/>
              </a:rPr>
              <a:t>is</a:t>
            </a:r>
            <a:r>
              <a:rPr lang="it-IT" b="0" cap="all" dirty="0">
                <a:latin typeface="+mj-lt"/>
              </a:rPr>
              <a:t> </a:t>
            </a:r>
            <a:r>
              <a:rPr lang="it-IT" b="0" cap="all" dirty="0" err="1">
                <a:latin typeface="+mj-lt"/>
              </a:rPr>
              <a:t>an</a:t>
            </a:r>
            <a:r>
              <a:rPr lang="it-IT" b="0" cap="all" dirty="0">
                <a:latin typeface="+mj-lt"/>
              </a:rPr>
              <a:t> </a:t>
            </a:r>
            <a:r>
              <a:rPr lang="it-IT" b="0" cap="all" dirty="0" err="1">
                <a:latin typeface="+mj-lt"/>
              </a:rPr>
              <a:t>important</a:t>
            </a:r>
            <a:r>
              <a:rPr lang="it-IT" b="0" cap="all" dirty="0">
                <a:latin typeface="+mj-lt"/>
              </a:rPr>
              <a:t> </a:t>
            </a:r>
            <a:r>
              <a:rPr lang="it-IT" b="0" cap="all" dirty="0" err="1">
                <a:latin typeface="+mj-lt"/>
              </a:rPr>
              <a:t>feature</a:t>
            </a:r>
            <a:r>
              <a:rPr lang="it-IT" b="0" cap="all" dirty="0">
                <a:latin typeface="+mj-lt"/>
              </a:rPr>
              <a:t> FOR the </a:t>
            </a:r>
            <a:r>
              <a:rPr lang="it-IT" b="0" cap="all" dirty="0" err="1">
                <a:latin typeface="+mj-lt"/>
              </a:rPr>
              <a:t>choice</a:t>
            </a:r>
            <a:r>
              <a:rPr lang="it-IT" b="0" cap="all" dirty="0">
                <a:latin typeface="+mj-lt"/>
              </a:rPr>
              <a:t> </a:t>
            </a:r>
            <a:r>
              <a:rPr lang="it-IT" b="0" cap="all" dirty="0" err="1">
                <a:latin typeface="+mj-lt"/>
              </a:rPr>
              <a:t>of</a:t>
            </a:r>
            <a:r>
              <a:rPr lang="it-IT" b="0" cap="all" dirty="0">
                <a:latin typeface="+mj-lt"/>
              </a:rPr>
              <a:t> the </a:t>
            </a:r>
            <a:r>
              <a:rPr lang="it-IT" b="0" cap="all" dirty="0" err="1">
                <a:latin typeface="+mj-lt"/>
              </a:rPr>
              <a:t>most</a:t>
            </a:r>
            <a:r>
              <a:rPr lang="it-IT" b="0" cap="all" dirty="0">
                <a:latin typeface="+mj-lt"/>
              </a:rPr>
              <a:t> appropriate </a:t>
            </a:r>
            <a:r>
              <a:rPr lang="it-IT" b="0" cap="all" dirty="0" err="1">
                <a:latin typeface="+mj-lt"/>
              </a:rPr>
              <a:t>product</a:t>
            </a:r>
            <a:r>
              <a:rPr lang="it-IT" b="0" cap="all" dirty="0">
                <a:latin typeface="+mj-lt"/>
              </a:rPr>
              <a:t> </a:t>
            </a:r>
            <a:r>
              <a:rPr lang="it-IT" b="0" cap="all" dirty="0" err="1">
                <a:latin typeface="+mj-lt"/>
              </a:rPr>
              <a:t>for</a:t>
            </a:r>
            <a:r>
              <a:rPr lang="it-IT" b="0" cap="all" dirty="0">
                <a:latin typeface="+mj-lt"/>
              </a:rPr>
              <a:t> the </a:t>
            </a:r>
            <a:r>
              <a:rPr lang="it-IT" b="0" cap="all" dirty="0" err="1">
                <a:latin typeface="+mj-lt"/>
              </a:rPr>
              <a:t>application</a:t>
            </a:r>
            <a:endParaRPr lang="it-IT" b="0" cap="all" dirty="0">
              <a:latin typeface="+mj-lt"/>
            </a:endParaRPr>
          </a:p>
          <a:p>
            <a:pPr algn="l">
              <a:defRPr/>
            </a:pPr>
            <a:endParaRPr lang="it-IT" b="0" cap="all" dirty="0">
              <a:latin typeface="+mj-lt"/>
            </a:endParaRPr>
          </a:p>
          <a:p>
            <a:pPr algn="l">
              <a:defRPr/>
            </a:pPr>
            <a:r>
              <a:rPr lang="it-IT" b="0" cap="all" dirty="0" err="1">
                <a:latin typeface="+mj-lt"/>
              </a:rPr>
              <a:t>Chemical</a:t>
            </a:r>
            <a:r>
              <a:rPr lang="it-IT" b="0" cap="all" dirty="0">
                <a:latin typeface="+mj-lt"/>
              </a:rPr>
              <a:t> </a:t>
            </a:r>
            <a:r>
              <a:rPr lang="it-IT" b="0" cap="all" dirty="0" err="1">
                <a:latin typeface="+mj-lt"/>
              </a:rPr>
              <a:t>hoses</a:t>
            </a:r>
            <a:r>
              <a:rPr lang="it-IT" b="0" cap="all" dirty="0">
                <a:latin typeface="+mj-lt"/>
              </a:rPr>
              <a:t> are </a:t>
            </a:r>
            <a:r>
              <a:rPr lang="it-IT" b="0" cap="all" dirty="0" err="1">
                <a:latin typeface="+mj-lt"/>
              </a:rPr>
              <a:t>potentially</a:t>
            </a:r>
            <a:r>
              <a:rPr lang="it-IT" b="0" cap="all" dirty="0">
                <a:latin typeface="+mj-lt"/>
              </a:rPr>
              <a:t> </a:t>
            </a:r>
            <a:r>
              <a:rPr lang="it-IT" b="0" cap="all" dirty="0" err="1">
                <a:latin typeface="+mj-lt"/>
              </a:rPr>
              <a:t>used</a:t>
            </a:r>
            <a:r>
              <a:rPr lang="it-IT" b="0" cap="all" dirty="0">
                <a:latin typeface="+mj-lt"/>
              </a:rPr>
              <a:t> in atmosphere </a:t>
            </a:r>
            <a:r>
              <a:rPr lang="it-IT" b="0" cap="all" dirty="0" err="1">
                <a:latin typeface="+mj-lt"/>
              </a:rPr>
              <a:t>where</a:t>
            </a:r>
            <a:r>
              <a:rPr lang="it-IT" b="0" cap="all" dirty="0">
                <a:latin typeface="+mj-lt"/>
              </a:rPr>
              <a:t> THE </a:t>
            </a:r>
            <a:r>
              <a:rPr lang="it-IT" b="0" cap="all" dirty="0" err="1">
                <a:latin typeface="+mj-lt"/>
              </a:rPr>
              <a:t>degree</a:t>
            </a:r>
            <a:r>
              <a:rPr lang="it-IT" b="0" cap="all" dirty="0">
                <a:latin typeface="+mj-lt"/>
              </a:rPr>
              <a:t> </a:t>
            </a:r>
            <a:r>
              <a:rPr lang="it-IT" b="0" cap="all" dirty="0" err="1">
                <a:latin typeface="+mj-lt"/>
              </a:rPr>
              <a:t>of</a:t>
            </a:r>
            <a:r>
              <a:rPr lang="it-IT" b="0" cap="all" dirty="0">
                <a:latin typeface="+mj-lt"/>
              </a:rPr>
              <a:t> </a:t>
            </a:r>
            <a:r>
              <a:rPr lang="it-IT" b="0" cap="all" dirty="0" err="1">
                <a:latin typeface="+mj-lt"/>
              </a:rPr>
              <a:t>risk</a:t>
            </a:r>
            <a:r>
              <a:rPr lang="it-IT" b="0" cap="all" dirty="0">
                <a:latin typeface="+mj-lt"/>
              </a:rPr>
              <a:t> </a:t>
            </a:r>
            <a:r>
              <a:rPr lang="it-IT" b="0" cap="all" dirty="0" err="1">
                <a:latin typeface="+mj-lt"/>
              </a:rPr>
              <a:t>for</a:t>
            </a:r>
            <a:r>
              <a:rPr lang="it-IT" b="0" cap="all" dirty="0">
                <a:latin typeface="+mj-lt"/>
              </a:rPr>
              <a:t> </a:t>
            </a:r>
            <a:r>
              <a:rPr lang="it-IT" b="0" cap="all" dirty="0" err="1">
                <a:latin typeface="+mj-lt"/>
              </a:rPr>
              <a:t>explosion</a:t>
            </a:r>
            <a:r>
              <a:rPr lang="it-IT" b="0" cap="all" dirty="0">
                <a:latin typeface="+mj-lt"/>
              </a:rPr>
              <a:t> IS HIGH</a:t>
            </a:r>
          </a:p>
        </p:txBody>
      </p:sp>
      <p:pic>
        <p:nvPicPr>
          <p:cNvPr id="8" name="Immagine 7"/>
          <p:cNvPicPr>
            <a:picLocks noChangeAspect="1"/>
          </p:cNvPicPr>
          <p:nvPr/>
        </p:nvPicPr>
        <p:blipFill>
          <a:blip r:embed="rId3" cstate="print"/>
          <a:srcRect/>
          <a:stretch>
            <a:fillRect/>
          </a:stretch>
        </p:blipFill>
        <p:spPr bwMode="auto">
          <a:xfrm>
            <a:off x="5765800" y="0"/>
            <a:ext cx="3378200" cy="314325"/>
          </a:xfrm>
          <a:prstGeom prst="rect">
            <a:avLst/>
          </a:prstGeom>
          <a:noFill/>
          <a:ln w="9525">
            <a:noFill/>
            <a:miter lim="800000"/>
            <a:headEnd/>
            <a:tailEnd/>
          </a:ln>
        </p:spPr>
      </p:pic>
      <p:sp>
        <p:nvSpPr>
          <p:cNvPr id="9"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12</a:t>
            </a:fld>
            <a:endParaRPr lang="it-IT"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bwMode="auto">
          <a:xfrm>
            <a:off x="0" y="928670"/>
            <a:ext cx="9144000" cy="724648"/>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it-IT" sz="3600" dirty="0" smtClean="0">
                <a:solidFill>
                  <a:schemeClr val="tx1"/>
                </a:solidFill>
                <a:latin typeface="Arial" pitchFamily="34" charset="0"/>
                <a:ea typeface="+mn-ea"/>
                <a:cs typeface="Arial" pitchFamily="34" charset="0"/>
              </a:rPr>
              <a:t>NBR</a:t>
            </a:r>
          </a:p>
        </p:txBody>
      </p:sp>
      <p:sp>
        <p:nvSpPr>
          <p:cNvPr id="3" name="Segnaposto contenuto 2"/>
          <p:cNvSpPr>
            <a:spLocks noGrp="1"/>
          </p:cNvSpPr>
          <p:nvPr>
            <p:ph idx="1"/>
          </p:nvPr>
        </p:nvSpPr>
        <p:spPr>
          <a:xfrm>
            <a:off x="457200" y="1935480"/>
            <a:ext cx="8229600" cy="4065288"/>
          </a:xfrm>
        </p:spPr>
        <p:txBody>
          <a:bodyPr>
            <a:normAutofit/>
          </a:bodyPr>
          <a:lstStyle/>
          <a:p>
            <a:pPr>
              <a:buFontTx/>
              <a:buNone/>
              <a:defRPr/>
            </a:pPr>
            <a:r>
              <a:rPr lang="it-IT" b="1" cap="all" dirty="0" err="1" smtClean="0">
                <a:latin typeface="+mj-lt"/>
              </a:rPr>
              <a:t>features</a:t>
            </a:r>
            <a:endParaRPr lang="it-IT" b="1" cap="all" dirty="0" smtClean="0">
              <a:latin typeface="+mj-lt"/>
            </a:endParaRPr>
          </a:p>
          <a:p>
            <a:pPr>
              <a:buFontTx/>
              <a:buNone/>
              <a:defRPr/>
            </a:pPr>
            <a:endParaRPr lang="it-IT" sz="1200" b="1" cap="all" dirty="0" smtClean="0">
              <a:latin typeface="+mj-lt"/>
            </a:endParaRPr>
          </a:p>
          <a:p>
            <a:pPr>
              <a:buClrTx/>
              <a:buFont typeface="Arial" pitchFamily="34" charset="0"/>
              <a:buChar char="•"/>
              <a:defRPr/>
            </a:pPr>
            <a:r>
              <a:rPr lang="en-US" sz="2200" cap="all" dirty="0" smtClean="0">
                <a:latin typeface="+mj-lt"/>
              </a:rPr>
              <a:t>CHARACTERISTICS : Excellent resistance to oils</a:t>
            </a:r>
          </a:p>
          <a:p>
            <a:pPr>
              <a:buClrTx/>
              <a:buNone/>
              <a:defRPr/>
            </a:pPr>
            <a:endParaRPr lang="en-US" sz="2200" cap="all" dirty="0" smtClean="0">
              <a:latin typeface="+mj-lt"/>
            </a:endParaRPr>
          </a:p>
          <a:p>
            <a:pPr>
              <a:buClrTx/>
              <a:buFont typeface="Arial" pitchFamily="34" charset="0"/>
              <a:buChar char="•"/>
              <a:defRPr/>
            </a:pPr>
            <a:r>
              <a:rPr lang="en-US" sz="2200" cap="all" dirty="0" smtClean="0">
                <a:latin typeface="+mj-lt"/>
              </a:rPr>
              <a:t>OPERATING TEMPERATURE: -30 to +100 ° C</a:t>
            </a:r>
          </a:p>
          <a:p>
            <a:pPr>
              <a:buClrTx/>
              <a:buNone/>
              <a:defRPr/>
            </a:pPr>
            <a:endParaRPr lang="en-US" sz="2200" cap="all" dirty="0" smtClean="0">
              <a:latin typeface="+mj-lt"/>
            </a:endParaRPr>
          </a:p>
          <a:p>
            <a:pPr>
              <a:buClrTx/>
              <a:buFont typeface="Arial" pitchFamily="34" charset="0"/>
              <a:buChar char="•"/>
              <a:defRPr/>
            </a:pPr>
            <a:r>
              <a:rPr lang="en-US" sz="2200" cap="all" dirty="0" smtClean="0">
                <a:latin typeface="+mj-lt"/>
              </a:rPr>
              <a:t>CHEMICAL RESISTANCE: mineral and vegetable oils, usually used for gasoline, diesel fuel. resistant to hydrocarbons with aromatic content up to 50%.</a:t>
            </a:r>
            <a:r>
              <a:rPr lang="en-US" sz="2400" cap="all" dirty="0" smtClean="0">
                <a:latin typeface="+mj-lt"/>
              </a:rPr>
              <a:t/>
            </a:r>
            <a:br>
              <a:rPr lang="en-US" sz="2400" cap="all" dirty="0" smtClean="0">
                <a:latin typeface="+mj-lt"/>
              </a:rPr>
            </a:br>
            <a:endParaRPr lang="it-IT" sz="2400" cap="all" dirty="0">
              <a:latin typeface="+mj-lt"/>
            </a:endParaRPr>
          </a:p>
        </p:txBody>
      </p:sp>
      <p:pic>
        <p:nvPicPr>
          <p:cNvPr id="4" name="Immagine 3"/>
          <p:cNvPicPr>
            <a:picLocks noChangeAspect="1"/>
          </p:cNvPicPr>
          <p:nvPr/>
        </p:nvPicPr>
        <p:blipFill>
          <a:blip r:embed="rId2" cstate="print"/>
          <a:srcRect/>
          <a:stretch>
            <a:fillRect/>
          </a:stretch>
        </p:blipFill>
        <p:spPr bwMode="auto">
          <a:xfrm>
            <a:off x="5765800" y="0"/>
            <a:ext cx="3378200" cy="314325"/>
          </a:xfrm>
          <a:prstGeom prst="rect">
            <a:avLst/>
          </a:prstGeom>
          <a:noFill/>
          <a:ln w="9525">
            <a:noFill/>
            <a:miter lim="800000"/>
            <a:headEnd/>
            <a:tailEnd/>
          </a:ln>
        </p:spPr>
      </p:pic>
      <p:sp>
        <p:nvSpPr>
          <p:cNvPr id="5"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13</a:t>
            </a:fld>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0" y="674688"/>
            <a:ext cx="9144000" cy="785812"/>
          </a:xfrm>
          <a:prstGeom prst="rect">
            <a:avLst/>
          </a:prstGeom>
        </p:spPr>
        <p:txBody>
          <a:bodyPr lIns="0" rIns="0" bIns="0" anchor="b"/>
          <a:lstStyle/>
          <a:p>
            <a:pPr algn="ctr" fontAlgn="auto">
              <a:spcAft>
                <a:spcPts val="0"/>
              </a:spcAft>
              <a:defRPr/>
            </a:pPr>
            <a:r>
              <a:rPr lang="it-IT" sz="3600" dirty="0">
                <a:latin typeface="Arial" pitchFamily="34" charset="0"/>
                <a:cs typeface="Arial" pitchFamily="34" charset="0"/>
              </a:rPr>
              <a:t>TUPETROL MASTER</a:t>
            </a:r>
          </a:p>
        </p:txBody>
      </p:sp>
      <p:sp>
        <p:nvSpPr>
          <p:cNvPr id="17411" name="Rettangolo 5"/>
          <p:cNvSpPr>
            <a:spLocks noChangeArrowheads="1"/>
          </p:cNvSpPr>
          <p:nvPr/>
        </p:nvSpPr>
        <p:spPr bwMode="auto">
          <a:xfrm>
            <a:off x="3424238" y="1628800"/>
            <a:ext cx="5719762" cy="1631216"/>
          </a:xfrm>
          <a:prstGeom prst="rect">
            <a:avLst/>
          </a:prstGeom>
          <a:noFill/>
          <a:ln w="9525">
            <a:noFill/>
            <a:miter lim="800000"/>
            <a:headEnd/>
            <a:tailEnd/>
          </a:ln>
        </p:spPr>
        <p:txBody>
          <a:bodyPr>
            <a:spAutoFit/>
          </a:bodyPr>
          <a:lstStyle/>
          <a:p>
            <a:pPr algn="just"/>
            <a:r>
              <a:rPr lang="en-US" sz="2000" dirty="0">
                <a:latin typeface="Arial" pitchFamily="34" charset="0"/>
                <a:cs typeface="Arial" pitchFamily="34" charset="0"/>
              </a:rPr>
              <a:t>Suction and delivery hose designed according to EN 12115 standards </a:t>
            </a:r>
            <a:r>
              <a:rPr lang="en-GB" sz="2000" dirty="0">
                <a:latin typeface="Arial" pitchFamily="34" charset="0"/>
                <a:cs typeface="Arial" pitchFamily="34" charset="0"/>
              </a:rPr>
              <a:t>for </a:t>
            </a:r>
            <a:r>
              <a:rPr lang="en-US" sz="2000" dirty="0">
                <a:latin typeface="Arial" pitchFamily="34" charset="0"/>
                <a:cs typeface="Arial" pitchFamily="34" charset="0"/>
              </a:rPr>
              <a:t>oil and petrol, aromatic content up to 50%. </a:t>
            </a:r>
            <a:endParaRPr lang="en-US" sz="2000" dirty="0" smtClean="0">
              <a:latin typeface="Arial" pitchFamily="34" charset="0"/>
              <a:cs typeface="Arial" pitchFamily="34" charset="0"/>
            </a:endParaRPr>
          </a:p>
          <a:p>
            <a:pPr algn="just">
              <a:defRPr/>
            </a:pPr>
            <a:r>
              <a:rPr lang="en-US"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TESTED AND CERTIFIED BY INERIS FOR USE IN ATEX AREA (EX-ZONE 0, 1 and 2)</a:t>
            </a:r>
          </a:p>
        </p:txBody>
      </p:sp>
      <p:sp>
        <p:nvSpPr>
          <p:cNvPr id="17413" name="Rettangolo 7"/>
          <p:cNvSpPr>
            <a:spLocks noChangeArrowheads="1"/>
          </p:cNvSpPr>
          <p:nvPr/>
        </p:nvSpPr>
        <p:spPr bwMode="auto">
          <a:xfrm>
            <a:off x="285750" y="3160713"/>
            <a:ext cx="8858250" cy="3323987"/>
          </a:xfrm>
          <a:prstGeom prst="rect">
            <a:avLst/>
          </a:prstGeom>
          <a:noFill/>
          <a:ln w="9525">
            <a:noFill/>
            <a:miter lim="800000"/>
            <a:headEnd/>
            <a:tailEnd/>
          </a:ln>
        </p:spPr>
        <p:txBody>
          <a:bodyPr>
            <a:spAutoFit/>
          </a:bodyPr>
          <a:lstStyle/>
          <a:p>
            <a:pPr algn="just">
              <a:spcBef>
                <a:spcPts val="600"/>
              </a:spcBef>
              <a:spcAft>
                <a:spcPts val="600"/>
              </a:spcAft>
              <a:buFont typeface="Arial" charset="0"/>
              <a:buChar char="•"/>
            </a:pPr>
            <a:r>
              <a:rPr lang="en-US" sz="2000" b="1" dirty="0">
                <a:latin typeface="Arial" pitchFamily="34" charset="0"/>
                <a:cs typeface="Arial" pitchFamily="34" charset="0"/>
              </a:rPr>
              <a:t>TUBE: </a:t>
            </a:r>
            <a:r>
              <a:rPr lang="en-GB" sz="2000" dirty="0">
                <a:latin typeface="Arial" pitchFamily="34" charset="0"/>
                <a:cs typeface="Arial" pitchFamily="34" charset="0"/>
              </a:rPr>
              <a:t>NBR 1, black, conductive </a:t>
            </a:r>
            <a:r>
              <a:rPr lang="en-US" sz="2000" dirty="0">
                <a:latin typeface="Arial" pitchFamily="34" charset="0"/>
                <a:cs typeface="Arial" pitchFamily="34" charset="0"/>
              </a:rPr>
              <a:t> </a:t>
            </a:r>
          </a:p>
          <a:p>
            <a:pPr algn="just">
              <a:spcBef>
                <a:spcPts val="600"/>
              </a:spcBef>
              <a:spcAft>
                <a:spcPts val="600"/>
              </a:spcAft>
              <a:buFont typeface="Arial" charset="0"/>
              <a:buChar char="•"/>
            </a:pPr>
            <a:r>
              <a:rPr lang="en-US" sz="2000" b="1" dirty="0">
                <a:latin typeface="Arial" pitchFamily="34" charset="0"/>
                <a:cs typeface="Arial" pitchFamily="34" charset="0"/>
              </a:rPr>
              <a:t>REINFORCEMENT: </a:t>
            </a:r>
            <a:r>
              <a:rPr lang="en-US" sz="2000" dirty="0">
                <a:latin typeface="Arial" pitchFamily="34" charset="0"/>
                <a:cs typeface="Arial" pitchFamily="34" charset="0"/>
              </a:rPr>
              <a:t>synthetic plies - </a:t>
            </a:r>
            <a:r>
              <a:rPr lang="en-GB" sz="2000" dirty="0">
                <a:latin typeface="Arial" pitchFamily="34" charset="0"/>
                <a:cs typeface="Arial" pitchFamily="34" charset="0"/>
              </a:rPr>
              <a:t>a/s copper wire to discharge static electricity </a:t>
            </a:r>
            <a:r>
              <a:rPr lang="en-US" sz="2000" dirty="0">
                <a:latin typeface="Arial" pitchFamily="34" charset="0"/>
                <a:cs typeface="Arial" pitchFamily="34" charset="0"/>
              </a:rPr>
              <a:t>- galvanized wire helices</a:t>
            </a:r>
          </a:p>
          <a:p>
            <a:pPr algn="just">
              <a:spcBef>
                <a:spcPts val="600"/>
              </a:spcBef>
              <a:spcAft>
                <a:spcPts val="600"/>
              </a:spcAft>
              <a:buFont typeface="Arial" charset="0"/>
              <a:buChar char="•"/>
            </a:pPr>
            <a:r>
              <a:rPr lang="en-US" sz="2000" b="1" dirty="0">
                <a:latin typeface="Arial" pitchFamily="34" charset="0"/>
                <a:cs typeface="Arial" pitchFamily="34" charset="0"/>
              </a:rPr>
              <a:t>COVER: </a:t>
            </a:r>
            <a:r>
              <a:rPr lang="en-US" sz="2000" dirty="0">
                <a:latin typeface="Arial" pitchFamily="34" charset="0"/>
                <a:cs typeface="Arial" pitchFamily="34" charset="0"/>
              </a:rPr>
              <a:t>smooth, CR, black, </a:t>
            </a:r>
            <a:r>
              <a:rPr lang="en-GB" sz="2000" dirty="0">
                <a:latin typeface="Arial" pitchFamily="34" charset="0"/>
                <a:cs typeface="Arial" pitchFamily="34" charset="0"/>
              </a:rPr>
              <a:t>conductive,</a:t>
            </a:r>
            <a:r>
              <a:rPr lang="en-US" sz="2000" dirty="0">
                <a:latin typeface="Arial" pitchFamily="34" charset="0"/>
                <a:cs typeface="Arial" pitchFamily="34" charset="0"/>
              </a:rPr>
              <a:t> abrasion, ageing, ozone and oil resistant, cloth finish </a:t>
            </a:r>
          </a:p>
          <a:p>
            <a:pPr algn="just">
              <a:spcBef>
                <a:spcPts val="600"/>
              </a:spcBef>
              <a:spcAft>
                <a:spcPts val="600"/>
              </a:spcAft>
              <a:buFont typeface="Arial" charset="0"/>
              <a:buChar char="•"/>
            </a:pPr>
            <a:r>
              <a:rPr lang="en-US" sz="2000" b="1" dirty="0">
                <a:latin typeface="Arial" pitchFamily="34" charset="0"/>
                <a:cs typeface="Arial" pitchFamily="34" charset="0"/>
              </a:rPr>
              <a:t>WP: </a:t>
            </a:r>
            <a:r>
              <a:rPr lang="en-US" sz="2000" dirty="0">
                <a:latin typeface="Arial" pitchFamily="34" charset="0"/>
                <a:cs typeface="Arial" pitchFamily="34" charset="0"/>
              </a:rPr>
              <a:t>16 BAR (250 PSI)      </a:t>
            </a:r>
            <a:r>
              <a:rPr lang="en-US" sz="2000" b="1" dirty="0">
                <a:latin typeface="Arial" pitchFamily="34" charset="0"/>
                <a:cs typeface="Arial" pitchFamily="34" charset="0"/>
              </a:rPr>
              <a:t>BP: </a:t>
            </a:r>
            <a:r>
              <a:rPr lang="en-US" sz="2000" dirty="0">
                <a:latin typeface="Arial" pitchFamily="34" charset="0"/>
                <a:cs typeface="Arial" pitchFamily="34" charset="0"/>
              </a:rPr>
              <a:t>64 BAR (1000 PSI)</a:t>
            </a:r>
          </a:p>
          <a:p>
            <a:pPr algn="just">
              <a:spcBef>
                <a:spcPts val="600"/>
              </a:spcBef>
              <a:spcAft>
                <a:spcPts val="600"/>
              </a:spcAft>
              <a:buFont typeface="Arial" charset="0"/>
              <a:buChar char="•"/>
            </a:pPr>
            <a:r>
              <a:rPr lang="en-US" sz="2000" b="1" dirty="0">
                <a:latin typeface="Arial" pitchFamily="34" charset="0"/>
                <a:cs typeface="Arial" pitchFamily="34" charset="0"/>
              </a:rPr>
              <a:t>VACUUM: </a:t>
            </a:r>
            <a:r>
              <a:rPr lang="en-US" sz="2000" dirty="0">
                <a:latin typeface="Arial" pitchFamily="34" charset="0"/>
                <a:cs typeface="Arial" pitchFamily="34" charset="0"/>
              </a:rPr>
              <a:t>675 mmHg (0,9 bar)</a:t>
            </a:r>
          </a:p>
          <a:p>
            <a:pPr algn="just">
              <a:spcBef>
                <a:spcPts val="600"/>
              </a:spcBef>
              <a:spcAft>
                <a:spcPts val="600"/>
              </a:spcAft>
              <a:buFont typeface="Arial" charset="0"/>
              <a:buChar char="•"/>
            </a:pPr>
            <a:r>
              <a:rPr lang="en-US" sz="2000" dirty="0">
                <a:latin typeface="Arial" pitchFamily="34" charset="0"/>
                <a:cs typeface="Arial" pitchFamily="34" charset="0"/>
              </a:rPr>
              <a:t> </a:t>
            </a:r>
            <a:r>
              <a:rPr lang="en-US" sz="2000" b="1" dirty="0">
                <a:latin typeface="Arial" pitchFamily="34" charset="0"/>
                <a:cs typeface="Arial" pitchFamily="34" charset="0"/>
              </a:rPr>
              <a:t>T: </a:t>
            </a:r>
            <a:r>
              <a:rPr lang="en-US" sz="2000" dirty="0">
                <a:latin typeface="Arial" pitchFamily="34" charset="0"/>
                <a:cs typeface="Arial" pitchFamily="34" charset="0"/>
              </a:rPr>
              <a:t>-30°C / +100°C ( -22°F / +212°F )</a:t>
            </a:r>
          </a:p>
        </p:txBody>
      </p:sp>
      <p:sp>
        <p:nvSpPr>
          <p:cNvPr id="17415"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17416" name="Rectangle 10"/>
          <p:cNvSpPr>
            <a:spLocks noChangeArrowheads="1"/>
          </p:cNvSpPr>
          <p:nvPr/>
        </p:nvSpPr>
        <p:spPr bwMode="auto">
          <a:xfrm>
            <a:off x="0" y="4343400"/>
            <a:ext cx="9144000" cy="0"/>
          </a:xfrm>
          <a:prstGeom prst="rect">
            <a:avLst/>
          </a:prstGeom>
          <a:noFill/>
          <a:ln w="9525">
            <a:noFill/>
            <a:miter lim="800000"/>
            <a:headEnd/>
            <a:tailEnd/>
          </a:ln>
        </p:spPr>
        <p:txBody>
          <a:bodyPr wrap="none" anchor="ctr">
            <a:spAutoFit/>
          </a:bodyPr>
          <a:lstStyle/>
          <a:p>
            <a:pPr algn="l">
              <a:lnSpc>
                <a:spcPct val="100000"/>
              </a:lnSpc>
              <a:spcBef>
                <a:spcPct val="0"/>
              </a:spcBef>
            </a:pPr>
            <a:endParaRPr lang="it-IT" sz="1800" b="0">
              <a:cs typeface="Arial" charset="0"/>
            </a:endParaRPr>
          </a:p>
        </p:txBody>
      </p:sp>
      <p:pic>
        <p:nvPicPr>
          <p:cNvPr id="17417" name="Picture 2"/>
          <p:cNvPicPr>
            <a:picLocks noChangeAspect="1" noChangeArrowheads="1"/>
          </p:cNvPicPr>
          <p:nvPr/>
        </p:nvPicPr>
        <p:blipFill>
          <a:blip r:embed="rId3" cstate="print"/>
          <a:srcRect/>
          <a:stretch>
            <a:fillRect/>
          </a:stretch>
        </p:blipFill>
        <p:spPr bwMode="auto">
          <a:xfrm>
            <a:off x="0" y="1571612"/>
            <a:ext cx="3375025" cy="1081088"/>
          </a:xfrm>
          <a:prstGeom prst="rect">
            <a:avLst/>
          </a:prstGeom>
          <a:noFill/>
          <a:ln w="9525">
            <a:noFill/>
            <a:miter lim="800000"/>
            <a:headEnd/>
            <a:tailEnd/>
          </a:ln>
        </p:spPr>
      </p:pic>
      <p:pic>
        <p:nvPicPr>
          <p:cNvPr id="17418" name="Picture 3" descr="EX"/>
          <p:cNvPicPr>
            <a:picLocks noChangeAspect="1" noChangeArrowheads="1"/>
          </p:cNvPicPr>
          <p:nvPr/>
        </p:nvPicPr>
        <p:blipFill>
          <a:blip r:embed="rId4" cstate="print"/>
          <a:srcRect/>
          <a:stretch>
            <a:fillRect/>
          </a:stretch>
        </p:blipFill>
        <p:spPr bwMode="auto">
          <a:xfrm>
            <a:off x="7643834" y="857233"/>
            <a:ext cx="928694" cy="763926"/>
          </a:xfrm>
          <a:prstGeom prst="rect">
            <a:avLst/>
          </a:prstGeom>
          <a:noFill/>
          <a:ln w="9525">
            <a:noFill/>
            <a:miter lim="800000"/>
            <a:headEnd/>
            <a:tailEnd/>
          </a:ln>
        </p:spPr>
      </p:pic>
      <p:pic>
        <p:nvPicPr>
          <p:cNvPr id="11" name="Immagine 10"/>
          <p:cNvPicPr>
            <a:picLocks noChangeAspect="1"/>
          </p:cNvPicPr>
          <p:nvPr/>
        </p:nvPicPr>
        <p:blipFill>
          <a:blip r:embed="rId5" cstate="print"/>
          <a:srcRect/>
          <a:stretch>
            <a:fillRect/>
          </a:stretch>
        </p:blipFill>
        <p:spPr bwMode="auto">
          <a:xfrm>
            <a:off x="5765800" y="0"/>
            <a:ext cx="3378200" cy="314325"/>
          </a:xfrm>
          <a:prstGeom prst="rect">
            <a:avLst/>
          </a:prstGeom>
          <a:noFill/>
          <a:ln w="9525">
            <a:noFill/>
            <a:miter lim="800000"/>
            <a:headEnd/>
            <a:tailEnd/>
          </a:ln>
        </p:spPr>
      </p:pic>
      <p:sp>
        <p:nvSpPr>
          <p:cNvPr id="13"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14</a:t>
            </a:fld>
            <a:endParaRPr lang="it-IT" dirty="0"/>
          </a:p>
        </p:txBody>
      </p:sp>
      <p:pic>
        <p:nvPicPr>
          <p:cNvPr id="1026" name="Picture 2"/>
          <p:cNvPicPr>
            <a:picLocks noChangeAspect="1" noChangeArrowheads="1"/>
          </p:cNvPicPr>
          <p:nvPr/>
        </p:nvPicPr>
        <p:blipFill>
          <a:blip r:embed="rId6" cstate="print"/>
          <a:srcRect/>
          <a:stretch>
            <a:fillRect/>
          </a:stretch>
        </p:blipFill>
        <p:spPr bwMode="auto">
          <a:xfrm>
            <a:off x="214282" y="2571744"/>
            <a:ext cx="2878531" cy="357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asellaDiTesto 7"/>
          <p:cNvSpPr txBox="1">
            <a:spLocks noChangeArrowheads="1"/>
          </p:cNvSpPr>
          <p:nvPr/>
        </p:nvSpPr>
        <p:spPr bwMode="auto">
          <a:xfrm>
            <a:off x="0" y="332656"/>
            <a:ext cx="9144000" cy="1415772"/>
          </a:xfrm>
          <a:prstGeom prst="rect">
            <a:avLst/>
          </a:prstGeom>
          <a:noFill/>
          <a:ln w="9525">
            <a:noFill/>
            <a:miter lim="800000"/>
            <a:headEnd/>
            <a:tailEnd/>
          </a:ln>
        </p:spPr>
        <p:txBody>
          <a:bodyPr wrap="square">
            <a:spAutoFit/>
          </a:bodyPr>
          <a:lstStyle/>
          <a:p>
            <a:pPr algn="ctr">
              <a:defRPr/>
            </a:pPr>
            <a:r>
              <a:rPr lang="it-IT" sz="3600" dirty="0">
                <a:latin typeface="+mj-lt"/>
                <a:cs typeface="Arial" pitchFamily="34" charset="0"/>
              </a:rPr>
              <a:t>TUPETROL MASTER vs STANDARD OIL</a:t>
            </a:r>
          </a:p>
          <a:p>
            <a:pPr algn="ctr"/>
            <a:r>
              <a:rPr lang="it-IT" dirty="0">
                <a:latin typeface="+mj-lt"/>
              </a:rPr>
              <a:t>SUCTION AND DISCHARGE HOSE</a:t>
            </a:r>
          </a:p>
          <a:p>
            <a:endParaRPr lang="it-IT" sz="3200" dirty="0">
              <a:latin typeface="+mj-lt"/>
            </a:endParaRPr>
          </a:p>
        </p:txBody>
      </p:sp>
      <p:graphicFrame>
        <p:nvGraphicFramePr>
          <p:cNvPr id="9" name="Tabella 8"/>
          <p:cNvGraphicFramePr>
            <a:graphicFrameLocks noGrp="1"/>
          </p:cNvGraphicFramePr>
          <p:nvPr/>
        </p:nvGraphicFramePr>
        <p:xfrm>
          <a:off x="428596" y="1268759"/>
          <a:ext cx="8495608" cy="5112567"/>
        </p:xfrm>
        <a:graphic>
          <a:graphicData uri="http://schemas.openxmlformats.org/drawingml/2006/table">
            <a:tbl>
              <a:tblPr/>
              <a:tblGrid>
                <a:gridCol w="2909723"/>
                <a:gridCol w="3122056"/>
                <a:gridCol w="2463829"/>
              </a:tblGrid>
              <a:tr h="313204">
                <a:tc>
                  <a:txBody>
                    <a:bodyPr/>
                    <a:lstStyle/>
                    <a:p>
                      <a:pPr algn="ctr">
                        <a:lnSpc>
                          <a:spcPct val="115000"/>
                        </a:lnSpc>
                        <a:spcAft>
                          <a:spcPts val="0"/>
                        </a:spcAft>
                      </a:pP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Times New Roman"/>
                          <a:ea typeface="Times New Roman"/>
                          <a:cs typeface="Times New Roman"/>
                        </a:rPr>
                        <a:t>TUPETROL MASTER</a:t>
                      </a:r>
                      <a:endParaRPr lang="it-IT" sz="120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Times New Roman"/>
                          <a:ea typeface="Times New Roman"/>
                          <a:cs typeface="Times New Roman"/>
                        </a:rPr>
                        <a:t>STANDARD OIL</a:t>
                      </a:r>
                      <a:endParaRPr lang="it-IT" sz="120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009">
                <a:tc>
                  <a:txBody>
                    <a:bodyPr/>
                    <a:lstStyle/>
                    <a:p>
                      <a:pPr algn="ctr">
                        <a:lnSpc>
                          <a:spcPct val="115000"/>
                        </a:lnSpc>
                        <a:spcAft>
                          <a:spcPts val="0"/>
                        </a:spcAft>
                      </a:pPr>
                      <a:r>
                        <a:rPr lang="it-IT" sz="1200" b="1" dirty="0">
                          <a:solidFill>
                            <a:srgbClr val="000000"/>
                          </a:solidFill>
                          <a:latin typeface="Calibri"/>
                          <a:ea typeface="Times New Roman"/>
                          <a:cs typeface="Times New Roman"/>
                        </a:rPr>
                        <a:t>EN 12115 STANDARD</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latin typeface="Calibri"/>
                          <a:ea typeface="Times New Roman"/>
                          <a:cs typeface="Times New Roman"/>
                        </a:rPr>
                        <a:t>YES</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latin typeface="Calibri"/>
                          <a:ea typeface="Times New Roman"/>
                          <a:cs typeface="Times New Roman"/>
                        </a:rPr>
                        <a:t>NO</a:t>
                      </a:r>
                      <a:endParaRPr lang="it-IT" sz="120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507">
                <a:tc>
                  <a:txBody>
                    <a:bodyPr/>
                    <a:lstStyle/>
                    <a:p>
                      <a:pPr algn="ctr">
                        <a:lnSpc>
                          <a:spcPct val="115000"/>
                        </a:lnSpc>
                        <a:spcAft>
                          <a:spcPts val="0"/>
                        </a:spcAft>
                      </a:pPr>
                      <a:r>
                        <a:rPr lang="en-US" sz="1200" b="1" dirty="0">
                          <a:solidFill>
                            <a:srgbClr val="000000"/>
                          </a:solidFill>
                          <a:latin typeface="Calibri"/>
                          <a:ea typeface="Times New Roman"/>
                          <a:cs typeface="Times New Roman"/>
                        </a:rPr>
                        <a:t>SHORT TERM CHEMICAL EXPOSURE OF THE COVER</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latin typeface="Calibri"/>
                          <a:ea typeface="Times New Roman"/>
                          <a:cs typeface="Times New Roman"/>
                        </a:rPr>
                        <a:t>YES</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latin typeface="Calibri"/>
                          <a:ea typeface="Times New Roman"/>
                          <a:cs typeface="Times New Roman"/>
                        </a:rPr>
                        <a:t>NO</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507">
                <a:tc>
                  <a:txBody>
                    <a:bodyPr/>
                    <a:lstStyle/>
                    <a:p>
                      <a:pPr algn="ctr">
                        <a:lnSpc>
                          <a:spcPct val="115000"/>
                        </a:lnSpc>
                        <a:spcAft>
                          <a:spcPts val="0"/>
                        </a:spcAft>
                      </a:pPr>
                      <a:r>
                        <a:rPr lang="en-US" sz="1200" b="1" dirty="0">
                          <a:solidFill>
                            <a:srgbClr val="000000"/>
                          </a:solidFill>
                          <a:latin typeface="Calibri"/>
                          <a:ea typeface="Times New Roman"/>
                          <a:cs typeface="Times New Roman"/>
                        </a:rPr>
                        <a:t>ESTABLISHED TOLLERANCE FOR TUBE AND COVER THICKNESS</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latin typeface="Calibri"/>
                          <a:ea typeface="Times New Roman"/>
                          <a:cs typeface="Times New Roman"/>
                        </a:rPr>
                        <a:t>YES</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latin typeface="Calibri"/>
                          <a:ea typeface="Times New Roman"/>
                          <a:cs typeface="Times New Roman"/>
                        </a:rPr>
                        <a:t>NO</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753">
                <a:tc>
                  <a:txBody>
                    <a:bodyPr/>
                    <a:lstStyle/>
                    <a:p>
                      <a:pPr algn="ctr">
                        <a:lnSpc>
                          <a:spcPct val="115000"/>
                        </a:lnSpc>
                        <a:spcAft>
                          <a:spcPts val="0"/>
                        </a:spcAft>
                      </a:pPr>
                      <a:r>
                        <a:rPr lang="it-IT" sz="1200" b="1" dirty="0">
                          <a:solidFill>
                            <a:srgbClr val="000000"/>
                          </a:solidFill>
                          <a:latin typeface="Calibri"/>
                          <a:ea typeface="Times New Roman"/>
                          <a:cs typeface="Times New Roman"/>
                        </a:rPr>
                        <a:t>VACUUM</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latin typeface="Calibri"/>
                          <a:ea typeface="Times New Roman"/>
                          <a:cs typeface="Times New Roman"/>
                        </a:rPr>
                        <a:t>ALWAYS MAXIMUM</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latin typeface="Calibri"/>
                          <a:ea typeface="Times New Roman"/>
                          <a:cs typeface="Times New Roman"/>
                        </a:rPr>
                        <a:t>DEPENDS BY DESIGN</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507">
                <a:tc>
                  <a:txBody>
                    <a:bodyPr/>
                    <a:lstStyle/>
                    <a:p>
                      <a:pPr algn="ctr">
                        <a:lnSpc>
                          <a:spcPct val="115000"/>
                        </a:lnSpc>
                        <a:spcAft>
                          <a:spcPts val="0"/>
                        </a:spcAft>
                      </a:pPr>
                      <a:r>
                        <a:rPr lang="en-US" sz="1200" b="1" dirty="0">
                          <a:solidFill>
                            <a:srgbClr val="000000"/>
                          </a:solidFill>
                          <a:latin typeface="Calibri"/>
                          <a:ea typeface="Times New Roman"/>
                          <a:cs typeface="Times New Roman"/>
                        </a:rPr>
                        <a:t>PHYSICAL PROPERTIES OF </a:t>
                      </a:r>
                      <a:r>
                        <a:rPr lang="en-US" sz="1200" b="1" dirty="0" smtClean="0">
                          <a:solidFill>
                            <a:srgbClr val="000000"/>
                          </a:solidFill>
                          <a:latin typeface="Calibri"/>
                          <a:ea typeface="Times New Roman"/>
                          <a:cs typeface="Times New Roman"/>
                        </a:rPr>
                        <a:t>TUBE</a:t>
                      </a:r>
                      <a:r>
                        <a:rPr lang="en-US" sz="1200" b="1" baseline="0" dirty="0" smtClean="0">
                          <a:solidFill>
                            <a:srgbClr val="000000"/>
                          </a:solidFill>
                          <a:latin typeface="Calibri"/>
                          <a:ea typeface="Times New Roman"/>
                          <a:cs typeface="Times New Roman"/>
                        </a:rPr>
                        <a:t> </a:t>
                      </a:r>
                      <a:r>
                        <a:rPr lang="en-US" sz="1200" b="1" dirty="0" smtClean="0">
                          <a:solidFill>
                            <a:srgbClr val="000000"/>
                          </a:solidFill>
                          <a:latin typeface="Calibri"/>
                          <a:ea typeface="Times New Roman"/>
                          <a:cs typeface="Times New Roman"/>
                        </a:rPr>
                        <a:t>AND </a:t>
                      </a:r>
                      <a:r>
                        <a:rPr lang="en-US" sz="1200" b="1" dirty="0">
                          <a:solidFill>
                            <a:srgbClr val="000000"/>
                          </a:solidFill>
                          <a:latin typeface="Calibri"/>
                          <a:ea typeface="Times New Roman"/>
                          <a:cs typeface="Times New Roman"/>
                        </a:rPr>
                        <a:t>COVER MATERIAL</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latin typeface="Calibri"/>
                          <a:ea typeface="Times New Roman"/>
                          <a:cs typeface="Times New Roman"/>
                        </a:rPr>
                        <a:t>DEFINED BY THE STANDARD</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latin typeface="Calibri"/>
                          <a:ea typeface="Times New Roman"/>
                          <a:cs typeface="Times New Roman"/>
                        </a:rPr>
                        <a:t>NO DEFINITION</a:t>
                      </a:r>
                      <a:endParaRPr lang="it-IT" sz="120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710">
                <a:tc>
                  <a:txBody>
                    <a:bodyPr/>
                    <a:lstStyle/>
                    <a:p>
                      <a:pPr algn="ctr">
                        <a:lnSpc>
                          <a:spcPct val="115000"/>
                        </a:lnSpc>
                        <a:spcAft>
                          <a:spcPts val="0"/>
                        </a:spcAft>
                      </a:pPr>
                      <a:r>
                        <a:rPr lang="it-IT" sz="1200" b="1" dirty="0">
                          <a:solidFill>
                            <a:srgbClr val="000000"/>
                          </a:solidFill>
                          <a:latin typeface="Calibri"/>
                          <a:ea typeface="Times New Roman"/>
                          <a:cs typeface="Times New Roman"/>
                        </a:rPr>
                        <a:t>WIRES MATERIAL</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latin typeface="Calibri"/>
                          <a:ea typeface="Times New Roman"/>
                          <a:cs typeface="Times New Roman"/>
                        </a:rPr>
                        <a:t>GALVANIZED </a:t>
                      </a:r>
                      <a:r>
                        <a:rPr lang="it-IT" sz="1200" dirty="0" smtClean="0">
                          <a:solidFill>
                            <a:srgbClr val="000000"/>
                          </a:solidFill>
                          <a:latin typeface="Calibri"/>
                          <a:ea typeface="Times New Roman"/>
                          <a:cs typeface="Times New Roman"/>
                        </a:rPr>
                        <a:t>WIRES</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smtClean="0">
                          <a:solidFill>
                            <a:srgbClr val="000000"/>
                          </a:solidFill>
                          <a:latin typeface="Calibri"/>
                          <a:ea typeface="Times New Roman"/>
                          <a:cs typeface="Times New Roman"/>
                        </a:rPr>
                        <a:t>STEEL WIRES</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753">
                <a:tc>
                  <a:txBody>
                    <a:bodyPr/>
                    <a:lstStyle/>
                    <a:p>
                      <a:pPr algn="ctr">
                        <a:lnSpc>
                          <a:spcPct val="115000"/>
                        </a:lnSpc>
                        <a:spcAft>
                          <a:spcPts val="0"/>
                        </a:spcAft>
                      </a:pPr>
                      <a:r>
                        <a:rPr lang="it-IT" sz="1200" b="1">
                          <a:solidFill>
                            <a:srgbClr val="000000"/>
                          </a:solidFill>
                          <a:latin typeface="Calibri"/>
                          <a:ea typeface="Times New Roman"/>
                          <a:cs typeface="Times New Roman"/>
                        </a:rPr>
                        <a:t>WORKING PRESSURE</a:t>
                      </a:r>
                      <a:endParaRPr lang="it-IT" sz="120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latin typeface="Calibri"/>
                          <a:ea typeface="Times New Roman"/>
                          <a:cs typeface="Times New Roman"/>
                        </a:rPr>
                        <a:t>16 BAR</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latin typeface="Calibri"/>
                          <a:ea typeface="Times New Roman"/>
                          <a:cs typeface="Times New Roman"/>
                        </a:rPr>
                        <a:t>DEPENDS BY DESIGN</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710">
                <a:tc>
                  <a:txBody>
                    <a:bodyPr/>
                    <a:lstStyle/>
                    <a:p>
                      <a:pPr algn="ctr">
                        <a:lnSpc>
                          <a:spcPct val="115000"/>
                        </a:lnSpc>
                        <a:spcAft>
                          <a:spcPts val="0"/>
                        </a:spcAft>
                      </a:pPr>
                      <a:r>
                        <a:rPr lang="it-IT" sz="1200" b="1">
                          <a:solidFill>
                            <a:srgbClr val="000000"/>
                          </a:solidFill>
                          <a:latin typeface="Calibri"/>
                          <a:ea typeface="Times New Roman"/>
                          <a:cs typeface="Times New Roman"/>
                        </a:rPr>
                        <a:t>BURST PRESSURE</a:t>
                      </a:r>
                      <a:endParaRPr lang="it-IT" sz="120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latin typeface="Calibri"/>
                          <a:ea typeface="Times New Roman"/>
                          <a:cs typeface="Times New Roman"/>
                        </a:rPr>
                        <a:t>4 TIMES WORKING PRESSURE</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latin typeface="Calibri"/>
                          <a:ea typeface="Times New Roman"/>
                          <a:cs typeface="Times New Roman"/>
                        </a:rPr>
                        <a:t>DEPENDS BY DESIGN</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491">
                <a:tc>
                  <a:txBody>
                    <a:bodyPr/>
                    <a:lstStyle/>
                    <a:p>
                      <a:pPr algn="ctr">
                        <a:lnSpc>
                          <a:spcPct val="115000"/>
                        </a:lnSpc>
                        <a:spcAft>
                          <a:spcPts val="0"/>
                        </a:spcAft>
                      </a:pPr>
                      <a:r>
                        <a:rPr lang="it-IT" sz="1200" b="1" dirty="0">
                          <a:solidFill>
                            <a:srgbClr val="000000"/>
                          </a:solidFill>
                          <a:latin typeface="Calibri"/>
                          <a:ea typeface="Times New Roman"/>
                          <a:cs typeface="Times New Roman"/>
                        </a:rPr>
                        <a:t>FLAMMABILITY TEST</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latin typeface="Calibri"/>
                          <a:ea typeface="Times New Roman"/>
                          <a:cs typeface="Times New Roman"/>
                        </a:rPr>
                        <a:t>YES</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latin typeface="Calibri"/>
                          <a:ea typeface="Times New Roman"/>
                          <a:cs typeface="Times New Roman"/>
                        </a:rPr>
                        <a:t>NO</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5156">
                <a:tc>
                  <a:txBody>
                    <a:bodyPr/>
                    <a:lstStyle/>
                    <a:p>
                      <a:pPr algn="ctr">
                        <a:lnSpc>
                          <a:spcPct val="115000"/>
                        </a:lnSpc>
                        <a:spcAft>
                          <a:spcPts val="0"/>
                        </a:spcAft>
                      </a:pPr>
                      <a:r>
                        <a:rPr lang="it-IT" sz="1200" b="1" dirty="0">
                          <a:solidFill>
                            <a:srgbClr val="000000"/>
                          </a:solidFill>
                          <a:latin typeface="Calibri"/>
                          <a:ea typeface="Times New Roman"/>
                          <a:cs typeface="Times New Roman"/>
                        </a:rPr>
                        <a:t>ELECTRICAL PROPERTY</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latin typeface="Calibri"/>
                          <a:ea typeface="Times New Roman"/>
                          <a:cs typeface="Times New Roman"/>
                        </a:rPr>
                        <a:t>FULL CONDUCTIVE: </a:t>
                      </a:r>
                      <a:r>
                        <a:rPr lang="en-US" sz="1200" dirty="0" smtClean="0">
                          <a:solidFill>
                            <a:srgbClr val="000000"/>
                          </a:solidFill>
                          <a:latin typeface="Calibri"/>
                          <a:ea typeface="Times New Roman"/>
                          <a:cs typeface="Times New Roman"/>
                        </a:rPr>
                        <a:t>TUBE, </a:t>
                      </a:r>
                      <a:r>
                        <a:rPr lang="en-US" sz="1200" dirty="0">
                          <a:solidFill>
                            <a:srgbClr val="000000"/>
                          </a:solidFill>
                          <a:latin typeface="Calibri"/>
                          <a:ea typeface="Times New Roman"/>
                          <a:cs typeface="Times New Roman"/>
                        </a:rPr>
                        <a:t>COVER, HOSE WALL</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smtClean="0">
                          <a:solidFill>
                            <a:srgbClr val="000000"/>
                          </a:solidFill>
                          <a:latin typeface="Calibri"/>
                          <a:ea typeface="Times New Roman"/>
                          <a:cs typeface="Times New Roman"/>
                        </a:rPr>
                        <a:t>DEPENDS BY DESIGN</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260">
                <a:tc>
                  <a:txBody>
                    <a:bodyPr/>
                    <a:lstStyle/>
                    <a:p>
                      <a:pPr algn="ctr">
                        <a:lnSpc>
                          <a:spcPct val="115000"/>
                        </a:lnSpc>
                        <a:spcAft>
                          <a:spcPts val="0"/>
                        </a:spcAft>
                      </a:pPr>
                      <a:r>
                        <a:rPr lang="en-US" sz="1200" b="1" dirty="0">
                          <a:solidFill>
                            <a:srgbClr val="000000"/>
                          </a:solidFill>
                          <a:latin typeface="Calibri"/>
                          <a:ea typeface="Times New Roman"/>
                          <a:cs typeface="Times New Roman"/>
                        </a:rPr>
                        <a:t>MARKING OF THE HOSE FOR EASY IDENTIFICATION IN THE APPLICATION</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latin typeface="Calibri"/>
                          <a:ea typeface="Times New Roman"/>
                          <a:cs typeface="Times New Roman"/>
                        </a:rPr>
                        <a:t>YELLOW AS DEFINED BY THE STANDARD</a:t>
                      </a:r>
                      <a:endParaRPr lang="it-IT" sz="120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latin typeface="Calibri"/>
                          <a:ea typeface="Times New Roman"/>
                          <a:cs typeface="Times New Roman"/>
                        </a:rPr>
                        <a:t>NO DEFINITION</a:t>
                      </a:r>
                      <a:endParaRPr lang="it-IT" sz="1200" dirty="0">
                        <a:solidFill>
                          <a:srgbClr val="000000"/>
                        </a:solidFill>
                        <a:latin typeface="Times New Roman"/>
                        <a:ea typeface="Times New Roman"/>
                        <a:cs typeface="Times New Roman"/>
                      </a:endParaRPr>
                    </a:p>
                  </a:txBody>
                  <a:tcPr marL="60943" marR="6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Immagine 4"/>
          <p:cNvPicPr>
            <a:picLocks noChangeAspect="1"/>
          </p:cNvPicPr>
          <p:nvPr/>
        </p:nvPicPr>
        <p:blipFill>
          <a:blip r:embed="rId2" cstate="print"/>
          <a:srcRect/>
          <a:stretch>
            <a:fillRect/>
          </a:stretch>
        </p:blipFill>
        <p:spPr bwMode="auto">
          <a:xfrm>
            <a:off x="5765800" y="0"/>
            <a:ext cx="3378200" cy="314325"/>
          </a:xfrm>
          <a:prstGeom prst="rect">
            <a:avLst/>
          </a:prstGeom>
          <a:noFill/>
          <a:ln w="9525">
            <a:noFill/>
            <a:miter lim="800000"/>
            <a:headEnd/>
            <a:tailEnd/>
          </a:ln>
        </p:spPr>
      </p:pic>
      <p:sp>
        <p:nvSpPr>
          <p:cNvPr id="6"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15</a:t>
            </a:fld>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0" y="674688"/>
            <a:ext cx="9144000" cy="785812"/>
          </a:xfrm>
          <a:prstGeom prst="rect">
            <a:avLst/>
          </a:prstGeom>
        </p:spPr>
        <p:txBody>
          <a:bodyPr lIns="0" rIns="0" bIns="0" anchor="b"/>
          <a:lstStyle/>
          <a:p>
            <a:pPr algn="ctr" fontAlgn="auto">
              <a:spcAft>
                <a:spcPts val="0"/>
              </a:spcAft>
              <a:defRPr/>
            </a:pPr>
            <a:r>
              <a:rPr lang="it-IT" sz="3600" dirty="0">
                <a:latin typeface="Arial" pitchFamily="34" charset="0"/>
                <a:cs typeface="Arial" pitchFamily="34" charset="0"/>
              </a:rPr>
              <a:t>TUWAGON  MASTER</a:t>
            </a:r>
          </a:p>
        </p:txBody>
      </p:sp>
      <p:sp>
        <p:nvSpPr>
          <p:cNvPr id="19459" name="Rettangolo 5"/>
          <p:cNvSpPr>
            <a:spLocks noChangeArrowheads="1"/>
          </p:cNvSpPr>
          <p:nvPr/>
        </p:nvSpPr>
        <p:spPr bwMode="auto">
          <a:xfrm>
            <a:off x="3424238" y="1657350"/>
            <a:ext cx="5719762" cy="1938992"/>
          </a:xfrm>
          <a:prstGeom prst="rect">
            <a:avLst/>
          </a:prstGeom>
          <a:noFill/>
          <a:ln w="9525">
            <a:noFill/>
            <a:miter lim="800000"/>
            <a:headEnd/>
            <a:tailEnd/>
          </a:ln>
        </p:spPr>
        <p:txBody>
          <a:bodyPr>
            <a:spAutoFit/>
          </a:bodyPr>
          <a:lstStyle/>
          <a:p>
            <a:pPr algn="just"/>
            <a:r>
              <a:rPr lang="en-US" sz="2000" dirty="0">
                <a:latin typeface="Arial" pitchFamily="34" charset="0"/>
                <a:cs typeface="Arial" pitchFamily="34" charset="0"/>
              </a:rPr>
              <a:t>Suction and delivery hose designed according to EN 12115 standards </a:t>
            </a:r>
            <a:r>
              <a:rPr lang="en-GB" sz="2000" dirty="0">
                <a:latin typeface="Arial" pitchFamily="34" charset="0"/>
                <a:cs typeface="Arial" pitchFamily="34" charset="0"/>
              </a:rPr>
              <a:t>for </a:t>
            </a:r>
            <a:r>
              <a:rPr lang="en-US" sz="2000" dirty="0">
                <a:latin typeface="Arial" pitchFamily="34" charset="0"/>
                <a:cs typeface="Arial" pitchFamily="34" charset="0"/>
              </a:rPr>
              <a:t>oil and petrol, aromatic content up to 50%. </a:t>
            </a:r>
            <a:endParaRPr lang="en-US" sz="2000" dirty="0" smtClean="0">
              <a:latin typeface="Arial" pitchFamily="34" charset="0"/>
              <a:cs typeface="Arial" pitchFamily="34" charset="0"/>
            </a:endParaRPr>
          </a:p>
          <a:p>
            <a:pPr algn="just"/>
            <a:r>
              <a:rPr lang="en-US"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TESTED AND CERTIFIED BY INERIS FOR USE IN ATEX AREA (EX-ZONE 0, 1 and 2)</a:t>
            </a:r>
          </a:p>
          <a:p>
            <a:pPr algn="just"/>
            <a:endParaRPr lang="it-IT" sz="2000" dirty="0">
              <a:solidFill>
                <a:srgbClr val="FF0000"/>
              </a:solidFill>
              <a:latin typeface="Arial" pitchFamily="34" charset="0"/>
              <a:cs typeface="Arial" pitchFamily="34" charset="0"/>
            </a:endParaRPr>
          </a:p>
        </p:txBody>
      </p:sp>
      <p:sp>
        <p:nvSpPr>
          <p:cNvPr id="12" name="Titolo 1"/>
          <p:cNvSpPr txBox="1">
            <a:spLocks/>
          </p:cNvSpPr>
          <p:nvPr/>
        </p:nvSpPr>
        <p:spPr>
          <a:xfrm>
            <a:off x="357188" y="285750"/>
            <a:ext cx="8229600" cy="928688"/>
          </a:xfrm>
          <a:prstGeom prst="rect">
            <a:avLst/>
          </a:prstGeom>
        </p:spPr>
        <p:txBody>
          <a:bodyPr lIns="0" rIns="0" bIns="0" anchor="b">
            <a:normAutofit/>
          </a:bodyPr>
          <a:lstStyle/>
          <a:p>
            <a:pPr fontAlgn="auto">
              <a:spcAft>
                <a:spcPts val="0"/>
              </a:spcAft>
              <a:defRPr/>
            </a:pPr>
            <a:endParaRPr lang="it-IT" sz="5000" dirty="0">
              <a:solidFill>
                <a:schemeClr val="tx2"/>
              </a:solidFill>
              <a:latin typeface="+mj-lt"/>
              <a:ea typeface="+mj-ea"/>
              <a:cs typeface="+mj-cs"/>
            </a:endParaRPr>
          </a:p>
        </p:txBody>
      </p:sp>
      <p:sp>
        <p:nvSpPr>
          <p:cNvPr id="19461" name="Rettangolo 7"/>
          <p:cNvSpPr>
            <a:spLocks noChangeArrowheads="1"/>
          </p:cNvSpPr>
          <p:nvPr/>
        </p:nvSpPr>
        <p:spPr bwMode="auto">
          <a:xfrm>
            <a:off x="285750" y="3160713"/>
            <a:ext cx="8858250" cy="3323987"/>
          </a:xfrm>
          <a:prstGeom prst="rect">
            <a:avLst/>
          </a:prstGeom>
          <a:noFill/>
          <a:ln w="9525">
            <a:noFill/>
            <a:miter lim="800000"/>
            <a:headEnd/>
            <a:tailEnd/>
          </a:ln>
        </p:spPr>
        <p:txBody>
          <a:bodyPr>
            <a:spAutoFit/>
          </a:bodyPr>
          <a:lstStyle/>
          <a:p>
            <a:pPr algn="just">
              <a:spcBef>
                <a:spcPts val="600"/>
              </a:spcBef>
              <a:spcAft>
                <a:spcPts val="600"/>
              </a:spcAft>
              <a:buFont typeface="Arial" charset="0"/>
              <a:buChar char="•"/>
            </a:pPr>
            <a:r>
              <a:rPr lang="en-US" sz="2000" b="1" dirty="0">
                <a:latin typeface="Arial" pitchFamily="34" charset="0"/>
                <a:cs typeface="Arial" pitchFamily="34" charset="0"/>
              </a:rPr>
              <a:t>TUBE: </a:t>
            </a:r>
            <a:r>
              <a:rPr lang="en-GB" sz="2000" dirty="0">
                <a:latin typeface="Arial" pitchFamily="34" charset="0"/>
                <a:cs typeface="Arial" pitchFamily="34" charset="0"/>
              </a:rPr>
              <a:t>NBR 1, black, conductive </a:t>
            </a:r>
            <a:r>
              <a:rPr lang="en-US" sz="2000" dirty="0">
                <a:latin typeface="Arial" pitchFamily="34" charset="0"/>
                <a:cs typeface="Arial" pitchFamily="34" charset="0"/>
              </a:rPr>
              <a:t> </a:t>
            </a:r>
          </a:p>
          <a:p>
            <a:pPr algn="just">
              <a:spcBef>
                <a:spcPts val="600"/>
              </a:spcBef>
              <a:spcAft>
                <a:spcPts val="600"/>
              </a:spcAft>
              <a:buFont typeface="Arial" charset="0"/>
              <a:buChar char="•"/>
            </a:pPr>
            <a:r>
              <a:rPr lang="en-US" sz="2000" b="1" dirty="0">
                <a:latin typeface="Arial" pitchFamily="34" charset="0"/>
                <a:cs typeface="Arial" pitchFamily="34" charset="0"/>
              </a:rPr>
              <a:t>REINFORCEMENT: </a:t>
            </a:r>
            <a:r>
              <a:rPr lang="en-US" sz="2000" dirty="0">
                <a:latin typeface="Arial" pitchFamily="34" charset="0"/>
                <a:cs typeface="Arial" pitchFamily="34" charset="0"/>
              </a:rPr>
              <a:t>synthetic plies - </a:t>
            </a:r>
            <a:r>
              <a:rPr lang="en-GB" sz="2000" dirty="0">
                <a:latin typeface="Arial" pitchFamily="34" charset="0"/>
                <a:cs typeface="Arial" pitchFamily="34" charset="0"/>
              </a:rPr>
              <a:t>a/s copper wire to discharge static electricity </a:t>
            </a:r>
            <a:r>
              <a:rPr lang="en-US" sz="2000" dirty="0">
                <a:latin typeface="Arial" pitchFamily="34" charset="0"/>
                <a:cs typeface="Arial" pitchFamily="34" charset="0"/>
              </a:rPr>
              <a:t>- galvanized wire helices</a:t>
            </a:r>
          </a:p>
          <a:p>
            <a:pPr algn="just">
              <a:spcBef>
                <a:spcPts val="600"/>
              </a:spcBef>
              <a:spcAft>
                <a:spcPts val="600"/>
              </a:spcAft>
              <a:buFont typeface="Arial" charset="0"/>
              <a:buChar char="•"/>
            </a:pPr>
            <a:r>
              <a:rPr lang="en-US" sz="2000" b="1" dirty="0">
                <a:latin typeface="Arial" pitchFamily="34" charset="0"/>
                <a:cs typeface="Arial" pitchFamily="34" charset="0"/>
              </a:rPr>
              <a:t>COVER: wide corrugated, </a:t>
            </a:r>
            <a:r>
              <a:rPr lang="en-US" sz="2000" dirty="0">
                <a:latin typeface="Arial" pitchFamily="34" charset="0"/>
                <a:cs typeface="Arial" pitchFamily="34" charset="0"/>
              </a:rPr>
              <a:t>CR, black,</a:t>
            </a:r>
            <a:r>
              <a:rPr lang="en-GB" sz="2000" dirty="0">
                <a:latin typeface="Arial" pitchFamily="34" charset="0"/>
                <a:cs typeface="Arial" pitchFamily="34" charset="0"/>
              </a:rPr>
              <a:t> conductive,</a:t>
            </a:r>
            <a:r>
              <a:rPr lang="en-US" sz="2000" dirty="0">
                <a:latin typeface="Arial" pitchFamily="34" charset="0"/>
                <a:cs typeface="Arial" pitchFamily="34" charset="0"/>
              </a:rPr>
              <a:t> abrasion, ageing, ozone and oil resistant, cloth finish </a:t>
            </a:r>
          </a:p>
          <a:p>
            <a:pPr algn="just">
              <a:spcBef>
                <a:spcPts val="600"/>
              </a:spcBef>
              <a:spcAft>
                <a:spcPts val="600"/>
              </a:spcAft>
              <a:buFont typeface="Arial" charset="0"/>
              <a:buChar char="•"/>
            </a:pPr>
            <a:r>
              <a:rPr lang="en-US" sz="2000" b="1" dirty="0">
                <a:latin typeface="Arial" pitchFamily="34" charset="0"/>
                <a:cs typeface="Arial" pitchFamily="34" charset="0"/>
              </a:rPr>
              <a:t>WP: </a:t>
            </a:r>
            <a:r>
              <a:rPr lang="en-US" sz="2000" dirty="0">
                <a:latin typeface="Arial" pitchFamily="34" charset="0"/>
                <a:cs typeface="Arial" pitchFamily="34" charset="0"/>
              </a:rPr>
              <a:t>10 BAR (150 PSI)      </a:t>
            </a:r>
            <a:r>
              <a:rPr lang="en-US" sz="2000" b="1" dirty="0">
                <a:latin typeface="Arial" pitchFamily="34" charset="0"/>
                <a:cs typeface="Arial" pitchFamily="34" charset="0"/>
              </a:rPr>
              <a:t>BP: </a:t>
            </a:r>
            <a:r>
              <a:rPr lang="en-US" sz="2000" dirty="0">
                <a:latin typeface="Arial" pitchFamily="34" charset="0"/>
                <a:cs typeface="Arial" pitchFamily="34" charset="0"/>
              </a:rPr>
              <a:t>40 BAR (600 PSI)</a:t>
            </a:r>
          </a:p>
          <a:p>
            <a:pPr algn="just">
              <a:spcBef>
                <a:spcPts val="600"/>
              </a:spcBef>
              <a:spcAft>
                <a:spcPts val="600"/>
              </a:spcAft>
              <a:buFont typeface="Arial" charset="0"/>
              <a:buChar char="•"/>
            </a:pPr>
            <a:r>
              <a:rPr lang="en-US" sz="2000" b="1" dirty="0">
                <a:latin typeface="Arial" pitchFamily="34" charset="0"/>
                <a:cs typeface="Arial" pitchFamily="34" charset="0"/>
              </a:rPr>
              <a:t>VACUUM: </a:t>
            </a:r>
            <a:r>
              <a:rPr lang="en-US" sz="2000" dirty="0">
                <a:latin typeface="Arial" pitchFamily="34" charset="0"/>
                <a:cs typeface="Arial" pitchFamily="34" charset="0"/>
              </a:rPr>
              <a:t>675 mmHg (0,9 bar)</a:t>
            </a:r>
          </a:p>
          <a:p>
            <a:pPr algn="just">
              <a:spcBef>
                <a:spcPts val="600"/>
              </a:spcBef>
              <a:spcAft>
                <a:spcPts val="600"/>
              </a:spcAft>
              <a:buFont typeface="Arial" charset="0"/>
              <a:buChar char="•"/>
            </a:pPr>
            <a:r>
              <a:rPr lang="en-US" sz="2000" dirty="0">
                <a:latin typeface="Arial" pitchFamily="34" charset="0"/>
                <a:cs typeface="Arial" pitchFamily="34" charset="0"/>
              </a:rPr>
              <a:t> </a:t>
            </a:r>
            <a:r>
              <a:rPr lang="en-US" sz="2000" b="1" dirty="0">
                <a:latin typeface="Arial" pitchFamily="34" charset="0"/>
                <a:cs typeface="Arial" pitchFamily="34" charset="0"/>
              </a:rPr>
              <a:t>T: </a:t>
            </a:r>
            <a:r>
              <a:rPr lang="en-US" sz="2000" dirty="0">
                <a:latin typeface="Arial" pitchFamily="34" charset="0"/>
                <a:cs typeface="Arial" pitchFamily="34" charset="0"/>
              </a:rPr>
              <a:t>-30°C / +100°C ( -22°F / +212°F )</a:t>
            </a:r>
          </a:p>
        </p:txBody>
      </p:sp>
      <p:sp>
        <p:nvSpPr>
          <p:cNvPr id="19463"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19464" name="Rectangle 10"/>
          <p:cNvSpPr>
            <a:spLocks noChangeArrowheads="1"/>
          </p:cNvSpPr>
          <p:nvPr/>
        </p:nvSpPr>
        <p:spPr bwMode="auto">
          <a:xfrm>
            <a:off x="0" y="4343400"/>
            <a:ext cx="9144000" cy="0"/>
          </a:xfrm>
          <a:prstGeom prst="rect">
            <a:avLst/>
          </a:prstGeom>
          <a:noFill/>
          <a:ln w="9525">
            <a:noFill/>
            <a:miter lim="800000"/>
            <a:headEnd/>
            <a:tailEnd/>
          </a:ln>
        </p:spPr>
        <p:txBody>
          <a:bodyPr wrap="none" anchor="ctr">
            <a:spAutoFit/>
          </a:bodyPr>
          <a:lstStyle/>
          <a:p>
            <a:pPr algn="l">
              <a:lnSpc>
                <a:spcPct val="100000"/>
              </a:lnSpc>
              <a:spcBef>
                <a:spcPct val="0"/>
              </a:spcBef>
            </a:pPr>
            <a:endParaRPr lang="it-IT" sz="1800" b="0">
              <a:cs typeface="Arial" charset="0"/>
            </a:endParaRPr>
          </a:p>
        </p:txBody>
      </p:sp>
      <p:pic>
        <p:nvPicPr>
          <p:cNvPr id="19465" name="Picture 3" descr="EX"/>
          <p:cNvPicPr>
            <a:picLocks noChangeAspect="1" noChangeArrowheads="1"/>
          </p:cNvPicPr>
          <p:nvPr/>
        </p:nvPicPr>
        <p:blipFill>
          <a:blip r:embed="rId3" cstate="print"/>
          <a:srcRect/>
          <a:stretch>
            <a:fillRect/>
          </a:stretch>
        </p:blipFill>
        <p:spPr bwMode="auto">
          <a:xfrm>
            <a:off x="7500958" y="857233"/>
            <a:ext cx="928694" cy="763926"/>
          </a:xfrm>
          <a:prstGeom prst="rect">
            <a:avLst/>
          </a:prstGeom>
          <a:noFill/>
          <a:ln w="9525">
            <a:noFill/>
            <a:miter lim="800000"/>
            <a:headEnd/>
            <a:tailEnd/>
          </a:ln>
        </p:spPr>
      </p:pic>
      <p:pic>
        <p:nvPicPr>
          <p:cNvPr id="19466" name="Picture 2"/>
          <p:cNvPicPr>
            <a:picLocks noChangeAspect="1" noChangeArrowheads="1"/>
          </p:cNvPicPr>
          <p:nvPr/>
        </p:nvPicPr>
        <p:blipFill>
          <a:blip r:embed="rId4" cstate="print"/>
          <a:srcRect/>
          <a:stretch>
            <a:fillRect/>
          </a:stretch>
        </p:blipFill>
        <p:spPr bwMode="auto">
          <a:xfrm>
            <a:off x="0" y="1643050"/>
            <a:ext cx="3470275" cy="1030288"/>
          </a:xfrm>
          <a:prstGeom prst="rect">
            <a:avLst/>
          </a:prstGeom>
          <a:noFill/>
          <a:ln w="9525">
            <a:noFill/>
            <a:miter lim="800000"/>
            <a:headEnd/>
            <a:tailEnd/>
          </a:ln>
        </p:spPr>
      </p:pic>
      <p:pic>
        <p:nvPicPr>
          <p:cNvPr id="11" name="Immagine 10"/>
          <p:cNvPicPr>
            <a:picLocks noChangeAspect="1"/>
          </p:cNvPicPr>
          <p:nvPr/>
        </p:nvPicPr>
        <p:blipFill>
          <a:blip r:embed="rId5" cstate="print"/>
          <a:srcRect/>
          <a:stretch>
            <a:fillRect/>
          </a:stretch>
        </p:blipFill>
        <p:spPr bwMode="auto">
          <a:xfrm>
            <a:off x="5765800" y="0"/>
            <a:ext cx="3378200" cy="314325"/>
          </a:xfrm>
          <a:prstGeom prst="rect">
            <a:avLst/>
          </a:prstGeom>
          <a:noFill/>
          <a:ln w="9525">
            <a:noFill/>
            <a:miter lim="800000"/>
            <a:headEnd/>
            <a:tailEnd/>
          </a:ln>
        </p:spPr>
      </p:pic>
      <p:sp>
        <p:nvSpPr>
          <p:cNvPr id="13"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16</a:t>
            </a:fld>
            <a:endParaRPr lang="it-IT" dirty="0"/>
          </a:p>
        </p:txBody>
      </p:sp>
      <p:pic>
        <p:nvPicPr>
          <p:cNvPr id="2050" name="Picture 2"/>
          <p:cNvPicPr>
            <a:picLocks noChangeAspect="1" noChangeArrowheads="1"/>
          </p:cNvPicPr>
          <p:nvPr/>
        </p:nvPicPr>
        <p:blipFill>
          <a:blip r:embed="rId6" cstate="print"/>
          <a:srcRect/>
          <a:stretch>
            <a:fillRect/>
          </a:stretch>
        </p:blipFill>
        <p:spPr bwMode="auto">
          <a:xfrm>
            <a:off x="285719" y="2643182"/>
            <a:ext cx="2878531" cy="357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0" y="674688"/>
            <a:ext cx="9144000" cy="785812"/>
          </a:xfrm>
          <a:prstGeom prst="rect">
            <a:avLst/>
          </a:prstGeom>
        </p:spPr>
        <p:txBody>
          <a:bodyPr lIns="0" rIns="0" bIns="0" anchor="b"/>
          <a:lstStyle/>
          <a:p>
            <a:pPr algn="ctr" fontAlgn="auto">
              <a:spcAft>
                <a:spcPts val="0"/>
              </a:spcAft>
              <a:defRPr/>
            </a:pPr>
            <a:r>
              <a:rPr lang="it-IT" sz="3600" dirty="0" smtClean="0">
                <a:latin typeface="Arial" pitchFamily="34" charset="0"/>
                <a:cs typeface="Arial" pitchFamily="34" charset="0"/>
              </a:rPr>
              <a:t>SPIRALTECH</a:t>
            </a:r>
            <a:r>
              <a:rPr lang="en-US" sz="3600" baseline="30000" dirty="0" smtClean="0">
                <a:latin typeface="Arial" pitchFamily="34" charset="0"/>
                <a:cs typeface="Arial" pitchFamily="34" charset="0"/>
              </a:rPr>
              <a:t>®</a:t>
            </a:r>
            <a:r>
              <a:rPr lang="it-IT" sz="3600" dirty="0" smtClean="0">
                <a:latin typeface="Arial" pitchFamily="34" charset="0"/>
                <a:cs typeface="Arial" pitchFamily="34" charset="0"/>
              </a:rPr>
              <a:t> </a:t>
            </a:r>
            <a:r>
              <a:rPr lang="it-IT" sz="3600" dirty="0">
                <a:latin typeface="Arial" pitchFamily="34" charset="0"/>
                <a:cs typeface="Arial" pitchFamily="34" charset="0"/>
              </a:rPr>
              <a:t>FUEL</a:t>
            </a:r>
          </a:p>
        </p:txBody>
      </p:sp>
      <p:sp>
        <p:nvSpPr>
          <p:cNvPr id="20483" name="Rettangolo 5"/>
          <p:cNvSpPr>
            <a:spLocks noChangeArrowheads="1"/>
          </p:cNvSpPr>
          <p:nvPr/>
        </p:nvSpPr>
        <p:spPr bwMode="auto">
          <a:xfrm>
            <a:off x="3424238" y="1657350"/>
            <a:ext cx="5719762" cy="707886"/>
          </a:xfrm>
          <a:prstGeom prst="rect">
            <a:avLst/>
          </a:prstGeom>
          <a:noFill/>
          <a:ln w="9525">
            <a:noFill/>
            <a:miter lim="800000"/>
            <a:headEnd/>
            <a:tailEnd/>
          </a:ln>
        </p:spPr>
        <p:txBody>
          <a:bodyPr>
            <a:spAutoFit/>
          </a:bodyPr>
          <a:lstStyle/>
          <a:p>
            <a:pPr algn="just"/>
            <a:r>
              <a:rPr lang="en-US" sz="2000" dirty="0">
                <a:latin typeface="Arial" pitchFamily="34" charset="0"/>
                <a:cs typeface="Arial" pitchFamily="34" charset="0"/>
              </a:rPr>
              <a:t>Light and flexible lorry collecting hose suitable for oil and petrol, aromatic content up to 50%.</a:t>
            </a:r>
            <a:endParaRPr lang="it-IT" sz="2000" dirty="0">
              <a:latin typeface="Arial" pitchFamily="34" charset="0"/>
              <a:cs typeface="Arial" pitchFamily="34" charset="0"/>
            </a:endParaRPr>
          </a:p>
        </p:txBody>
      </p:sp>
      <p:sp>
        <p:nvSpPr>
          <p:cNvPr id="20485" name="Rettangolo 7"/>
          <p:cNvSpPr>
            <a:spLocks noChangeArrowheads="1"/>
          </p:cNvSpPr>
          <p:nvPr/>
        </p:nvSpPr>
        <p:spPr bwMode="auto">
          <a:xfrm>
            <a:off x="285750" y="3160713"/>
            <a:ext cx="8858250" cy="3323987"/>
          </a:xfrm>
          <a:prstGeom prst="rect">
            <a:avLst/>
          </a:prstGeom>
          <a:noFill/>
          <a:ln w="9525">
            <a:noFill/>
            <a:miter lim="800000"/>
            <a:headEnd/>
            <a:tailEnd/>
          </a:ln>
        </p:spPr>
        <p:txBody>
          <a:bodyPr>
            <a:spAutoFit/>
          </a:bodyPr>
          <a:lstStyle/>
          <a:p>
            <a:pPr algn="just">
              <a:spcBef>
                <a:spcPts val="600"/>
              </a:spcBef>
              <a:spcAft>
                <a:spcPts val="600"/>
              </a:spcAft>
              <a:buFont typeface="Arial" charset="0"/>
              <a:buChar char="•"/>
            </a:pPr>
            <a:r>
              <a:rPr lang="en-US" sz="2000" b="1" dirty="0">
                <a:latin typeface="Arial" pitchFamily="34" charset="0"/>
                <a:cs typeface="Arial" pitchFamily="34" charset="0"/>
              </a:rPr>
              <a:t>TUBE: </a:t>
            </a:r>
            <a:r>
              <a:rPr lang="en-GB" sz="2000" dirty="0">
                <a:latin typeface="Arial" pitchFamily="34" charset="0"/>
                <a:cs typeface="Arial" pitchFamily="34" charset="0"/>
              </a:rPr>
              <a:t>NBR , black, conductive </a:t>
            </a:r>
            <a:r>
              <a:rPr lang="en-US" sz="2000" dirty="0">
                <a:latin typeface="Arial" pitchFamily="34" charset="0"/>
                <a:cs typeface="Arial" pitchFamily="34" charset="0"/>
              </a:rPr>
              <a:t> </a:t>
            </a:r>
          </a:p>
          <a:p>
            <a:pPr algn="just">
              <a:spcBef>
                <a:spcPts val="600"/>
              </a:spcBef>
              <a:spcAft>
                <a:spcPts val="600"/>
              </a:spcAft>
              <a:buFont typeface="Arial" charset="0"/>
              <a:buChar char="•"/>
            </a:pPr>
            <a:r>
              <a:rPr lang="en-US" sz="2000" b="1" dirty="0">
                <a:latin typeface="Arial" pitchFamily="34" charset="0"/>
                <a:cs typeface="Arial" pitchFamily="34" charset="0"/>
              </a:rPr>
              <a:t>REINFORCEMENT: </a:t>
            </a:r>
            <a:r>
              <a:rPr lang="en-US" sz="2000" dirty="0">
                <a:latin typeface="Arial" pitchFamily="34" charset="0"/>
                <a:cs typeface="Arial" pitchFamily="34" charset="0"/>
              </a:rPr>
              <a:t>synthetic plies - </a:t>
            </a:r>
            <a:r>
              <a:rPr lang="en-GB" sz="2000" dirty="0">
                <a:latin typeface="Arial" pitchFamily="34" charset="0"/>
                <a:cs typeface="Arial" pitchFamily="34" charset="0"/>
              </a:rPr>
              <a:t>a/s copper wire to discharge static electricity</a:t>
            </a:r>
            <a:endParaRPr lang="en-US" sz="2000" dirty="0">
              <a:latin typeface="Arial" pitchFamily="34" charset="0"/>
              <a:cs typeface="Arial" pitchFamily="34" charset="0"/>
            </a:endParaRPr>
          </a:p>
          <a:p>
            <a:pPr algn="just">
              <a:spcBef>
                <a:spcPts val="600"/>
              </a:spcBef>
              <a:spcAft>
                <a:spcPts val="600"/>
              </a:spcAft>
              <a:buFont typeface="Arial" charset="0"/>
              <a:buChar char="•"/>
            </a:pPr>
            <a:r>
              <a:rPr lang="en-US" sz="2000" b="1" dirty="0">
                <a:latin typeface="Arial" pitchFamily="34" charset="0"/>
                <a:cs typeface="Arial" pitchFamily="34" charset="0"/>
              </a:rPr>
              <a:t>COVER: </a:t>
            </a:r>
            <a:r>
              <a:rPr lang="en-US" sz="2000" dirty="0">
                <a:latin typeface="Arial" pitchFamily="34" charset="0"/>
                <a:cs typeface="Arial" pitchFamily="34" charset="0"/>
              </a:rPr>
              <a:t>corrugated, black, abrasion, ageing, ozone and oil resistant, outer thermoplastic helix</a:t>
            </a:r>
          </a:p>
          <a:p>
            <a:pPr algn="just">
              <a:spcBef>
                <a:spcPts val="600"/>
              </a:spcBef>
              <a:spcAft>
                <a:spcPts val="600"/>
              </a:spcAft>
              <a:buFont typeface="Arial" charset="0"/>
              <a:buChar char="•"/>
            </a:pPr>
            <a:r>
              <a:rPr lang="en-US" sz="2000" b="1" dirty="0">
                <a:latin typeface="Arial" pitchFamily="34" charset="0"/>
                <a:cs typeface="Arial" pitchFamily="34" charset="0"/>
              </a:rPr>
              <a:t>WP: </a:t>
            </a:r>
            <a:r>
              <a:rPr lang="en-US" sz="2000" dirty="0">
                <a:latin typeface="Arial" pitchFamily="34" charset="0"/>
                <a:cs typeface="Arial" pitchFamily="34" charset="0"/>
              </a:rPr>
              <a:t>10 BAR (150 PSI)      </a:t>
            </a:r>
            <a:r>
              <a:rPr lang="en-US" sz="2000" b="1" dirty="0">
                <a:latin typeface="Arial" pitchFamily="34" charset="0"/>
                <a:cs typeface="Arial" pitchFamily="34" charset="0"/>
              </a:rPr>
              <a:t>BP: </a:t>
            </a:r>
            <a:r>
              <a:rPr lang="en-US" sz="2000" dirty="0">
                <a:latin typeface="Arial" pitchFamily="34" charset="0"/>
                <a:cs typeface="Arial" pitchFamily="34" charset="0"/>
              </a:rPr>
              <a:t>30 BAR (450 PSI)</a:t>
            </a:r>
          </a:p>
          <a:p>
            <a:pPr algn="just">
              <a:spcBef>
                <a:spcPts val="600"/>
              </a:spcBef>
              <a:spcAft>
                <a:spcPts val="600"/>
              </a:spcAft>
              <a:buFont typeface="Arial" charset="0"/>
              <a:buChar char="•"/>
            </a:pPr>
            <a:r>
              <a:rPr lang="en-US" sz="2000" b="1" dirty="0">
                <a:latin typeface="Arial" pitchFamily="34" charset="0"/>
                <a:cs typeface="Arial" pitchFamily="34" charset="0"/>
              </a:rPr>
              <a:t>VACUUM: </a:t>
            </a:r>
            <a:r>
              <a:rPr lang="en-US" sz="2000" dirty="0">
                <a:latin typeface="Arial" pitchFamily="34" charset="0"/>
                <a:cs typeface="Arial" pitchFamily="34" charset="0"/>
              </a:rPr>
              <a:t>depending on the ID: 675 mmHg (0,9 bar) up to ID 51 mm</a:t>
            </a:r>
          </a:p>
          <a:p>
            <a:pPr algn="just">
              <a:spcBef>
                <a:spcPts val="600"/>
              </a:spcBef>
              <a:spcAft>
                <a:spcPts val="600"/>
              </a:spcAft>
              <a:buFont typeface="Arial" charset="0"/>
              <a:buChar char="•"/>
            </a:pPr>
            <a:r>
              <a:rPr lang="en-US" sz="2000" dirty="0">
                <a:latin typeface="Arial" pitchFamily="34" charset="0"/>
                <a:cs typeface="Arial" pitchFamily="34" charset="0"/>
              </a:rPr>
              <a:t> </a:t>
            </a:r>
            <a:r>
              <a:rPr lang="en-US" sz="2000" b="1" dirty="0">
                <a:latin typeface="Arial" pitchFamily="34" charset="0"/>
                <a:cs typeface="Arial" pitchFamily="34" charset="0"/>
              </a:rPr>
              <a:t>T: </a:t>
            </a:r>
            <a:r>
              <a:rPr lang="en-US" sz="2000" dirty="0">
                <a:latin typeface="Arial" pitchFamily="34" charset="0"/>
                <a:cs typeface="Arial" pitchFamily="34" charset="0"/>
              </a:rPr>
              <a:t>-25°C / +80°C ( -13°F / +176°F )</a:t>
            </a:r>
          </a:p>
        </p:txBody>
      </p:sp>
      <p:sp>
        <p:nvSpPr>
          <p:cNvPr id="20487"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20488" name="Rectangle 10"/>
          <p:cNvSpPr>
            <a:spLocks noChangeArrowheads="1"/>
          </p:cNvSpPr>
          <p:nvPr/>
        </p:nvSpPr>
        <p:spPr bwMode="auto">
          <a:xfrm>
            <a:off x="0" y="4343400"/>
            <a:ext cx="9144000" cy="0"/>
          </a:xfrm>
          <a:prstGeom prst="rect">
            <a:avLst/>
          </a:prstGeom>
          <a:noFill/>
          <a:ln w="9525">
            <a:noFill/>
            <a:miter lim="800000"/>
            <a:headEnd/>
            <a:tailEnd/>
          </a:ln>
        </p:spPr>
        <p:txBody>
          <a:bodyPr wrap="none" anchor="ctr">
            <a:spAutoFit/>
          </a:bodyPr>
          <a:lstStyle/>
          <a:p>
            <a:pPr algn="l">
              <a:lnSpc>
                <a:spcPct val="100000"/>
              </a:lnSpc>
              <a:spcBef>
                <a:spcPct val="0"/>
              </a:spcBef>
            </a:pPr>
            <a:endParaRPr lang="it-IT" sz="1800" b="0">
              <a:cs typeface="Arial" charset="0"/>
            </a:endParaRPr>
          </a:p>
        </p:txBody>
      </p:sp>
      <p:pic>
        <p:nvPicPr>
          <p:cNvPr id="20489" name="Picture 2"/>
          <p:cNvPicPr>
            <a:picLocks noChangeAspect="1" noChangeArrowheads="1"/>
          </p:cNvPicPr>
          <p:nvPr/>
        </p:nvPicPr>
        <p:blipFill>
          <a:blip r:embed="rId3" cstate="print"/>
          <a:srcRect/>
          <a:stretch>
            <a:fillRect/>
          </a:stretch>
        </p:blipFill>
        <p:spPr bwMode="auto">
          <a:xfrm>
            <a:off x="357158" y="1428736"/>
            <a:ext cx="3019425" cy="1579562"/>
          </a:xfrm>
          <a:prstGeom prst="rect">
            <a:avLst/>
          </a:prstGeom>
          <a:noFill/>
          <a:ln w="9525">
            <a:noFill/>
            <a:miter lim="800000"/>
            <a:headEnd/>
            <a:tailEnd/>
          </a:ln>
        </p:spPr>
      </p:pic>
      <p:pic>
        <p:nvPicPr>
          <p:cNvPr id="10" name="Immagine 9"/>
          <p:cNvPicPr>
            <a:picLocks noChangeAspect="1"/>
          </p:cNvPicPr>
          <p:nvPr/>
        </p:nvPicPr>
        <p:blipFill>
          <a:blip r:embed="rId4" cstate="print"/>
          <a:srcRect/>
          <a:stretch>
            <a:fillRect/>
          </a:stretch>
        </p:blipFill>
        <p:spPr bwMode="auto">
          <a:xfrm>
            <a:off x="5572132" y="500042"/>
            <a:ext cx="3378200" cy="314325"/>
          </a:xfrm>
          <a:prstGeom prst="rect">
            <a:avLst/>
          </a:prstGeom>
          <a:noFill/>
          <a:ln w="9525">
            <a:noFill/>
            <a:miter lim="800000"/>
            <a:headEnd/>
            <a:tailEnd/>
          </a:ln>
        </p:spPr>
      </p:pic>
      <p:sp>
        <p:nvSpPr>
          <p:cNvPr id="11"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17</a:t>
            </a:fld>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bwMode="auto">
          <a:xfrm>
            <a:off x="0" y="857232"/>
            <a:ext cx="9144000" cy="867524"/>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it-IT" sz="3600" dirty="0" smtClean="0">
                <a:solidFill>
                  <a:schemeClr val="tx1"/>
                </a:solidFill>
                <a:latin typeface="Arial" pitchFamily="34" charset="0"/>
                <a:ea typeface="+mn-ea"/>
                <a:cs typeface="Arial" pitchFamily="34" charset="0"/>
              </a:rPr>
              <a:t>SPIRALTECH</a:t>
            </a:r>
            <a:r>
              <a:rPr lang="en-US" sz="3600" baseline="30000" dirty="0" smtClean="0">
                <a:solidFill>
                  <a:schemeClr val="tx1"/>
                </a:solidFill>
                <a:latin typeface="Arial" pitchFamily="34" charset="0"/>
                <a:ea typeface="+mn-ea"/>
                <a:cs typeface="Arial" pitchFamily="34" charset="0"/>
              </a:rPr>
              <a:t>®</a:t>
            </a:r>
            <a:r>
              <a:rPr lang="it-IT" sz="3600" dirty="0" smtClean="0">
                <a:solidFill>
                  <a:schemeClr val="tx1"/>
                </a:solidFill>
                <a:latin typeface="Arial" pitchFamily="34" charset="0"/>
                <a:ea typeface="+mn-ea"/>
                <a:cs typeface="Arial" pitchFamily="34" charset="0"/>
              </a:rPr>
              <a:t> MAIN FEATURES</a:t>
            </a:r>
          </a:p>
        </p:txBody>
      </p:sp>
      <p:pic>
        <p:nvPicPr>
          <p:cNvPr id="21507" name="Picture 13"/>
          <p:cNvPicPr>
            <a:picLocks noChangeAspect="1"/>
          </p:cNvPicPr>
          <p:nvPr/>
        </p:nvPicPr>
        <p:blipFill>
          <a:blip r:embed="rId2" cstate="print"/>
          <a:srcRect/>
          <a:stretch>
            <a:fillRect/>
          </a:stretch>
        </p:blipFill>
        <p:spPr bwMode="auto">
          <a:xfrm>
            <a:off x="1071538" y="1714488"/>
            <a:ext cx="6972300" cy="4797425"/>
          </a:xfrm>
          <a:prstGeom prst="rect">
            <a:avLst/>
          </a:prstGeom>
          <a:noFill/>
          <a:ln w="9525">
            <a:noFill/>
            <a:miter lim="800000"/>
            <a:headEnd/>
            <a:tailEnd/>
          </a:ln>
        </p:spPr>
      </p:pic>
      <p:pic>
        <p:nvPicPr>
          <p:cNvPr id="4" name="Immagine 3"/>
          <p:cNvPicPr>
            <a:picLocks noChangeAspect="1"/>
          </p:cNvPicPr>
          <p:nvPr/>
        </p:nvPicPr>
        <p:blipFill>
          <a:blip r:embed="rId3" cstate="print"/>
          <a:srcRect/>
          <a:stretch>
            <a:fillRect/>
          </a:stretch>
        </p:blipFill>
        <p:spPr bwMode="auto">
          <a:xfrm>
            <a:off x="5765800" y="0"/>
            <a:ext cx="3378200" cy="314325"/>
          </a:xfrm>
          <a:prstGeom prst="rect">
            <a:avLst/>
          </a:prstGeom>
          <a:noFill/>
          <a:ln w="9525">
            <a:noFill/>
            <a:miter lim="800000"/>
            <a:headEnd/>
            <a:tailEnd/>
          </a:ln>
        </p:spPr>
      </p:pic>
      <p:sp>
        <p:nvSpPr>
          <p:cNvPr id="5"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18</a:t>
            </a:fld>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5"/>
          <p:cNvSpPr>
            <a:spLocks noChangeArrowheads="1"/>
          </p:cNvSpPr>
          <p:nvPr/>
        </p:nvSpPr>
        <p:spPr bwMode="auto">
          <a:xfrm>
            <a:off x="3576638" y="3101975"/>
            <a:ext cx="9144000" cy="396875"/>
          </a:xfrm>
          <a:prstGeom prst="rect">
            <a:avLst/>
          </a:prstGeom>
          <a:noFill/>
          <a:ln w="9525">
            <a:noFill/>
            <a:miter lim="800000"/>
            <a:headEnd/>
            <a:tailEnd/>
          </a:ln>
        </p:spPr>
        <p:txBody>
          <a:bodyPr>
            <a:spAutoFit/>
          </a:bodyPr>
          <a:lstStyle/>
          <a:p>
            <a:pPr algn="l">
              <a:lnSpc>
                <a:spcPct val="100000"/>
              </a:lnSpc>
              <a:spcBef>
                <a:spcPct val="0"/>
              </a:spcBef>
            </a:pPr>
            <a:endParaRPr lang="it-IT" sz="2000"/>
          </a:p>
        </p:txBody>
      </p:sp>
      <p:sp>
        <p:nvSpPr>
          <p:cNvPr id="7" name="Segnaposto contenuto 6"/>
          <p:cNvSpPr>
            <a:spLocks noGrp="1"/>
          </p:cNvSpPr>
          <p:nvPr>
            <p:ph idx="1"/>
          </p:nvPr>
        </p:nvSpPr>
        <p:spPr>
          <a:xfrm>
            <a:off x="428596" y="2071678"/>
            <a:ext cx="8229600" cy="4525962"/>
          </a:xfrm>
        </p:spPr>
        <p:txBody>
          <a:bodyPr/>
          <a:lstStyle/>
          <a:p>
            <a:pPr>
              <a:buFontTx/>
              <a:buNone/>
              <a:defRPr/>
            </a:pPr>
            <a:r>
              <a:rPr lang="it-IT" b="1" dirty="0" smtClean="0">
                <a:latin typeface="Arial" pitchFamily="34" charset="0"/>
                <a:cs typeface="Arial" pitchFamily="34" charset="0"/>
              </a:rPr>
              <a:t>FEATURES</a:t>
            </a:r>
          </a:p>
          <a:p>
            <a:pPr>
              <a:buFontTx/>
              <a:buNone/>
              <a:defRPr/>
            </a:pPr>
            <a:r>
              <a:rPr lang="it-IT" dirty="0" smtClean="0">
                <a:latin typeface="Arial" pitchFamily="34" charset="0"/>
                <a:cs typeface="Arial" pitchFamily="34" charset="0"/>
              </a:rPr>
              <a:t> </a:t>
            </a:r>
            <a:endParaRPr lang="it-IT" sz="2400" dirty="0" smtClean="0">
              <a:latin typeface="Arial" pitchFamily="34" charset="0"/>
              <a:cs typeface="Arial" pitchFamily="34" charset="0"/>
            </a:endParaRPr>
          </a:p>
          <a:p>
            <a:pPr>
              <a:buClrTx/>
              <a:buFont typeface="Arial" pitchFamily="34" charset="0"/>
              <a:buChar char="•"/>
              <a:defRPr/>
            </a:pPr>
            <a:r>
              <a:rPr lang="it-IT" sz="2200" cap="all" dirty="0" smtClean="0">
                <a:latin typeface="Arial" pitchFamily="34" charset="0"/>
                <a:cs typeface="Arial" pitchFamily="34" charset="0"/>
              </a:rPr>
              <a:t>Temperature range : -40°C / +150°C</a:t>
            </a:r>
          </a:p>
          <a:p>
            <a:pPr>
              <a:buClrTx/>
              <a:buNone/>
              <a:defRPr/>
            </a:pPr>
            <a:endParaRPr lang="it-IT" sz="1000" cap="all" dirty="0" smtClean="0">
              <a:latin typeface="Arial" pitchFamily="34" charset="0"/>
              <a:cs typeface="Arial" pitchFamily="34" charset="0"/>
            </a:endParaRPr>
          </a:p>
          <a:p>
            <a:pPr>
              <a:buClrTx/>
              <a:buFont typeface="Arial" pitchFamily="34" charset="0"/>
              <a:buChar char="•"/>
              <a:defRPr/>
            </a:pPr>
            <a:r>
              <a:rPr lang="en-GB" sz="2200" cap="all" dirty="0" smtClean="0">
                <a:latin typeface="Arial" pitchFamily="34" charset="0"/>
                <a:cs typeface="Arial" pitchFamily="34" charset="0"/>
              </a:rPr>
              <a:t>excellent chemical and mechanical properties</a:t>
            </a:r>
          </a:p>
          <a:p>
            <a:pPr>
              <a:buClrTx/>
              <a:buNone/>
              <a:defRPr/>
            </a:pPr>
            <a:r>
              <a:rPr lang="en-GB" sz="2200" cap="all" dirty="0" smtClean="0">
                <a:latin typeface="Arial" pitchFamily="34" charset="0"/>
                <a:cs typeface="Arial" pitchFamily="34" charset="0"/>
              </a:rPr>
              <a:t> </a:t>
            </a:r>
            <a:endParaRPr lang="it-IT" sz="2200" cap="all" dirty="0" smtClean="0">
              <a:latin typeface="Arial" pitchFamily="34" charset="0"/>
              <a:cs typeface="Arial" pitchFamily="34" charset="0"/>
            </a:endParaRPr>
          </a:p>
          <a:p>
            <a:pPr>
              <a:buClrTx/>
              <a:buFont typeface="Arial" pitchFamily="34" charset="0"/>
              <a:buChar char="•"/>
              <a:defRPr/>
            </a:pPr>
            <a:r>
              <a:rPr lang="en-US" sz="2200" cap="all" dirty="0" smtClean="0">
                <a:latin typeface="Arial" pitchFamily="34" charset="0"/>
                <a:cs typeface="Arial" pitchFamily="34" charset="0"/>
              </a:rPr>
              <a:t>no contamination or alteration of the quality of the product </a:t>
            </a:r>
            <a:r>
              <a:rPr lang="en-GB" sz="2200" cap="all" dirty="0" smtClean="0">
                <a:latin typeface="Arial" pitchFamily="34" charset="0"/>
                <a:cs typeface="Arial" pitchFamily="34" charset="0"/>
              </a:rPr>
              <a:t>delivered </a:t>
            </a:r>
          </a:p>
          <a:p>
            <a:pPr>
              <a:buClrTx/>
              <a:buNone/>
              <a:defRPr/>
            </a:pPr>
            <a:endParaRPr lang="it-IT" sz="1000" cap="all" dirty="0" smtClean="0">
              <a:latin typeface="Arial" pitchFamily="34" charset="0"/>
              <a:cs typeface="Arial" pitchFamily="34" charset="0"/>
            </a:endParaRPr>
          </a:p>
          <a:p>
            <a:pPr>
              <a:buClrTx/>
              <a:buFont typeface="Arial" pitchFamily="34" charset="0"/>
              <a:buChar char="•"/>
              <a:defRPr/>
            </a:pPr>
            <a:r>
              <a:rPr lang="en-US" sz="2200" cap="all" dirty="0" smtClean="0">
                <a:latin typeface="Arial" pitchFamily="34" charset="0"/>
                <a:cs typeface="Arial" pitchFamily="34" charset="0"/>
              </a:rPr>
              <a:t>the TUBE is smooth and impermeable</a:t>
            </a:r>
            <a:r>
              <a:rPr lang="it-IT" sz="2200" cap="all" dirty="0" smtClean="0">
                <a:latin typeface="Arial" pitchFamily="34" charset="0"/>
                <a:cs typeface="Arial" pitchFamily="34" charset="0"/>
              </a:rPr>
              <a:t> </a:t>
            </a:r>
            <a:endParaRPr lang="it-IT" sz="2200" cap="all" dirty="0">
              <a:latin typeface="Arial" pitchFamily="34" charset="0"/>
              <a:cs typeface="Arial" pitchFamily="34" charset="0"/>
            </a:endParaRPr>
          </a:p>
        </p:txBody>
      </p:sp>
      <p:sp>
        <p:nvSpPr>
          <p:cNvPr id="22532" name="CasellaDiTesto 7"/>
          <p:cNvSpPr txBox="1">
            <a:spLocks noChangeArrowheads="1"/>
          </p:cNvSpPr>
          <p:nvPr/>
        </p:nvSpPr>
        <p:spPr bwMode="auto">
          <a:xfrm>
            <a:off x="0" y="1000108"/>
            <a:ext cx="9144000" cy="646331"/>
          </a:xfrm>
          <a:prstGeom prst="rect">
            <a:avLst/>
          </a:prstGeom>
          <a:noFill/>
          <a:ln w="9525">
            <a:noFill/>
            <a:miter lim="800000"/>
            <a:headEnd/>
            <a:tailEnd/>
          </a:ln>
        </p:spPr>
        <p:txBody>
          <a:bodyPr wrap="square">
            <a:spAutoFit/>
          </a:bodyPr>
          <a:lstStyle/>
          <a:p>
            <a:pPr algn="ctr"/>
            <a:r>
              <a:rPr lang="it-IT" sz="3600" dirty="0">
                <a:latin typeface="Arial" pitchFamily="34" charset="0"/>
                <a:cs typeface="Arial" pitchFamily="34" charset="0"/>
              </a:rPr>
              <a:t>FLUOROPOLYMERS</a:t>
            </a:r>
          </a:p>
        </p:txBody>
      </p:sp>
      <p:pic>
        <p:nvPicPr>
          <p:cNvPr id="6" name="Immagine 5"/>
          <p:cNvPicPr>
            <a:picLocks noChangeAspect="1"/>
          </p:cNvPicPr>
          <p:nvPr/>
        </p:nvPicPr>
        <p:blipFill>
          <a:blip r:embed="rId3" cstate="print"/>
          <a:srcRect/>
          <a:stretch>
            <a:fillRect/>
          </a:stretch>
        </p:blipFill>
        <p:spPr bwMode="auto">
          <a:xfrm>
            <a:off x="5765800" y="0"/>
            <a:ext cx="3378200" cy="314325"/>
          </a:xfrm>
          <a:prstGeom prst="rect">
            <a:avLst/>
          </a:prstGeom>
          <a:noFill/>
          <a:ln w="9525">
            <a:noFill/>
            <a:miter lim="800000"/>
            <a:headEnd/>
            <a:tailEnd/>
          </a:ln>
        </p:spPr>
      </p:pic>
      <p:sp>
        <p:nvSpPr>
          <p:cNvPr id="8"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19</a:t>
            </a:fld>
            <a:endParaRPr lang="it-IT"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bwMode="auto">
          <a:xfrm>
            <a:off x="0" y="1000108"/>
            <a:ext cx="9144000" cy="785818"/>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it-IT" sz="3600" dirty="0" smtClean="0">
                <a:solidFill>
                  <a:schemeClr val="tx1"/>
                </a:solidFill>
                <a:latin typeface="Arial" pitchFamily="34" charset="0"/>
                <a:ea typeface="+mn-ea"/>
                <a:cs typeface="Arial" pitchFamily="34" charset="0"/>
              </a:rPr>
              <a:t>INDUSTRY SUBDIVISION</a:t>
            </a:r>
          </a:p>
        </p:txBody>
      </p:sp>
      <p:sp>
        <p:nvSpPr>
          <p:cNvPr id="3" name="Segnaposto contenuto 2"/>
          <p:cNvSpPr>
            <a:spLocks noGrp="1"/>
          </p:cNvSpPr>
          <p:nvPr>
            <p:ph idx="1"/>
          </p:nvPr>
        </p:nvSpPr>
        <p:spPr>
          <a:xfrm>
            <a:off x="228600" y="1785926"/>
            <a:ext cx="8915400" cy="4525962"/>
          </a:xfrm>
        </p:spPr>
        <p:txBody>
          <a:bodyPr/>
          <a:lstStyle/>
          <a:p>
            <a:pPr>
              <a:buFontTx/>
              <a:buNone/>
              <a:defRPr/>
            </a:pPr>
            <a:r>
              <a:rPr lang="it-IT" sz="2400" b="1" dirty="0" smtClean="0"/>
              <a:t>	</a:t>
            </a:r>
            <a:r>
              <a:rPr lang="it-IT" b="1" dirty="0" smtClean="0"/>
              <a:t>PETROL INDUSTRY:</a:t>
            </a:r>
          </a:p>
          <a:p>
            <a:pPr lvl="1">
              <a:buFont typeface="Arial" pitchFamily="34" charset="0"/>
              <a:buChar char="•"/>
              <a:defRPr/>
            </a:pPr>
            <a:r>
              <a:rPr lang="it-IT" i="1" dirty="0" smtClean="0"/>
              <a:t>OIL RIGS AND EXTRACTION POINTS</a:t>
            </a:r>
          </a:p>
          <a:p>
            <a:pPr lvl="1">
              <a:buFont typeface="Arial" pitchFamily="34" charset="0"/>
              <a:buChar char="•"/>
              <a:defRPr/>
            </a:pPr>
            <a:r>
              <a:rPr lang="it-IT" i="1" dirty="0" smtClean="0"/>
              <a:t>TRANSPORTATION TO THE PORT (DOCK HOSE)</a:t>
            </a:r>
          </a:p>
          <a:p>
            <a:pPr lvl="1">
              <a:buFont typeface="Arial" pitchFamily="34" charset="0"/>
              <a:buChar char="•"/>
              <a:defRPr/>
            </a:pPr>
            <a:r>
              <a:rPr lang="it-IT" dirty="0" smtClean="0"/>
              <a:t>REFINERY</a:t>
            </a:r>
          </a:p>
          <a:p>
            <a:pPr lvl="1">
              <a:buFont typeface="Arial" pitchFamily="34" charset="0"/>
              <a:buChar char="•"/>
              <a:defRPr/>
            </a:pPr>
            <a:r>
              <a:rPr lang="it-IT" dirty="0" smtClean="0"/>
              <a:t>TRANSPORTATION TO STATION/INDUSTRY</a:t>
            </a:r>
          </a:p>
          <a:p>
            <a:pPr lvl="1">
              <a:defRPr/>
            </a:pPr>
            <a:endParaRPr lang="it-IT" dirty="0" smtClean="0"/>
          </a:p>
          <a:p>
            <a:pPr lvl="1">
              <a:buFontTx/>
              <a:buNone/>
              <a:defRPr/>
            </a:pPr>
            <a:r>
              <a:rPr lang="it-IT" sz="2600" b="1" dirty="0" smtClean="0">
                <a:ea typeface="+mn-ea"/>
                <a:cs typeface="+mn-cs"/>
              </a:rPr>
              <a:t>CHEMICAL INDUSTRY</a:t>
            </a:r>
            <a:r>
              <a:rPr lang="it-IT" sz="2600" dirty="0" smtClean="0">
                <a:ea typeface="+mn-ea"/>
                <a:cs typeface="+mn-cs"/>
              </a:rPr>
              <a:t>:</a:t>
            </a:r>
          </a:p>
          <a:p>
            <a:pPr lvl="1">
              <a:buFont typeface="Arial" pitchFamily="34" charset="0"/>
              <a:buChar char="•"/>
              <a:defRPr/>
            </a:pPr>
            <a:r>
              <a:rPr lang="it-IT" dirty="0" smtClean="0"/>
              <a:t>CHEMICAL PLANT</a:t>
            </a:r>
          </a:p>
          <a:p>
            <a:pPr lvl="1">
              <a:buFont typeface="Arial" pitchFamily="34" charset="0"/>
              <a:buChar char="•"/>
              <a:defRPr/>
            </a:pPr>
            <a:r>
              <a:rPr lang="it-IT" dirty="0" smtClean="0"/>
              <a:t>TRANSPORTATION TO AND FROM THE PLANT</a:t>
            </a:r>
          </a:p>
          <a:p>
            <a:pPr lvl="1">
              <a:buFontTx/>
              <a:buNone/>
              <a:defRPr/>
            </a:pPr>
            <a:endParaRPr lang="it-IT" dirty="0" smtClean="0">
              <a:ea typeface="+mn-ea"/>
              <a:cs typeface="+mn-cs"/>
            </a:endParaRPr>
          </a:p>
          <a:p>
            <a:pPr lvl="1">
              <a:buFontTx/>
              <a:buNone/>
              <a:defRPr/>
            </a:pPr>
            <a:endParaRPr lang="it-IT" dirty="0" smtClean="0">
              <a:ea typeface="+mn-ea"/>
              <a:cs typeface="+mn-cs"/>
            </a:endParaRPr>
          </a:p>
        </p:txBody>
      </p:sp>
      <p:sp>
        <p:nvSpPr>
          <p:cNvPr id="6"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2</a:t>
            </a:fld>
            <a:endParaRPr lang="it-IT" dirty="0"/>
          </a:p>
        </p:txBody>
      </p:sp>
      <p:pic>
        <p:nvPicPr>
          <p:cNvPr id="7" name="Immagine 4"/>
          <p:cNvPicPr>
            <a:picLocks noChangeAspect="1"/>
          </p:cNvPicPr>
          <p:nvPr/>
        </p:nvPicPr>
        <p:blipFill>
          <a:blip r:embed="rId3" cstate="print"/>
          <a:srcRect/>
          <a:stretch>
            <a:fillRect/>
          </a:stretch>
        </p:blipFill>
        <p:spPr bwMode="auto">
          <a:xfrm>
            <a:off x="5765800" y="0"/>
            <a:ext cx="33782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5"/>
          <p:cNvSpPr>
            <a:spLocks noChangeArrowheads="1"/>
          </p:cNvSpPr>
          <p:nvPr/>
        </p:nvSpPr>
        <p:spPr bwMode="auto">
          <a:xfrm>
            <a:off x="3576638" y="3101975"/>
            <a:ext cx="9144000" cy="396875"/>
          </a:xfrm>
          <a:prstGeom prst="rect">
            <a:avLst/>
          </a:prstGeom>
          <a:noFill/>
          <a:ln w="9525">
            <a:noFill/>
            <a:miter lim="800000"/>
            <a:headEnd/>
            <a:tailEnd/>
          </a:ln>
        </p:spPr>
        <p:txBody>
          <a:bodyPr>
            <a:spAutoFit/>
          </a:bodyPr>
          <a:lstStyle/>
          <a:p>
            <a:pPr algn="l">
              <a:lnSpc>
                <a:spcPct val="100000"/>
              </a:lnSpc>
              <a:spcBef>
                <a:spcPct val="0"/>
              </a:spcBef>
            </a:pPr>
            <a:endParaRPr lang="it-IT" sz="2000"/>
          </a:p>
        </p:txBody>
      </p:sp>
      <p:pic>
        <p:nvPicPr>
          <p:cNvPr id="6" name="Immagine 5"/>
          <p:cNvPicPr>
            <a:picLocks noChangeAspect="1"/>
          </p:cNvPicPr>
          <p:nvPr/>
        </p:nvPicPr>
        <p:blipFill>
          <a:blip r:embed="rId3" cstate="print"/>
          <a:srcRect/>
          <a:stretch>
            <a:fillRect/>
          </a:stretch>
        </p:blipFill>
        <p:spPr bwMode="auto">
          <a:xfrm>
            <a:off x="5765800" y="0"/>
            <a:ext cx="3378200" cy="314325"/>
          </a:xfrm>
          <a:prstGeom prst="rect">
            <a:avLst/>
          </a:prstGeom>
          <a:noFill/>
          <a:ln w="9525">
            <a:noFill/>
            <a:miter lim="800000"/>
            <a:headEnd/>
            <a:tailEnd/>
          </a:ln>
        </p:spPr>
      </p:pic>
      <p:sp>
        <p:nvSpPr>
          <p:cNvPr id="8"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20</a:t>
            </a:fld>
            <a:endParaRPr lang="it-IT" dirty="0"/>
          </a:p>
        </p:txBody>
      </p:sp>
      <p:sp>
        <p:nvSpPr>
          <p:cNvPr id="9" name="CasellaDiTesto 7"/>
          <p:cNvSpPr txBox="1">
            <a:spLocks noChangeArrowheads="1"/>
          </p:cNvSpPr>
          <p:nvPr/>
        </p:nvSpPr>
        <p:spPr bwMode="auto">
          <a:xfrm>
            <a:off x="0" y="1000108"/>
            <a:ext cx="9144000" cy="646331"/>
          </a:xfrm>
          <a:prstGeom prst="rect">
            <a:avLst/>
          </a:prstGeom>
          <a:noFill/>
          <a:ln w="9525">
            <a:noFill/>
            <a:miter lim="800000"/>
            <a:headEnd/>
            <a:tailEnd/>
          </a:ln>
        </p:spPr>
        <p:txBody>
          <a:bodyPr wrap="square">
            <a:spAutoFit/>
          </a:bodyPr>
          <a:lstStyle/>
          <a:p>
            <a:pPr algn="ctr"/>
            <a:r>
              <a:rPr lang="it-IT" sz="3600" dirty="0">
                <a:latin typeface="Arial" pitchFamily="34" charset="0"/>
                <a:cs typeface="Arial" pitchFamily="34" charset="0"/>
              </a:rPr>
              <a:t>FLUOROPOLYMERS</a:t>
            </a:r>
          </a:p>
        </p:txBody>
      </p:sp>
      <p:sp>
        <p:nvSpPr>
          <p:cNvPr id="11" name="Segnaposto contenuto 6"/>
          <p:cNvSpPr txBox="1">
            <a:spLocks/>
          </p:cNvSpPr>
          <p:nvPr/>
        </p:nvSpPr>
        <p:spPr>
          <a:xfrm>
            <a:off x="457200" y="2143116"/>
            <a:ext cx="8686800" cy="3929090"/>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sz="2600" b="1" i="0" u="none" strike="noStrike" kern="1200" cap="none" spc="0" normalizeH="0" baseline="0" noProof="0" dirty="0" smtClean="0">
                <a:ln>
                  <a:noFill/>
                </a:ln>
                <a:solidFill>
                  <a:schemeClr val="tx1"/>
                </a:solidFill>
                <a:effectLst/>
                <a:uLnTx/>
                <a:uFillTx/>
                <a:latin typeface="Arial" pitchFamily="34" charset="0"/>
                <a:cs typeface="Arial" pitchFamily="34" charset="0"/>
              </a:rPr>
              <a:t>STANDARDS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it-IT" sz="26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274320" marR="0" lvl="0" indent="-274320" algn="l" defTabSz="914400" rtl="0" eaLnBrk="1" fontAlgn="auto" latinLnBrk="0" hangingPunct="1">
              <a:lnSpc>
                <a:spcPct val="100000"/>
              </a:lnSpc>
              <a:spcBef>
                <a:spcPct val="20000"/>
              </a:spcBef>
              <a:spcAft>
                <a:spcPts val="0"/>
              </a:spcAft>
              <a:buClrTx/>
              <a:buSzPct val="95000"/>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FDA 21 CFR 177.1550 </a:t>
            </a:r>
          </a:p>
          <a:p>
            <a:pPr marL="274320" marR="0" lvl="0" indent="-274320" algn="l" defTabSz="914400" rtl="0" eaLnBrk="1" fontAlgn="auto" latinLnBrk="0" hangingPunct="1">
              <a:lnSpc>
                <a:spcPct val="100000"/>
              </a:lnSpc>
              <a:spcBef>
                <a:spcPct val="20000"/>
              </a:spcBef>
              <a:spcAft>
                <a:spcPts val="0"/>
              </a:spcAft>
              <a:buClrTx/>
              <a:buSzPct val="95000"/>
              <a:buFont typeface="Wingdings 2"/>
              <a:buNone/>
              <a:tabLst/>
              <a:defRPr/>
            </a:pPr>
            <a:endParaRPr kumimoji="0" lang="en-GB" sz="1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74320" marR="0" lvl="0" indent="-274320" algn="l" defTabSz="914400" rtl="0" eaLnBrk="1" fontAlgn="auto" latinLnBrk="0" hangingPunct="1">
              <a:lnSpc>
                <a:spcPct val="100000"/>
              </a:lnSpc>
              <a:spcBef>
                <a:spcPct val="20000"/>
              </a:spcBef>
              <a:spcAft>
                <a:spcPts val="0"/>
              </a:spcAft>
              <a:buClrTx/>
              <a:buSzPct val="9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USP XXXII class VI</a:t>
            </a:r>
            <a:r>
              <a:rPr kumimoji="0" lang="en-GB"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 (black); USP XXXVI class VI (white)</a:t>
            </a:r>
          </a:p>
          <a:p>
            <a:pPr marL="274320" marR="0" lvl="0" indent="-274320" algn="l" defTabSz="914400" rtl="0" eaLnBrk="1" fontAlgn="auto" latinLnBrk="0" hangingPunct="1">
              <a:lnSpc>
                <a:spcPct val="100000"/>
              </a:lnSpc>
              <a:spcBef>
                <a:spcPct val="20000"/>
              </a:spcBef>
              <a:spcAft>
                <a:spcPts val="0"/>
              </a:spcAft>
              <a:buClrTx/>
              <a:buSzPct val="95000"/>
              <a:buFont typeface="Arial" pitchFamily="34" charset="0"/>
              <a:buChar char="•"/>
              <a:tabLst/>
              <a:defRPr/>
            </a:pPr>
            <a:endParaRPr kumimoji="0" lang="en-GB" sz="11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74320" marR="0" lvl="0" indent="-274320" algn="l" defTabSz="914400" rtl="0" eaLnBrk="1" fontAlgn="auto" latinLnBrk="0" hangingPunct="1">
              <a:lnSpc>
                <a:spcPct val="100000"/>
              </a:lnSpc>
              <a:spcBef>
                <a:spcPct val="20000"/>
              </a:spcBef>
              <a:spcAft>
                <a:spcPts val="0"/>
              </a:spcAft>
              <a:buClrTx/>
              <a:buSzPct val="95000"/>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ISO </a:t>
            </a:r>
            <a:r>
              <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10993 Sections 5,10,11:2009</a:t>
            </a:r>
            <a:r>
              <a:rPr kumimoji="0" lang="en-GB"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274320" marR="0" lvl="0" indent="-274320" algn="l" defTabSz="914400" rtl="0" eaLnBrk="1" fontAlgn="auto" latinLnBrk="0" hangingPunct="1">
              <a:lnSpc>
                <a:spcPct val="100000"/>
              </a:lnSpc>
              <a:spcBef>
                <a:spcPct val="20000"/>
              </a:spcBef>
              <a:spcAft>
                <a:spcPts val="0"/>
              </a:spcAft>
              <a:buClrTx/>
              <a:buSzPct val="95000"/>
              <a:buFont typeface="Arial" pitchFamily="34" charset="0"/>
              <a:buChar char="•"/>
              <a:tabLst/>
              <a:defRPr/>
            </a:pPr>
            <a:endParaRPr kumimoji="0" lang="en-GB" sz="11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74320" marR="0" lvl="0" indent="-274320" algn="l" defTabSz="914400" rtl="0" eaLnBrk="1" fontAlgn="auto" latinLnBrk="0" hangingPunct="1">
              <a:lnSpc>
                <a:spcPct val="100000"/>
              </a:lnSpc>
              <a:spcBef>
                <a:spcPct val="20000"/>
              </a:spcBef>
              <a:spcAft>
                <a:spcPts val="0"/>
              </a:spcAft>
              <a:buClrTx/>
              <a:buSzPct val="95000"/>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1907/2006/CE (REACH)</a:t>
            </a:r>
          </a:p>
          <a:p>
            <a:pPr marL="274320" marR="0" lvl="0" indent="-274320" algn="l" defTabSz="914400" rtl="0" eaLnBrk="1" fontAlgn="auto" latinLnBrk="0" hangingPunct="1">
              <a:lnSpc>
                <a:spcPct val="100000"/>
              </a:lnSpc>
              <a:spcBef>
                <a:spcPct val="20000"/>
              </a:spcBef>
              <a:spcAft>
                <a:spcPts val="0"/>
              </a:spcAft>
              <a:buClrTx/>
              <a:buSzPct val="95000"/>
              <a:buFont typeface="Arial" pitchFamily="34" charset="0"/>
              <a:buChar char="•"/>
              <a:tabLst/>
              <a:defRPr/>
            </a:pPr>
            <a:endParaRPr kumimoji="0" lang="it-IT" sz="11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74320" marR="0" lvl="0" indent="-274320" algn="l" defTabSz="914400" rtl="0" eaLnBrk="1" fontAlgn="auto" latinLnBrk="0" hangingPunct="1">
              <a:lnSpc>
                <a:spcPct val="100000"/>
              </a:lnSpc>
              <a:spcBef>
                <a:spcPct val="20000"/>
              </a:spcBef>
              <a:spcAft>
                <a:spcPts val="0"/>
              </a:spcAft>
              <a:buClrTx/>
              <a:buSzPct val="95000"/>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EUROPEAN REGLEMENT 1935/2004/CE AND 10/2011/CE</a:t>
            </a:r>
          </a:p>
          <a:p>
            <a:pPr marL="274320" marR="0" lvl="0" indent="-274320" algn="l" defTabSz="914400" rtl="0" eaLnBrk="1" fontAlgn="auto" latinLnBrk="0" hangingPunct="1">
              <a:lnSpc>
                <a:spcPct val="100000"/>
              </a:lnSpc>
              <a:spcBef>
                <a:spcPct val="20000"/>
              </a:spcBef>
              <a:spcAft>
                <a:spcPts val="0"/>
              </a:spcAft>
              <a:buClrTx/>
              <a:buSzPct val="95000"/>
              <a:buFont typeface="Wingdings 2"/>
              <a:buNone/>
              <a:tabLst/>
              <a:defRPr/>
            </a:pPr>
            <a:endParaRPr kumimoji="0" lang="en-GB" sz="11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74320" marR="0" lvl="0" indent="-274320" algn="l" defTabSz="914400" rtl="0" eaLnBrk="1" fontAlgn="auto" latinLnBrk="0" hangingPunct="1">
              <a:lnSpc>
                <a:spcPct val="100000"/>
              </a:lnSpc>
              <a:spcBef>
                <a:spcPct val="20000"/>
              </a:spcBef>
              <a:spcAft>
                <a:spcPts val="0"/>
              </a:spcAft>
              <a:buClrTx/>
              <a:buSzPct val="95000"/>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 3A Sanitary Standard Class II (white)</a:t>
            </a:r>
            <a:endParaRPr kumimoji="0" lang="it-IT" sz="2400" b="0" i="0" u="none" strike="noStrike" kern="1200" cap="all"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35"/>
          <p:cNvSpPr>
            <a:spLocks noChangeArrowheads="1"/>
          </p:cNvSpPr>
          <p:nvPr/>
        </p:nvSpPr>
        <p:spPr bwMode="auto">
          <a:xfrm>
            <a:off x="3576638" y="3101975"/>
            <a:ext cx="9144000" cy="396875"/>
          </a:xfrm>
          <a:prstGeom prst="rect">
            <a:avLst/>
          </a:prstGeom>
          <a:noFill/>
          <a:ln w="9525">
            <a:noFill/>
            <a:miter lim="800000"/>
            <a:headEnd/>
            <a:tailEnd/>
          </a:ln>
        </p:spPr>
        <p:txBody>
          <a:bodyPr>
            <a:spAutoFit/>
          </a:bodyPr>
          <a:lstStyle/>
          <a:p>
            <a:pPr algn="l">
              <a:lnSpc>
                <a:spcPct val="100000"/>
              </a:lnSpc>
              <a:spcBef>
                <a:spcPct val="0"/>
              </a:spcBef>
            </a:pPr>
            <a:endParaRPr lang="it-IT" sz="2000"/>
          </a:p>
        </p:txBody>
      </p:sp>
      <p:sp>
        <p:nvSpPr>
          <p:cNvPr id="7" name="Segnaposto contenuto 6"/>
          <p:cNvSpPr>
            <a:spLocks noGrp="1"/>
          </p:cNvSpPr>
          <p:nvPr>
            <p:ph idx="1"/>
          </p:nvPr>
        </p:nvSpPr>
        <p:spPr>
          <a:xfrm>
            <a:off x="357158" y="1643050"/>
            <a:ext cx="8229600" cy="3360744"/>
          </a:xfrm>
        </p:spPr>
        <p:txBody>
          <a:bodyPr>
            <a:normAutofit lnSpcReduction="10000"/>
          </a:bodyPr>
          <a:lstStyle/>
          <a:p>
            <a:pPr>
              <a:buFontTx/>
              <a:buNone/>
              <a:defRPr/>
            </a:pPr>
            <a:r>
              <a:rPr lang="it-IT" sz="2400" b="1" dirty="0" smtClean="0">
                <a:latin typeface="Arial" pitchFamily="34" charset="0"/>
                <a:cs typeface="Arial" pitchFamily="34" charset="0"/>
              </a:rPr>
              <a:t>APPLICATIONS</a:t>
            </a:r>
            <a:endParaRPr lang="it-IT" sz="2400" dirty="0" smtClean="0">
              <a:latin typeface="Arial" pitchFamily="34" charset="0"/>
              <a:cs typeface="Arial" pitchFamily="34" charset="0"/>
            </a:endParaRPr>
          </a:p>
          <a:p>
            <a:pPr>
              <a:buFontTx/>
              <a:buNone/>
              <a:defRPr/>
            </a:pPr>
            <a:r>
              <a:rPr lang="it-IT" sz="2100" u="sng" dirty="0" smtClean="0">
                <a:latin typeface="Arial" pitchFamily="34" charset="0"/>
                <a:cs typeface="Arial" pitchFamily="34" charset="0"/>
              </a:rPr>
              <a:t>CHEMICALS and </a:t>
            </a:r>
            <a:r>
              <a:rPr lang="it-IT" sz="2100" u="sng" dirty="0" err="1" smtClean="0">
                <a:latin typeface="Arial" pitchFamily="34" charset="0"/>
                <a:cs typeface="Arial" pitchFamily="34" charset="0"/>
              </a:rPr>
              <a:t>solvents</a:t>
            </a:r>
            <a:r>
              <a:rPr lang="en-GB" sz="2100" u="sng" dirty="0" smtClean="0">
                <a:latin typeface="Arial" pitchFamily="34" charset="0"/>
                <a:cs typeface="Arial" pitchFamily="34" charset="0"/>
              </a:rPr>
              <a:t> </a:t>
            </a:r>
            <a:r>
              <a:rPr lang="en-GB" sz="2100" dirty="0" smtClean="0">
                <a:latin typeface="Arial" pitchFamily="34" charset="0"/>
                <a:cs typeface="Arial" pitchFamily="34" charset="0"/>
              </a:rPr>
              <a:t>except for: </a:t>
            </a:r>
            <a:endParaRPr lang="it-IT" sz="2100" dirty="0" smtClean="0">
              <a:latin typeface="Arial" pitchFamily="34" charset="0"/>
              <a:cs typeface="Arial" pitchFamily="34" charset="0"/>
            </a:endParaRPr>
          </a:p>
          <a:p>
            <a:pPr>
              <a:buClrTx/>
              <a:buFont typeface="Arial" pitchFamily="34" charset="0"/>
              <a:buChar char="•"/>
              <a:defRPr/>
            </a:pPr>
            <a:r>
              <a:rPr lang="it-IT" sz="2100" dirty="0" err="1" smtClean="0">
                <a:latin typeface="Arial" pitchFamily="34" charset="0"/>
                <a:cs typeface="Arial" pitchFamily="34" charset="0"/>
              </a:rPr>
              <a:t>Alkali</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metals</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such</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as</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elemental</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sodium</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potassium</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lithium</a:t>
            </a:r>
            <a:r>
              <a:rPr lang="it-IT" sz="2100" dirty="0" smtClean="0">
                <a:latin typeface="Arial" pitchFamily="34" charset="0"/>
                <a:cs typeface="Arial" pitchFamily="34" charset="0"/>
              </a:rPr>
              <a:t>, etc.</a:t>
            </a:r>
          </a:p>
          <a:p>
            <a:pPr>
              <a:buClrTx/>
              <a:buFont typeface="Arial" pitchFamily="34" charset="0"/>
              <a:buChar char="•"/>
              <a:defRPr/>
            </a:pPr>
            <a:r>
              <a:rPr lang="it-IT" sz="2100" dirty="0" err="1" smtClean="0">
                <a:latin typeface="Arial" pitchFamily="34" charset="0"/>
                <a:cs typeface="Arial" pitchFamily="34" charset="0"/>
              </a:rPr>
              <a:t>Extremely</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potent</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oxidizers</a:t>
            </a:r>
            <a:r>
              <a:rPr lang="it-IT" sz="2100" dirty="0" smtClean="0">
                <a:latin typeface="Arial" pitchFamily="34" charset="0"/>
                <a:cs typeface="Arial" pitchFamily="34" charset="0"/>
              </a:rPr>
              <a:t>, fluorine (F</a:t>
            </a:r>
            <a:r>
              <a:rPr lang="it-IT" sz="2100" baseline="-25000" dirty="0" smtClean="0">
                <a:latin typeface="Arial" pitchFamily="34" charset="0"/>
                <a:cs typeface="Arial" pitchFamily="34" charset="0"/>
              </a:rPr>
              <a:t>2</a:t>
            </a:r>
            <a:r>
              <a:rPr lang="it-IT" sz="2100" dirty="0" smtClean="0">
                <a:latin typeface="Arial" pitchFamily="34" charset="0"/>
                <a:cs typeface="Arial" pitchFamily="34" charset="0"/>
              </a:rPr>
              <a:t>) and </a:t>
            </a:r>
            <a:r>
              <a:rPr lang="it-IT" sz="2100" dirty="0" err="1" smtClean="0">
                <a:latin typeface="Arial" pitchFamily="34" charset="0"/>
                <a:cs typeface="Arial" pitchFamily="34" charset="0"/>
              </a:rPr>
              <a:t>related</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compounds</a:t>
            </a:r>
            <a:r>
              <a:rPr lang="it-IT" sz="2100" dirty="0" smtClean="0">
                <a:latin typeface="Arial" pitchFamily="34" charset="0"/>
                <a:cs typeface="Arial" pitchFamily="34" charset="0"/>
              </a:rPr>
              <a:t> (e.g., </a:t>
            </a:r>
            <a:r>
              <a:rPr lang="it-IT" sz="2100" dirty="0" err="1" smtClean="0">
                <a:latin typeface="Arial" pitchFamily="34" charset="0"/>
                <a:cs typeface="Arial" pitchFamily="34" charset="0"/>
              </a:rPr>
              <a:t>chlorine</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trifluoride</a:t>
            </a:r>
            <a:r>
              <a:rPr lang="it-IT" sz="2100" dirty="0" smtClean="0">
                <a:latin typeface="Arial" pitchFamily="34" charset="0"/>
                <a:cs typeface="Arial" pitchFamily="34" charset="0"/>
              </a:rPr>
              <a:t>, CIF</a:t>
            </a:r>
            <a:r>
              <a:rPr lang="it-IT" sz="2100" baseline="-25000" dirty="0" smtClean="0">
                <a:latin typeface="Arial" pitchFamily="34" charset="0"/>
                <a:cs typeface="Arial" pitchFamily="34" charset="0"/>
              </a:rPr>
              <a:t>3</a:t>
            </a:r>
            <a:r>
              <a:rPr lang="it-IT" sz="2100" dirty="0" smtClean="0">
                <a:latin typeface="Arial" pitchFamily="34" charset="0"/>
                <a:cs typeface="Arial" pitchFamily="34" charset="0"/>
              </a:rPr>
              <a:t>).</a:t>
            </a:r>
          </a:p>
          <a:p>
            <a:pPr>
              <a:buClrTx/>
              <a:buFont typeface="Arial" pitchFamily="34" charset="0"/>
              <a:buChar char="•"/>
              <a:defRPr/>
            </a:pPr>
            <a:r>
              <a:rPr lang="it-IT" sz="2100" dirty="0" smtClean="0">
                <a:latin typeface="Arial" pitchFamily="34" charset="0"/>
                <a:cs typeface="Arial" pitchFamily="34" charset="0"/>
              </a:rPr>
              <a:t>80% </a:t>
            </a:r>
            <a:r>
              <a:rPr lang="it-IT" sz="2100" dirty="0" err="1" smtClean="0">
                <a:latin typeface="Arial" pitchFamily="34" charset="0"/>
                <a:cs typeface="Arial" pitchFamily="34" charset="0"/>
              </a:rPr>
              <a:t>NaOH</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Sodium</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Hydroxide</a:t>
            </a:r>
            <a:r>
              <a:rPr lang="it-IT" sz="2100" dirty="0" smtClean="0">
                <a:latin typeface="Arial" pitchFamily="34" charset="0"/>
                <a:cs typeface="Arial" pitchFamily="34" charset="0"/>
              </a:rPr>
              <a:t>) or KOH (</a:t>
            </a:r>
            <a:r>
              <a:rPr lang="it-IT" sz="2100" dirty="0" err="1" smtClean="0">
                <a:latin typeface="Arial" pitchFamily="34" charset="0"/>
                <a:cs typeface="Arial" pitchFamily="34" charset="0"/>
              </a:rPr>
              <a:t>Potassium</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Hydroxide</a:t>
            </a:r>
            <a:r>
              <a:rPr lang="it-IT" sz="2100" dirty="0" smtClean="0">
                <a:latin typeface="Arial" pitchFamily="34" charset="0"/>
                <a:cs typeface="Arial" pitchFamily="34" charset="0"/>
              </a:rPr>
              <a:t>), metal </a:t>
            </a:r>
            <a:r>
              <a:rPr lang="it-IT" sz="2100" dirty="0" err="1" smtClean="0">
                <a:latin typeface="Arial" pitchFamily="34" charset="0"/>
                <a:cs typeface="Arial" pitchFamily="34" charset="0"/>
              </a:rPr>
              <a:t>hydrides</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such</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as</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Borances</a:t>
            </a:r>
            <a:r>
              <a:rPr lang="it-IT" sz="2100" dirty="0" smtClean="0">
                <a:latin typeface="Arial" pitchFamily="34" charset="0"/>
                <a:cs typeface="Arial" pitchFamily="34" charset="0"/>
              </a:rPr>
              <a:t> (e.g., B</a:t>
            </a:r>
            <a:r>
              <a:rPr lang="it-IT" sz="2100" baseline="-25000" dirty="0" smtClean="0">
                <a:latin typeface="Arial" pitchFamily="34" charset="0"/>
                <a:cs typeface="Arial" pitchFamily="34" charset="0"/>
              </a:rPr>
              <a:t>2</a:t>
            </a:r>
            <a:r>
              <a:rPr lang="it-IT" sz="2100" dirty="0" smtClean="0">
                <a:latin typeface="Arial" pitchFamily="34" charset="0"/>
                <a:cs typeface="Arial" pitchFamily="34" charset="0"/>
              </a:rPr>
              <a:t>H</a:t>
            </a:r>
            <a:r>
              <a:rPr lang="it-IT" sz="2100" baseline="-25000" dirty="0" smtClean="0">
                <a:latin typeface="Arial" pitchFamily="34" charset="0"/>
                <a:cs typeface="Arial" pitchFamily="34" charset="0"/>
              </a:rPr>
              <a:t>6</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Aluminum</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Chloride</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Ammonia</a:t>
            </a:r>
            <a:r>
              <a:rPr lang="it-IT" sz="2100" dirty="0" smtClean="0">
                <a:latin typeface="Arial" pitchFamily="34" charset="0"/>
                <a:cs typeface="Arial" pitchFamily="34" charset="0"/>
              </a:rPr>
              <a:t> (NH</a:t>
            </a:r>
            <a:r>
              <a:rPr lang="it-IT" sz="2100" baseline="-25000" dirty="0" smtClean="0">
                <a:latin typeface="Arial" pitchFamily="34" charset="0"/>
                <a:cs typeface="Arial" pitchFamily="34" charset="0"/>
              </a:rPr>
              <a:t>3</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certain</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Amines</a:t>
            </a:r>
            <a:r>
              <a:rPr lang="it-IT" sz="2100" dirty="0" smtClean="0">
                <a:latin typeface="Arial" pitchFamily="34" charset="0"/>
                <a:cs typeface="Arial" pitchFamily="34" charset="0"/>
              </a:rPr>
              <a:t> (R-NH</a:t>
            </a:r>
            <a:r>
              <a:rPr lang="it-IT" sz="2100" baseline="-25000" dirty="0" smtClean="0">
                <a:latin typeface="Arial" pitchFamily="34" charset="0"/>
                <a:cs typeface="Arial" pitchFamily="34" charset="0"/>
              </a:rPr>
              <a:t>2</a:t>
            </a:r>
            <a:r>
              <a:rPr lang="it-IT" sz="2100" dirty="0" smtClean="0">
                <a:latin typeface="Arial" pitchFamily="34" charset="0"/>
                <a:cs typeface="Arial" pitchFamily="34" charset="0"/>
              </a:rPr>
              <a:t>) and </a:t>
            </a:r>
            <a:r>
              <a:rPr lang="it-IT" sz="2100" dirty="0" err="1" smtClean="0">
                <a:latin typeface="Arial" pitchFamily="34" charset="0"/>
                <a:cs typeface="Arial" pitchFamily="34" charset="0"/>
              </a:rPr>
              <a:t>imines</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R=NH</a:t>
            </a:r>
            <a:r>
              <a:rPr lang="it-IT" sz="2100" dirty="0" smtClean="0">
                <a:latin typeface="Arial" pitchFamily="34" charset="0"/>
                <a:cs typeface="Arial" pitchFamily="34" charset="0"/>
              </a:rPr>
              <a:t>) and 70% </a:t>
            </a:r>
            <a:r>
              <a:rPr lang="it-IT" sz="2100" dirty="0" err="1" smtClean="0">
                <a:latin typeface="Arial" pitchFamily="34" charset="0"/>
                <a:cs typeface="Arial" pitchFamily="34" charset="0"/>
              </a:rPr>
              <a:t>Nitric</a:t>
            </a:r>
            <a:r>
              <a:rPr lang="it-IT" sz="2100" dirty="0" smtClean="0">
                <a:latin typeface="Arial" pitchFamily="34" charset="0"/>
                <a:cs typeface="Arial" pitchFamily="34" charset="0"/>
              </a:rPr>
              <a:t> Acid at </a:t>
            </a:r>
            <a:r>
              <a:rPr lang="it-IT" sz="2100" dirty="0" err="1" smtClean="0">
                <a:latin typeface="Arial" pitchFamily="34" charset="0"/>
                <a:cs typeface="Arial" pitchFamily="34" charset="0"/>
              </a:rPr>
              <a:t>temperatures</a:t>
            </a:r>
            <a:r>
              <a:rPr lang="it-IT" sz="2100" dirty="0" smtClean="0">
                <a:latin typeface="Arial" pitchFamily="34" charset="0"/>
                <a:cs typeface="Arial" pitchFamily="34" charset="0"/>
              </a:rPr>
              <a:t> </a:t>
            </a:r>
            <a:r>
              <a:rPr lang="it-IT" sz="2100" dirty="0" err="1" smtClean="0">
                <a:latin typeface="Arial" pitchFamily="34" charset="0"/>
                <a:cs typeface="Arial" pitchFamily="34" charset="0"/>
              </a:rPr>
              <a:t>near</a:t>
            </a:r>
            <a:r>
              <a:rPr lang="it-IT" sz="2100" dirty="0" smtClean="0">
                <a:latin typeface="Arial" pitchFamily="34" charset="0"/>
                <a:cs typeface="Arial" pitchFamily="34" charset="0"/>
              </a:rPr>
              <a:t> the </a:t>
            </a:r>
            <a:r>
              <a:rPr lang="it-IT" sz="2100" dirty="0" err="1" smtClean="0">
                <a:latin typeface="Arial" pitchFamily="34" charset="0"/>
                <a:cs typeface="Arial" pitchFamily="34" charset="0"/>
              </a:rPr>
              <a:t>suggested</a:t>
            </a:r>
            <a:r>
              <a:rPr lang="it-IT" sz="2100" dirty="0" smtClean="0">
                <a:latin typeface="Arial" pitchFamily="34" charset="0"/>
                <a:cs typeface="Arial" pitchFamily="34" charset="0"/>
              </a:rPr>
              <a:t> service </a:t>
            </a:r>
            <a:r>
              <a:rPr lang="it-IT" sz="2100" dirty="0" err="1" smtClean="0">
                <a:latin typeface="Arial" pitchFamily="34" charset="0"/>
                <a:cs typeface="Arial" pitchFamily="34" charset="0"/>
              </a:rPr>
              <a:t>limit</a:t>
            </a:r>
            <a:r>
              <a:rPr lang="it-IT" sz="2100" dirty="0" smtClean="0">
                <a:latin typeface="Arial" pitchFamily="34" charset="0"/>
                <a:cs typeface="Arial" pitchFamily="34" charset="0"/>
              </a:rPr>
              <a:t>.</a:t>
            </a:r>
            <a:endParaRPr lang="it-IT" sz="2100" cap="all" dirty="0">
              <a:latin typeface="Arial" pitchFamily="34" charset="0"/>
              <a:cs typeface="Arial" pitchFamily="34" charset="0"/>
            </a:endParaRPr>
          </a:p>
        </p:txBody>
      </p:sp>
      <p:sp>
        <p:nvSpPr>
          <p:cNvPr id="8" name="CasellaDiTesto 7"/>
          <p:cNvSpPr txBox="1"/>
          <p:nvPr/>
        </p:nvSpPr>
        <p:spPr>
          <a:xfrm>
            <a:off x="214283" y="5429264"/>
            <a:ext cx="8786873" cy="954107"/>
          </a:xfrm>
          <a:prstGeom prst="rect">
            <a:avLst/>
          </a:prstGeom>
          <a:noFill/>
        </p:spPr>
        <p:txBody>
          <a:bodyPr wrap="square">
            <a:spAutoFit/>
          </a:bodyPr>
          <a:lstStyle/>
          <a:p>
            <a:pPr algn="l">
              <a:defRPr/>
            </a:pPr>
            <a:r>
              <a:rPr lang="en-US" sz="1400" b="0" i="1" dirty="0">
                <a:latin typeface="+mj-lt"/>
              </a:rPr>
              <a:t>However it is necessary to take in consideration all variable that may be encountered in actual use, such as and not limited to temperature, concentration, pressure, duration of exposure and stability of the fluid and possible contamination</a:t>
            </a:r>
          </a:p>
          <a:p>
            <a:pPr algn="l">
              <a:defRPr/>
            </a:pPr>
            <a:r>
              <a:rPr lang="en-US" sz="1400" b="0" i="1" dirty="0">
                <a:latin typeface="+mj-lt"/>
              </a:rPr>
              <a:t>All application should always be tested: the compound should always be tested with the chemical it is going to </a:t>
            </a:r>
            <a:r>
              <a:rPr lang="en-US" sz="1400" b="0" i="1" dirty="0" smtClean="0">
                <a:latin typeface="+mj-lt"/>
              </a:rPr>
              <a:t>handle</a:t>
            </a:r>
            <a:endParaRPr lang="it-IT" sz="2200" dirty="0">
              <a:latin typeface="+mj-lt"/>
            </a:endParaRPr>
          </a:p>
        </p:txBody>
      </p:sp>
      <p:pic>
        <p:nvPicPr>
          <p:cNvPr id="9" name="Immagine 8"/>
          <p:cNvPicPr>
            <a:picLocks noChangeAspect="1"/>
          </p:cNvPicPr>
          <p:nvPr/>
        </p:nvPicPr>
        <p:blipFill>
          <a:blip r:embed="rId3" cstate="print"/>
          <a:srcRect/>
          <a:stretch>
            <a:fillRect/>
          </a:stretch>
        </p:blipFill>
        <p:spPr bwMode="auto">
          <a:xfrm>
            <a:off x="5765800" y="0"/>
            <a:ext cx="3378200" cy="314325"/>
          </a:xfrm>
          <a:prstGeom prst="rect">
            <a:avLst/>
          </a:prstGeom>
          <a:noFill/>
          <a:ln w="9525">
            <a:noFill/>
            <a:miter lim="800000"/>
            <a:headEnd/>
            <a:tailEnd/>
          </a:ln>
        </p:spPr>
      </p:pic>
      <p:sp>
        <p:nvSpPr>
          <p:cNvPr id="10"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21</a:t>
            </a:fld>
            <a:endParaRPr lang="it-IT" dirty="0"/>
          </a:p>
        </p:txBody>
      </p:sp>
      <p:sp>
        <p:nvSpPr>
          <p:cNvPr id="11" name="CasellaDiTesto 7"/>
          <p:cNvSpPr txBox="1">
            <a:spLocks noChangeArrowheads="1"/>
          </p:cNvSpPr>
          <p:nvPr/>
        </p:nvSpPr>
        <p:spPr bwMode="auto">
          <a:xfrm>
            <a:off x="0" y="857232"/>
            <a:ext cx="9144000" cy="646331"/>
          </a:xfrm>
          <a:prstGeom prst="rect">
            <a:avLst/>
          </a:prstGeom>
          <a:noFill/>
          <a:ln w="9525">
            <a:noFill/>
            <a:miter lim="800000"/>
            <a:headEnd/>
            <a:tailEnd/>
          </a:ln>
        </p:spPr>
        <p:txBody>
          <a:bodyPr wrap="square">
            <a:spAutoFit/>
          </a:bodyPr>
          <a:lstStyle/>
          <a:p>
            <a:pPr algn="ctr"/>
            <a:r>
              <a:rPr lang="it-IT" sz="3600" dirty="0">
                <a:latin typeface="Arial" pitchFamily="34" charset="0"/>
                <a:cs typeface="Arial" pitchFamily="34" charset="0"/>
              </a:rPr>
              <a:t>FLUOROPOLYMERS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04664"/>
            <a:ext cx="9144000" cy="758825"/>
          </a:xfrm>
        </p:spPr>
        <p:txBody>
          <a:bodyPr>
            <a:noAutofit/>
          </a:bodyPr>
          <a:lstStyle/>
          <a:p>
            <a:pPr algn="ctr">
              <a:defRPr/>
            </a:pPr>
            <a:r>
              <a:rPr lang="it-IT" sz="3600" dirty="0" smtClean="0">
                <a:solidFill>
                  <a:schemeClr val="tx1"/>
                </a:solidFill>
                <a:latin typeface="Arial" pitchFamily="34" charset="0"/>
                <a:ea typeface="+mn-ea"/>
                <a:cs typeface="Arial" pitchFamily="34" charset="0"/>
              </a:rPr>
              <a:t>TUFLON PTFE CHEM FULL CONDUCTIVE</a:t>
            </a:r>
            <a:endParaRPr lang="it-IT" sz="3600" dirty="0">
              <a:solidFill>
                <a:schemeClr val="tx1"/>
              </a:solidFill>
              <a:latin typeface="Arial" pitchFamily="34" charset="0"/>
              <a:ea typeface="+mn-ea"/>
              <a:cs typeface="Arial" pitchFamily="34" charset="0"/>
            </a:endParaRPr>
          </a:p>
        </p:txBody>
      </p:sp>
      <p:pic>
        <p:nvPicPr>
          <p:cNvPr id="25603" name="Picture 10" descr="FDA"/>
          <p:cNvPicPr>
            <a:picLocks noChangeAspect="1" noChangeArrowheads="1"/>
          </p:cNvPicPr>
          <p:nvPr/>
        </p:nvPicPr>
        <p:blipFill>
          <a:blip r:embed="rId2" cstate="print"/>
          <a:srcRect/>
          <a:stretch>
            <a:fillRect/>
          </a:stretch>
        </p:blipFill>
        <p:spPr bwMode="auto">
          <a:xfrm>
            <a:off x="4525072" y="1343618"/>
            <a:ext cx="561975" cy="466725"/>
          </a:xfrm>
          <a:prstGeom prst="rect">
            <a:avLst/>
          </a:prstGeom>
          <a:noFill/>
          <a:ln w="9525">
            <a:noFill/>
            <a:miter lim="800000"/>
            <a:headEnd/>
            <a:tailEnd/>
          </a:ln>
        </p:spPr>
      </p:pic>
      <p:pic>
        <p:nvPicPr>
          <p:cNvPr id="25604" name="Picture 9" descr="CE19352004"/>
          <p:cNvPicPr>
            <a:picLocks noChangeAspect="1" noChangeArrowheads="1"/>
          </p:cNvPicPr>
          <p:nvPr/>
        </p:nvPicPr>
        <p:blipFill>
          <a:blip r:embed="rId3" cstate="print"/>
          <a:srcRect/>
          <a:stretch>
            <a:fillRect/>
          </a:stretch>
        </p:blipFill>
        <p:spPr bwMode="auto">
          <a:xfrm>
            <a:off x="5168010" y="1343618"/>
            <a:ext cx="561975" cy="466725"/>
          </a:xfrm>
          <a:prstGeom prst="rect">
            <a:avLst/>
          </a:prstGeom>
          <a:noFill/>
          <a:ln w="9525">
            <a:noFill/>
            <a:miter lim="800000"/>
            <a:headEnd/>
            <a:tailEnd/>
          </a:ln>
        </p:spPr>
      </p:pic>
      <p:pic>
        <p:nvPicPr>
          <p:cNvPr id="25605" name="Picture 8" descr="CE102011"/>
          <p:cNvPicPr>
            <a:picLocks noChangeAspect="1" noChangeArrowheads="1"/>
          </p:cNvPicPr>
          <p:nvPr/>
        </p:nvPicPr>
        <p:blipFill>
          <a:blip r:embed="rId4" cstate="print"/>
          <a:srcRect/>
          <a:stretch>
            <a:fillRect/>
          </a:stretch>
        </p:blipFill>
        <p:spPr bwMode="auto">
          <a:xfrm>
            <a:off x="5810947" y="1343618"/>
            <a:ext cx="561975" cy="466725"/>
          </a:xfrm>
          <a:prstGeom prst="rect">
            <a:avLst/>
          </a:prstGeom>
          <a:noFill/>
          <a:ln w="9525">
            <a:noFill/>
            <a:miter lim="800000"/>
            <a:headEnd/>
            <a:tailEnd/>
          </a:ln>
        </p:spPr>
      </p:pic>
      <p:pic>
        <p:nvPicPr>
          <p:cNvPr id="25606" name="Picture 7" descr="REACH"/>
          <p:cNvPicPr>
            <a:picLocks noChangeAspect="1" noChangeArrowheads="1"/>
          </p:cNvPicPr>
          <p:nvPr/>
        </p:nvPicPr>
        <p:blipFill>
          <a:blip r:embed="rId5" cstate="print"/>
          <a:srcRect/>
          <a:stretch>
            <a:fillRect/>
          </a:stretch>
        </p:blipFill>
        <p:spPr bwMode="auto">
          <a:xfrm>
            <a:off x="6453885" y="1343618"/>
            <a:ext cx="561975" cy="466725"/>
          </a:xfrm>
          <a:prstGeom prst="rect">
            <a:avLst/>
          </a:prstGeom>
          <a:noFill/>
          <a:ln w="9525">
            <a:noFill/>
            <a:miter lim="800000"/>
            <a:headEnd/>
            <a:tailEnd/>
          </a:ln>
        </p:spPr>
      </p:pic>
      <p:pic>
        <p:nvPicPr>
          <p:cNvPr id="25607" name="Picture 6" descr="USP"/>
          <p:cNvPicPr>
            <a:picLocks noChangeAspect="1" noChangeArrowheads="1"/>
          </p:cNvPicPr>
          <p:nvPr/>
        </p:nvPicPr>
        <p:blipFill>
          <a:blip r:embed="rId6" cstate="print"/>
          <a:srcRect/>
          <a:stretch>
            <a:fillRect/>
          </a:stretch>
        </p:blipFill>
        <p:spPr bwMode="auto">
          <a:xfrm>
            <a:off x="5168010" y="1843680"/>
            <a:ext cx="571500" cy="466725"/>
          </a:xfrm>
          <a:prstGeom prst="rect">
            <a:avLst/>
          </a:prstGeom>
          <a:noFill/>
          <a:ln w="9525">
            <a:noFill/>
            <a:miter lim="800000"/>
            <a:headEnd/>
            <a:tailEnd/>
          </a:ln>
        </p:spPr>
      </p:pic>
      <p:pic>
        <p:nvPicPr>
          <p:cNvPr id="25608" name="Picture 5" descr="ISO10993"/>
          <p:cNvPicPr>
            <a:picLocks noChangeAspect="1" noChangeArrowheads="1"/>
          </p:cNvPicPr>
          <p:nvPr/>
        </p:nvPicPr>
        <p:blipFill>
          <a:blip r:embed="rId7" cstate="print"/>
          <a:srcRect/>
          <a:stretch>
            <a:fillRect/>
          </a:stretch>
        </p:blipFill>
        <p:spPr bwMode="auto">
          <a:xfrm>
            <a:off x="5810947" y="1843680"/>
            <a:ext cx="561975" cy="466725"/>
          </a:xfrm>
          <a:prstGeom prst="rect">
            <a:avLst/>
          </a:prstGeom>
          <a:noFill/>
          <a:ln w="9525">
            <a:noFill/>
            <a:miter lim="800000"/>
            <a:headEnd/>
            <a:tailEnd/>
          </a:ln>
        </p:spPr>
      </p:pic>
      <p:sp>
        <p:nvSpPr>
          <p:cNvPr id="25609"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25610" name="Rectangle 12"/>
          <p:cNvSpPr>
            <a:spLocks noChangeArrowheads="1"/>
          </p:cNvSpPr>
          <p:nvPr/>
        </p:nvSpPr>
        <p:spPr bwMode="auto">
          <a:xfrm>
            <a:off x="0" y="2324100"/>
            <a:ext cx="9144000" cy="0"/>
          </a:xfrm>
          <a:prstGeom prst="rect">
            <a:avLst/>
          </a:prstGeom>
          <a:noFill/>
          <a:ln w="9525">
            <a:noFill/>
            <a:miter lim="800000"/>
            <a:headEnd/>
            <a:tailEnd/>
          </a:ln>
        </p:spPr>
        <p:txBody>
          <a:bodyPr wrap="none" anchor="ctr">
            <a:spAutoFit/>
          </a:bodyPr>
          <a:lstStyle/>
          <a:p>
            <a:endParaRPr lang="it-IT"/>
          </a:p>
        </p:txBody>
      </p:sp>
      <p:sp>
        <p:nvSpPr>
          <p:cNvPr id="25611" name="Rectangle 2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25612" name="Rectangle 21"/>
          <p:cNvSpPr>
            <a:spLocks noChangeArrowheads="1"/>
          </p:cNvSpPr>
          <p:nvPr/>
        </p:nvSpPr>
        <p:spPr bwMode="auto">
          <a:xfrm>
            <a:off x="0" y="2790825"/>
            <a:ext cx="9144000" cy="0"/>
          </a:xfrm>
          <a:prstGeom prst="rect">
            <a:avLst/>
          </a:prstGeom>
          <a:noFill/>
          <a:ln w="9525">
            <a:noFill/>
            <a:miter lim="800000"/>
            <a:headEnd/>
            <a:tailEnd/>
          </a:ln>
        </p:spPr>
        <p:txBody>
          <a:bodyPr wrap="none" anchor="ctr">
            <a:spAutoFit/>
          </a:bodyPr>
          <a:lstStyle/>
          <a:p>
            <a:endParaRPr lang="it-IT"/>
          </a:p>
        </p:txBody>
      </p:sp>
      <p:pic>
        <p:nvPicPr>
          <p:cNvPr id="25613" name="Picture 9"/>
          <p:cNvPicPr>
            <a:picLocks noChangeAspect="1" noChangeArrowheads="1"/>
          </p:cNvPicPr>
          <p:nvPr/>
        </p:nvPicPr>
        <p:blipFill>
          <a:blip r:embed="rId8" cstate="print"/>
          <a:srcRect/>
          <a:stretch>
            <a:fillRect/>
          </a:stretch>
        </p:blipFill>
        <p:spPr bwMode="auto">
          <a:xfrm>
            <a:off x="253800" y="1204162"/>
            <a:ext cx="3124200" cy="1000125"/>
          </a:xfrm>
          <a:prstGeom prst="rect">
            <a:avLst/>
          </a:prstGeom>
          <a:noFill/>
          <a:ln w="9525">
            <a:noFill/>
            <a:miter lim="800000"/>
            <a:headEnd/>
            <a:tailEnd/>
          </a:ln>
        </p:spPr>
      </p:pic>
      <p:sp>
        <p:nvSpPr>
          <p:cNvPr id="17" name="CasellaDiTesto 6"/>
          <p:cNvSpPr txBox="1">
            <a:spLocks noChangeArrowheads="1"/>
          </p:cNvSpPr>
          <p:nvPr/>
        </p:nvSpPr>
        <p:spPr bwMode="auto">
          <a:xfrm>
            <a:off x="251520" y="2708920"/>
            <a:ext cx="8715435" cy="3831818"/>
          </a:xfrm>
          <a:prstGeom prst="rect">
            <a:avLst/>
          </a:prstGeom>
          <a:noFill/>
          <a:ln w="9525">
            <a:noFill/>
            <a:miter lim="800000"/>
            <a:headEnd/>
            <a:tailEnd/>
          </a:ln>
        </p:spPr>
        <p:txBody>
          <a:bodyPr wrap="square">
            <a:spAutoFit/>
          </a:bodyPr>
          <a:lstStyle/>
          <a:p>
            <a:pPr algn="just">
              <a:defRPr/>
            </a:pPr>
            <a:r>
              <a:rPr lang="en-GB" sz="1600" dirty="0">
                <a:latin typeface="Arial" pitchFamily="34" charset="0"/>
                <a:cs typeface="Arial" pitchFamily="34" charset="0"/>
              </a:rPr>
              <a:t>Suction and delivery hose DESIGNED ACCORDING TO EN </a:t>
            </a:r>
            <a:r>
              <a:rPr lang="en-GB" sz="1600" cap="all" dirty="0">
                <a:latin typeface="Arial" pitchFamily="34" charset="0"/>
                <a:cs typeface="Arial" pitchFamily="34" charset="0"/>
              </a:rPr>
              <a:t>12115</a:t>
            </a:r>
            <a:r>
              <a:rPr lang="en-GB" sz="1600" dirty="0">
                <a:latin typeface="Arial" pitchFamily="34" charset="0"/>
                <a:cs typeface="Arial" pitchFamily="34" charset="0"/>
              </a:rPr>
              <a:t> for </a:t>
            </a:r>
            <a:r>
              <a:rPr lang="en-GB" sz="1600" kern="0" dirty="0">
                <a:solidFill>
                  <a:srgbClr val="000000"/>
                </a:solidFill>
                <a:latin typeface="Arial" pitchFamily="34" charset="0"/>
                <a:cs typeface="Arial" pitchFamily="34" charset="0"/>
              </a:rPr>
              <a:t>chemicals and solvents resistant to high </a:t>
            </a:r>
            <a:r>
              <a:rPr lang="en-GB" sz="1600" kern="0" dirty="0" smtClean="0">
                <a:solidFill>
                  <a:srgbClr val="000000"/>
                </a:solidFill>
                <a:latin typeface="Arial" pitchFamily="34" charset="0"/>
                <a:cs typeface="Arial" pitchFamily="34" charset="0"/>
              </a:rPr>
              <a:t>temperatures.</a:t>
            </a:r>
            <a:r>
              <a:rPr lang="en-GB" sz="1600" dirty="0">
                <a:latin typeface="Arial" pitchFamily="34" charset="0"/>
                <a:cs typeface="Arial" pitchFamily="34" charset="0"/>
              </a:rPr>
              <a:t> </a:t>
            </a:r>
            <a:r>
              <a:rPr lang="en-US" sz="1600" dirty="0" smtClean="0">
                <a:latin typeface="Arial" pitchFamily="34" charset="0"/>
                <a:cs typeface="Arial" pitchFamily="34" charset="0"/>
              </a:rPr>
              <a:t>Phthalates </a:t>
            </a:r>
            <a:r>
              <a:rPr lang="en-US" sz="1600" dirty="0">
                <a:latin typeface="Arial" pitchFamily="34" charset="0"/>
                <a:cs typeface="Arial" pitchFamily="34" charset="0"/>
              </a:rPr>
              <a:t>free tube, tested in compliance with 1907/2006/CE (REACH).</a:t>
            </a:r>
          </a:p>
          <a:p>
            <a:pPr algn="just">
              <a:defRPr/>
            </a:pPr>
            <a:r>
              <a:rPr lang="en-US" sz="16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TESTED AND CERTIFIED BY INERIS FOR USE IN ATEX AREA (EX-ZONE 0, 1 and 2)</a:t>
            </a:r>
          </a:p>
          <a:p>
            <a:pPr algn="just">
              <a:defRPr/>
            </a:pPr>
            <a:endParaRPr lang="en-US" sz="1600" dirty="0">
              <a:latin typeface="Arial" pitchFamily="34" charset="0"/>
              <a:cs typeface="Arial" pitchFamily="34" charset="0"/>
            </a:endParaRPr>
          </a:p>
          <a:p>
            <a:pPr algn="just">
              <a:buFont typeface="Arial" pitchFamily="34" charset="0"/>
              <a:buChar char="•"/>
              <a:defRPr/>
            </a:pPr>
            <a:r>
              <a:rPr lang="en-US" sz="1600" b="1" dirty="0">
                <a:latin typeface="Arial" pitchFamily="34" charset="0"/>
                <a:cs typeface="Arial" pitchFamily="34" charset="0"/>
              </a:rPr>
              <a:t>TUBE: </a:t>
            </a:r>
            <a:r>
              <a:rPr lang="en-US" sz="1600" dirty="0">
                <a:latin typeface="Arial" pitchFamily="34" charset="0"/>
                <a:cs typeface="Arial" pitchFamily="34" charset="0"/>
              </a:rPr>
              <a:t>PTFE (</a:t>
            </a:r>
            <a:r>
              <a:rPr lang="it-IT" sz="1600" dirty="0" err="1">
                <a:solidFill>
                  <a:srgbClr val="000000"/>
                </a:solidFill>
                <a:latin typeface="Arial" pitchFamily="34" charset="0"/>
                <a:cs typeface="Arial" pitchFamily="34" charset="0"/>
              </a:rPr>
              <a:t>polytetrafluorethylene</a:t>
            </a:r>
            <a:r>
              <a:rPr lang="en-US" sz="1600" dirty="0">
                <a:solidFill>
                  <a:srgbClr val="000000"/>
                </a:solidFill>
                <a:latin typeface="Arial" pitchFamily="34" charset="0"/>
                <a:cs typeface="Arial" pitchFamily="34" charset="0"/>
              </a:rPr>
              <a:t>), </a:t>
            </a:r>
            <a:r>
              <a:rPr lang="en-US" sz="1600" dirty="0">
                <a:latin typeface="Arial" pitchFamily="34" charset="0"/>
                <a:cs typeface="Arial" pitchFamily="34" charset="0"/>
              </a:rPr>
              <a:t>black, </a:t>
            </a:r>
            <a:r>
              <a:rPr lang="en-US" sz="1600" dirty="0" smtClean="0">
                <a:latin typeface="Arial" pitchFamily="34" charset="0"/>
                <a:cs typeface="Arial" pitchFamily="34" charset="0"/>
              </a:rPr>
              <a:t>conductive. Phthalates </a:t>
            </a:r>
            <a:r>
              <a:rPr lang="en-US" sz="1600" dirty="0">
                <a:latin typeface="Arial" pitchFamily="34" charset="0"/>
                <a:cs typeface="Arial" pitchFamily="34" charset="0"/>
              </a:rPr>
              <a:t>free, tested in compliance with 1907/2006/CE (REACH). </a:t>
            </a:r>
            <a:r>
              <a:rPr lang="en-GB" sz="1600" dirty="0">
                <a:latin typeface="Arial" pitchFamily="34" charset="0"/>
                <a:cs typeface="Arial" pitchFamily="34" charset="0"/>
              </a:rPr>
              <a:t>PTFE is a polymer with excellent resistance to high temperature, mechanical stress and to oxidation</a:t>
            </a:r>
          </a:p>
          <a:p>
            <a:pPr algn="just">
              <a:spcBef>
                <a:spcPts val="600"/>
              </a:spcBef>
              <a:spcAft>
                <a:spcPts val="600"/>
              </a:spcAft>
              <a:buFont typeface="Arial" pitchFamily="34" charset="0"/>
              <a:buChar char="•"/>
              <a:defRPr/>
            </a:pPr>
            <a:r>
              <a:rPr lang="en-US" sz="1600" b="1" dirty="0">
                <a:latin typeface="Arial" pitchFamily="34" charset="0"/>
                <a:cs typeface="Arial" pitchFamily="34" charset="0"/>
              </a:rPr>
              <a:t>REINFORCEMENT: </a:t>
            </a:r>
            <a:r>
              <a:rPr lang="en-US" sz="1600" dirty="0">
                <a:latin typeface="Arial" pitchFamily="34" charset="0"/>
                <a:cs typeface="Arial" pitchFamily="34" charset="0"/>
              </a:rPr>
              <a:t>synthetic plies - </a:t>
            </a:r>
            <a:r>
              <a:rPr lang="en-GB" sz="1600" dirty="0">
                <a:latin typeface="Arial" pitchFamily="34" charset="0"/>
                <a:cs typeface="Arial" pitchFamily="34" charset="0"/>
              </a:rPr>
              <a:t>a/s copper wires to discharge static electricity </a:t>
            </a:r>
            <a:r>
              <a:rPr lang="en-US" sz="1600" dirty="0">
                <a:latin typeface="Arial" pitchFamily="34" charset="0"/>
                <a:cs typeface="Arial" pitchFamily="34" charset="0"/>
              </a:rPr>
              <a:t>- galvanized wire helices</a:t>
            </a:r>
          </a:p>
          <a:p>
            <a:pPr algn="just">
              <a:spcBef>
                <a:spcPts val="600"/>
              </a:spcBef>
              <a:spcAft>
                <a:spcPts val="600"/>
              </a:spcAft>
              <a:buFont typeface="Arial" pitchFamily="34" charset="0"/>
              <a:buChar char="•"/>
              <a:defRPr/>
            </a:pPr>
            <a:r>
              <a:rPr lang="en-US" sz="1600" b="1" dirty="0">
                <a:latin typeface="Arial" pitchFamily="34" charset="0"/>
                <a:cs typeface="Arial" pitchFamily="34" charset="0"/>
              </a:rPr>
              <a:t>COVER</a:t>
            </a:r>
            <a:r>
              <a:rPr lang="en-US" sz="1600" dirty="0">
                <a:latin typeface="Arial" pitchFamily="34" charset="0"/>
                <a:cs typeface="Arial" pitchFamily="34" charset="0"/>
              </a:rPr>
              <a:t>: smooth, EPDM, black,</a:t>
            </a:r>
            <a:r>
              <a:rPr lang="en-GB" sz="1600" dirty="0">
                <a:latin typeface="Arial" pitchFamily="34" charset="0"/>
                <a:cs typeface="Arial" pitchFamily="34" charset="0"/>
              </a:rPr>
              <a:t> conductive,</a:t>
            </a:r>
            <a:r>
              <a:rPr lang="en-US" sz="1600" dirty="0">
                <a:latin typeface="Arial" pitchFamily="34" charset="0"/>
                <a:cs typeface="Arial" pitchFamily="34" charset="0"/>
              </a:rPr>
              <a:t> abrasion, ageing and ozone resistant, cloth finish </a:t>
            </a:r>
          </a:p>
          <a:p>
            <a:pPr algn="just">
              <a:spcBef>
                <a:spcPts val="600"/>
              </a:spcBef>
              <a:spcAft>
                <a:spcPts val="600"/>
              </a:spcAft>
              <a:buFont typeface="Arial" pitchFamily="34" charset="0"/>
              <a:buChar char="•"/>
              <a:defRPr/>
            </a:pPr>
            <a:r>
              <a:rPr lang="en-US" sz="1600" b="1" dirty="0">
                <a:latin typeface="Arial" pitchFamily="34" charset="0"/>
                <a:cs typeface="Arial" pitchFamily="34" charset="0"/>
              </a:rPr>
              <a:t>WP: </a:t>
            </a:r>
            <a:r>
              <a:rPr lang="en-US" sz="1600" dirty="0">
                <a:latin typeface="Arial" pitchFamily="34" charset="0"/>
                <a:cs typeface="Arial" pitchFamily="34" charset="0"/>
              </a:rPr>
              <a:t>16 BAR (250 PSI)      </a:t>
            </a:r>
            <a:r>
              <a:rPr lang="en-US" sz="1600" b="1" dirty="0">
                <a:latin typeface="Arial" pitchFamily="34" charset="0"/>
                <a:cs typeface="Arial" pitchFamily="34" charset="0"/>
              </a:rPr>
              <a:t>BP: </a:t>
            </a:r>
            <a:r>
              <a:rPr lang="en-US" sz="1600" dirty="0">
                <a:latin typeface="Arial" pitchFamily="34" charset="0"/>
                <a:cs typeface="Arial" pitchFamily="34" charset="0"/>
              </a:rPr>
              <a:t>64 BAR (1000 PSI)</a:t>
            </a:r>
          </a:p>
          <a:p>
            <a:pPr algn="just">
              <a:spcBef>
                <a:spcPts val="600"/>
              </a:spcBef>
              <a:spcAft>
                <a:spcPts val="600"/>
              </a:spcAft>
              <a:buFont typeface="Arial" pitchFamily="34" charset="0"/>
              <a:buChar char="•"/>
              <a:defRPr/>
            </a:pPr>
            <a:r>
              <a:rPr lang="en-US" sz="1600" b="1" dirty="0">
                <a:latin typeface="Arial" pitchFamily="34" charset="0"/>
                <a:cs typeface="Arial" pitchFamily="34" charset="0"/>
              </a:rPr>
              <a:t>VACUUM: </a:t>
            </a:r>
            <a:r>
              <a:rPr lang="en-US" sz="1600" dirty="0">
                <a:latin typeface="Arial" pitchFamily="34" charset="0"/>
                <a:cs typeface="Arial" pitchFamily="34" charset="0"/>
              </a:rPr>
              <a:t>675 mmHg (0,9 bar)                        </a:t>
            </a:r>
            <a:r>
              <a:rPr lang="en-US" sz="1600" b="1" dirty="0">
                <a:latin typeface="Arial" pitchFamily="34" charset="0"/>
                <a:cs typeface="Arial" pitchFamily="34" charset="0"/>
              </a:rPr>
              <a:t>T: </a:t>
            </a:r>
            <a:r>
              <a:rPr lang="en-US" sz="1600" dirty="0">
                <a:latin typeface="Arial" pitchFamily="34" charset="0"/>
                <a:cs typeface="Arial" pitchFamily="34" charset="0"/>
              </a:rPr>
              <a:t>-40°C / +150°C ( -40°F / +302°F )</a:t>
            </a:r>
            <a:endParaRPr lang="en-GB" sz="1600" kern="0" dirty="0">
              <a:latin typeface="Arial" pitchFamily="34" charset="0"/>
              <a:cs typeface="Arial" pitchFamily="34" charset="0"/>
            </a:endParaRPr>
          </a:p>
        </p:txBody>
      </p:sp>
      <p:pic>
        <p:nvPicPr>
          <p:cNvPr id="25616" name="Picture 3" descr="EX"/>
          <p:cNvPicPr>
            <a:picLocks noChangeAspect="1" noChangeArrowheads="1"/>
          </p:cNvPicPr>
          <p:nvPr/>
        </p:nvPicPr>
        <p:blipFill>
          <a:blip r:embed="rId9" cstate="print"/>
          <a:srcRect/>
          <a:stretch>
            <a:fillRect/>
          </a:stretch>
        </p:blipFill>
        <p:spPr bwMode="auto">
          <a:xfrm>
            <a:off x="7668344" y="1700808"/>
            <a:ext cx="642937" cy="528638"/>
          </a:xfrm>
          <a:prstGeom prst="rect">
            <a:avLst/>
          </a:prstGeom>
          <a:noFill/>
          <a:ln w="9525">
            <a:noFill/>
            <a:miter lim="800000"/>
            <a:headEnd/>
            <a:tailEnd/>
          </a:ln>
        </p:spPr>
      </p:pic>
      <p:pic>
        <p:nvPicPr>
          <p:cNvPr id="18" name="Immagine 17"/>
          <p:cNvPicPr>
            <a:picLocks noChangeAspect="1"/>
          </p:cNvPicPr>
          <p:nvPr/>
        </p:nvPicPr>
        <p:blipFill>
          <a:blip r:embed="rId10" cstate="print"/>
          <a:srcRect/>
          <a:stretch>
            <a:fillRect/>
          </a:stretch>
        </p:blipFill>
        <p:spPr bwMode="auto">
          <a:xfrm>
            <a:off x="5765800" y="0"/>
            <a:ext cx="3378200" cy="314325"/>
          </a:xfrm>
          <a:prstGeom prst="rect">
            <a:avLst/>
          </a:prstGeom>
          <a:noFill/>
          <a:ln w="9525">
            <a:noFill/>
            <a:miter lim="800000"/>
            <a:headEnd/>
            <a:tailEnd/>
          </a:ln>
        </p:spPr>
      </p:pic>
      <p:sp>
        <p:nvSpPr>
          <p:cNvPr id="19"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22</a:t>
            </a:fld>
            <a:endParaRPr lang="it-IT" dirty="0"/>
          </a:p>
        </p:txBody>
      </p:sp>
      <p:pic>
        <p:nvPicPr>
          <p:cNvPr id="3074" name="Picture 2"/>
          <p:cNvPicPr>
            <a:picLocks noChangeAspect="1" noChangeArrowheads="1"/>
          </p:cNvPicPr>
          <p:nvPr/>
        </p:nvPicPr>
        <p:blipFill>
          <a:blip r:embed="rId11" cstate="print"/>
          <a:srcRect/>
          <a:stretch>
            <a:fillRect/>
          </a:stretch>
        </p:blipFill>
        <p:spPr bwMode="auto">
          <a:xfrm>
            <a:off x="539552" y="2132856"/>
            <a:ext cx="2427467" cy="357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bwMode="auto">
          <a:xfrm>
            <a:off x="0" y="785794"/>
            <a:ext cx="9144000" cy="758825"/>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it-IT" sz="3600" dirty="0" smtClean="0">
                <a:solidFill>
                  <a:schemeClr val="tx1"/>
                </a:solidFill>
                <a:latin typeface="Arial" pitchFamily="34" charset="0"/>
                <a:ea typeface="+mn-ea"/>
                <a:cs typeface="Arial" pitchFamily="34" charset="0"/>
              </a:rPr>
              <a:t>TUFLON PTFE CHEM </a:t>
            </a:r>
          </a:p>
        </p:txBody>
      </p:sp>
      <p:pic>
        <p:nvPicPr>
          <p:cNvPr id="26627" name="Picture 10" descr="FDA"/>
          <p:cNvPicPr>
            <a:picLocks noChangeAspect="1" noChangeArrowheads="1"/>
          </p:cNvPicPr>
          <p:nvPr/>
        </p:nvPicPr>
        <p:blipFill>
          <a:blip r:embed="rId2" cstate="print"/>
          <a:srcRect/>
          <a:stretch>
            <a:fillRect/>
          </a:stretch>
        </p:blipFill>
        <p:spPr bwMode="auto">
          <a:xfrm>
            <a:off x="4429124" y="1500174"/>
            <a:ext cx="561975" cy="466725"/>
          </a:xfrm>
          <a:prstGeom prst="rect">
            <a:avLst/>
          </a:prstGeom>
          <a:noFill/>
          <a:ln w="9525">
            <a:noFill/>
            <a:miter lim="800000"/>
            <a:headEnd/>
            <a:tailEnd/>
          </a:ln>
        </p:spPr>
      </p:pic>
      <p:pic>
        <p:nvPicPr>
          <p:cNvPr id="26628" name="Picture 9" descr="CE19352004"/>
          <p:cNvPicPr>
            <a:picLocks noChangeAspect="1" noChangeArrowheads="1"/>
          </p:cNvPicPr>
          <p:nvPr/>
        </p:nvPicPr>
        <p:blipFill>
          <a:blip r:embed="rId3" cstate="print"/>
          <a:srcRect/>
          <a:stretch>
            <a:fillRect/>
          </a:stretch>
        </p:blipFill>
        <p:spPr bwMode="auto">
          <a:xfrm>
            <a:off x="5143504" y="1500174"/>
            <a:ext cx="561975" cy="466725"/>
          </a:xfrm>
          <a:prstGeom prst="rect">
            <a:avLst/>
          </a:prstGeom>
          <a:noFill/>
          <a:ln w="9525">
            <a:noFill/>
            <a:miter lim="800000"/>
            <a:headEnd/>
            <a:tailEnd/>
          </a:ln>
        </p:spPr>
      </p:pic>
      <p:pic>
        <p:nvPicPr>
          <p:cNvPr id="26629" name="Picture 8" descr="CE102011"/>
          <p:cNvPicPr>
            <a:picLocks noChangeAspect="1" noChangeArrowheads="1"/>
          </p:cNvPicPr>
          <p:nvPr/>
        </p:nvPicPr>
        <p:blipFill>
          <a:blip r:embed="rId4" cstate="print"/>
          <a:srcRect/>
          <a:stretch>
            <a:fillRect/>
          </a:stretch>
        </p:blipFill>
        <p:spPr bwMode="auto">
          <a:xfrm>
            <a:off x="5857884" y="1500174"/>
            <a:ext cx="561975" cy="466725"/>
          </a:xfrm>
          <a:prstGeom prst="rect">
            <a:avLst/>
          </a:prstGeom>
          <a:noFill/>
          <a:ln w="9525">
            <a:noFill/>
            <a:miter lim="800000"/>
            <a:headEnd/>
            <a:tailEnd/>
          </a:ln>
        </p:spPr>
      </p:pic>
      <p:pic>
        <p:nvPicPr>
          <p:cNvPr id="26630" name="Picture 7" descr="REACH"/>
          <p:cNvPicPr>
            <a:picLocks noChangeAspect="1" noChangeArrowheads="1"/>
          </p:cNvPicPr>
          <p:nvPr/>
        </p:nvPicPr>
        <p:blipFill>
          <a:blip r:embed="rId5" cstate="print"/>
          <a:srcRect/>
          <a:stretch>
            <a:fillRect/>
          </a:stretch>
        </p:blipFill>
        <p:spPr bwMode="auto">
          <a:xfrm>
            <a:off x="6572264" y="1500174"/>
            <a:ext cx="561975" cy="466725"/>
          </a:xfrm>
          <a:prstGeom prst="rect">
            <a:avLst/>
          </a:prstGeom>
          <a:noFill/>
          <a:ln w="9525">
            <a:noFill/>
            <a:miter lim="800000"/>
            <a:headEnd/>
            <a:tailEnd/>
          </a:ln>
        </p:spPr>
      </p:pic>
      <p:pic>
        <p:nvPicPr>
          <p:cNvPr id="26631" name="Picture 6" descr="USP"/>
          <p:cNvPicPr>
            <a:picLocks noChangeAspect="1" noChangeArrowheads="1"/>
          </p:cNvPicPr>
          <p:nvPr/>
        </p:nvPicPr>
        <p:blipFill>
          <a:blip r:embed="rId6" cstate="print"/>
          <a:srcRect/>
          <a:stretch>
            <a:fillRect/>
          </a:stretch>
        </p:blipFill>
        <p:spPr bwMode="auto">
          <a:xfrm>
            <a:off x="5500694" y="2071678"/>
            <a:ext cx="571500" cy="466725"/>
          </a:xfrm>
          <a:prstGeom prst="rect">
            <a:avLst/>
          </a:prstGeom>
          <a:noFill/>
          <a:ln w="9525">
            <a:noFill/>
            <a:miter lim="800000"/>
            <a:headEnd/>
            <a:tailEnd/>
          </a:ln>
        </p:spPr>
      </p:pic>
      <p:pic>
        <p:nvPicPr>
          <p:cNvPr id="26632" name="Picture 5" descr="ISO10993"/>
          <p:cNvPicPr>
            <a:picLocks noChangeAspect="1" noChangeArrowheads="1"/>
          </p:cNvPicPr>
          <p:nvPr/>
        </p:nvPicPr>
        <p:blipFill>
          <a:blip r:embed="rId7" cstate="print"/>
          <a:srcRect/>
          <a:stretch>
            <a:fillRect/>
          </a:stretch>
        </p:blipFill>
        <p:spPr bwMode="auto">
          <a:xfrm>
            <a:off x="6286512" y="2071678"/>
            <a:ext cx="561975" cy="466725"/>
          </a:xfrm>
          <a:prstGeom prst="rect">
            <a:avLst/>
          </a:prstGeom>
          <a:noFill/>
          <a:ln w="9525">
            <a:noFill/>
            <a:miter lim="800000"/>
            <a:headEnd/>
            <a:tailEnd/>
          </a:ln>
        </p:spPr>
      </p:pic>
      <p:sp>
        <p:nvSpPr>
          <p:cNvPr id="26633"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26634" name="Rectangle 12"/>
          <p:cNvSpPr>
            <a:spLocks noChangeArrowheads="1"/>
          </p:cNvSpPr>
          <p:nvPr/>
        </p:nvSpPr>
        <p:spPr bwMode="auto">
          <a:xfrm>
            <a:off x="0" y="2324100"/>
            <a:ext cx="9144000" cy="0"/>
          </a:xfrm>
          <a:prstGeom prst="rect">
            <a:avLst/>
          </a:prstGeom>
          <a:noFill/>
          <a:ln w="9525">
            <a:noFill/>
            <a:miter lim="800000"/>
            <a:headEnd/>
            <a:tailEnd/>
          </a:ln>
        </p:spPr>
        <p:txBody>
          <a:bodyPr wrap="none" anchor="ctr">
            <a:spAutoFit/>
          </a:bodyPr>
          <a:lstStyle/>
          <a:p>
            <a:endParaRPr lang="it-IT"/>
          </a:p>
        </p:txBody>
      </p:sp>
      <p:sp>
        <p:nvSpPr>
          <p:cNvPr id="26635" name="Rectangle 2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26636" name="Rectangle 21"/>
          <p:cNvSpPr>
            <a:spLocks noChangeArrowheads="1"/>
          </p:cNvSpPr>
          <p:nvPr/>
        </p:nvSpPr>
        <p:spPr bwMode="auto">
          <a:xfrm>
            <a:off x="0" y="2790825"/>
            <a:ext cx="9144000" cy="0"/>
          </a:xfrm>
          <a:prstGeom prst="rect">
            <a:avLst/>
          </a:prstGeom>
          <a:noFill/>
          <a:ln w="9525">
            <a:noFill/>
            <a:miter lim="800000"/>
            <a:headEnd/>
            <a:tailEnd/>
          </a:ln>
        </p:spPr>
        <p:txBody>
          <a:bodyPr wrap="none" anchor="ctr">
            <a:spAutoFit/>
          </a:bodyPr>
          <a:lstStyle/>
          <a:p>
            <a:endParaRPr lang="it-IT"/>
          </a:p>
        </p:txBody>
      </p:sp>
      <p:sp>
        <p:nvSpPr>
          <p:cNvPr id="17" name="CasellaDiTesto 6"/>
          <p:cNvSpPr txBox="1">
            <a:spLocks noChangeArrowheads="1"/>
          </p:cNvSpPr>
          <p:nvPr/>
        </p:nvSpPr>
        <p:spPr bwMode="auto">
          <a:xfrm>
            <a:off x="428625" y="2786058"/>
            <a:ext cx="8501093" cy="3831818"/>
          </a:xfrm>
          <a:prstGeom prst="rect">
            <a:avLst/>
          </a:prstGeom>
          <a:noFill/>
          <a:ln w="9525">
            <a:noFill/>
            <a:miter lim="800000"/>
            <a:headEnd/>
            <a:tailEnd/>
          </a:ln>
        </p:spPr>
        <p:txBody>
          <a:bodyPr wrap="square">
            <a:spAutoFit/>
          </a:bodyPr>
          <a:lstStyle/>
          <a:p>
            <a:pPr algn="just">
              <a:defRPr/>
            </a:pPr>
            <a:r>
              <a:rPr lang="en-GB" sz="1600" dirty="0">
                <a:latin typeface="Arial" pitchFamily="34" charset="0"/>
                <a:cs typeface="Arial" pitchFamily="34" charset="0"/>
              </a:rPr>
              <a:t>Suction and delivery hose DESIGNED ACCORDING TO EN 12115 for </a:t>
            </a:r>
            <a:r>
              <a:rPr lang="en-GB" sz="1600" kern="0" dirty="0">
                <a:solidFill>
                  <a:srgbClr val="000000"/>
                </a:solidFill>
                <a:latin typeface="Arial" pitchFamily="34" charset="0"/>
                <a:cs typeface="Arial" pitchFamily="34" charset="0"/>
              </a:rPr>
              <a:t>chemicals and solvents resistant to high temperatures.</a:t>
            </a:r>
            <a:endParaRPr lang="en-GB" sz="1600" dirty="0">
              <a:latin typeface="Arial" pitchFamily="34" charset="0"/>
              <a:cs typeface="Arial" pitchFamily="34" charset="0"/>
            </a:endParaRPr>
          </a:p>
          <a:p>
            <a:pPr algn="just">
              <a:defRPr/>
            </a:pPr>
            <a:r>
              <a:rPr lang="en-US" sz="1600" dirty="0">
                <a:latin typeface="Arial" pitchFamily="34" charset="0"/>
                <a:cs typeface="Arial" pitchFamily="34" charset="0"/>
              </a:rPr>
              <a:t>Phthalates free tube, tested in compliance with 1907/2006/CE (REACH</a:t>
            </a:r>
            <a:r>
              <a:rPr lang="en-US" sz="1600" dirty="0" smtClean="0">
                <a:latin typeface="Arial" pitchFamily="34" charset="0"/>
                <a:cs typeface="Arial" pitchFamily="34" charset="0"/>
              </a:rPr>
              <a:t>).</a:t>
            </a:r>
          </a:p>
          <a:p>
            <a:pPr algn="just">
              <a:defRPr/>
            </a:pPr>
            <a:endParaRPr lang="en-US" sz="1600" dirty="0">
              <a:latin typeface="Arial" pitchFamily="34" charset="0"/>
              <a:cs typeface="Arial" pitchFamily="34" charset="0"/>
            </a:endParaRPr>
          </a:p>
          <a:p>
            <a:pPr algn="just">
              <a:buFont typeface="Arial" pitchFamily="34" charset="0"/>
              <a:buChar char="•"/>
              <a:defRPr/>
            </a:pPr>
            <a:r>
              <a:rPr lang="en-US" sz="1600" b="1" cap="all" dirty="0">
                <a:latin typeface="Arial" pitchFamily="34" charset="0"/>
                <a:cs typeface="Arial" pitchFamily="34" charset="0"/>
              </a:rPr>
              <a:t>Tube: </a:t>
            </a:r>
            <a:r>
              <a:rPr lang="en-US" sz="1600" dirty="0">
                <a:latin typeface="Arial" pitchFamily="34" charset="0"/>
                <a:cs typeface="Arial" pitchFamily="34" charset="0"/>
              </a:rPr>
              <a:t>PTFE (</a:t>
            </a:r>
            <a:r>
              <a:rPr lang="it-IT" sz="1600" dirty="0" err="1">
                <a:solidFill>
                  <a:srgbClr val="000000"/>
                </a:solidFill>
                <a:latin typeface="Arial" pitchFamily="34" charset="0"/>
                <a:cs typeface="Arial" pitchFamily="34" charset="0"/>
              </a:rPr>
              <a:t>polytetrafluorethylene</a:t>
            </a:r>
            <a:r>
              <a:rPr lang="en-US" sz="1600" dirty="0">
                <a:solidFill>
                  <a:srgbClr val="000000"/>
                </a:solidFill>
                <a:latin typeface="Arial" pitchFamily="34" charset="0"/>
                <a:cs typeface="Arial" pitchFamily="34" charset="0"/>
              </a:rPr>
              <a:t>), </a:t>
            </a:r>
            <a:r>
              <a:rPr lang="en-US" sz="1600" dirty="0" smtClean="0">
                <a:latin typeface="Arial" pitchFamily="34" charset="0"/>
                <a:cs typeface="Arial" pitchFamily="34" charset="0"/>
              </a:rPr>
              <a:t>white. Phthalates </a:t>
            </a:r>
            <a:r>
              <a:rPr lang="en-US" sz="1600" dirty="0">
                <a:latin typeface="Arial" pitchFamily="34" charset="0"/>
                <a:cs typeface="Arial" pitchFamily="34" charset="0"/>
              </a:rPr>
              <a:t>free, tested in compliance with 1907/2006/CE (REACH). </a:t>
            </a:r>
            <a:r>
              <a:rPr lang="en-GB" sz="1600" dirty="0">
                <a:latin typeface="Arial" pitchFamily="34" charset="0"/>
                <a:cs typeface="Arial" pitchFamily="34" charset="0"/>
              </a:rPr>
              <a:t>PTFE is a polymer with excellent resistance to high temperature, mechanical stress and to oxidation</a:t>
            </a:r>
          </a:p>
          <a:p>
            <a:pPr algn="just">
              <a:spcBef>
                <a:spcPts val="600"/>
              </a:spcBef>
              <a:spcAft>
                <a:spcPts val="600"/>
              </a:spcAft>
              <a:buFont typeface="Arial" pitchFamily="34" charset="0"/>
              <a:buChar char="•"/>
              <a:defRPr/>
            </a:pPr>
            <a:r>
              <a:rPr lang="en-US" sz="1600" b="1" dirty="0">
                <a:latin typeface="Arial" pitchFamily="34" charset="0"/>
                <a:cs typeface="Arial" pitchFamily="34" charset="0"/>
              </a:rPr>
              <a:t>REINFORCEMENT: </a:t>
            </a:r>
            <a:r>
              <a:rPr lang="en-US" sz="1600" dirty="0">
                <a:latin typeface="Arial" pitchFamily="34" charset="0"/>
                <a:cs typeface="Arial" pitchFamily="34" charset="0"/>
              </a:rPr>
              <a:t>synthetic plies - </a:t>
            </a:r>
            <a:r>
              <a:rPr lang="en-GB" sz="1600" dirty="0">
                <a:latin typeface="Arial" pitchFamily="34" charset="0"/>
                <a:cs typeface="Arial" pitchFamily="34" charset="0"/>
              </a:rPr>
              <a:t>a/s copper wires to discharge static electricity </a:t>
            </a:r>
            <a:r>
              <a:rPr lang="en-US" sz="1600" dirty="0">
                <a:latin typeface="Arial" pitchFamily="34" charset="0"/>
                <a:cs typeface="Arial" pitchFamily="34" charset="0"/>
              </a:rPr>
              <a:t>- galvanized wire helices</a:t>
            </a:r>
          </a:p>
          <a:p>
            <a:pPr algn="just">
              <a:spcBef>
                <a:spcPts val="600"/>
              </a:spcBef>
              <a:spcAft>
                <a:spcPts val="600"/>
              </a:spcAft>
              <a:buFont typeface="Arial" pitchFamily="34" charset="0"/>
              <a:buChar char="•"/>
              <a:defRPr/>
            </a:pPr>
            <a:r>
              <a:rPr lang="en-US" sz="1600" b="1" dirty="0">
                <a:latin typeface="Arial" pitchFamily="34" charset="0"/>
                <a:cs typeface="Arial" pitchFamily="34" charset="0"/>
              </a:rPr>
              <a:t>COVER: </a:t>
            </a:r>
            <a:r>
              <a:rPr lang="en-US" sz="1600" dirty="0">
                <a:latin typeface="Arial" pitchFamily="34" charset="0"/>
                <a:cs typeface="Arial" pitchFamily="34" charset="0"/>
              </a:rPr>
              <a:t>smooth, EPDM, black,</a:t>
            </a:r>
            <a:r>
              <a:rPr lang="en-GB" sz="1600" dirty="0">
                <a:latin typeface="Arial" pitchFamily="34" charset="0"/>
                <a:cs typeface="Arial" pitchFamily="34" charset="0"/>
              </a:rPr>
              <a:t> conductive,</a:t>
            </a:r>
            <a:r>
              <a:rPr lang="en-US" sz="1600" dirty="0">
                <a:latin typeface="Arial" pitchFamily="34" charset="0"/>
                <a:cs typeface="Arial" pitchFamily="34" charset="0"/>
              </a:rPr>
              <a:t> abrasion, ageing, ozone and oil resistant, cloth finish </a:t>
            </a:r>
          </a:p>
          <a:p>
            <a:pPr algn="just">
              <a:spcBef>
                <a:spcPts val="600"/>
              </a:spcBef>
              <a:spcAft>
                <a:spcPts val="600"/>
              </a:spcAft>
              <a:buFont typeface="Arial" pitchFamily="34" charset="0"/>
              <a:buChar char="•"/>
              <a:defRPr/>
            </a:pPr>
            <a:r>
              <a:rPr lang="en-US" sz="1600" b="1" dirty="0">
                <a:latin typeface="Arial" pitchFamily="34" charset="0"/>
                <a:cs typeface="Arial" pitchFamily="34" charset="0"/>
              </a:rPr>
              <a:t>WP: </a:t>
            </a:r>
            <a:r>
              <a:rPr lang="en-US" sz="1600" dirty="0">
                <a:latin typeface="Arial" pitchFamily="34" charset="0"/>
                <a:cs typeface="Arial" pitchFamily="34" charset="0"/>
              </a:rPr>
              <a:t>16 BAR (250 PSI)      </a:t>
            </a:r>
            <a:r>
              <a:rPr lang="en-US" sz="1600" b="1" dirty="0">
                <a:latin typeface="Arial" pitchFamily="34" charset="0"/>
                <a:cs typeface="Arial" pitchFamily="34" charset="0"/>
              </a:rPr>
              <a:t>BP: </a:t>
            </a:r>
            <a:r>
              <a:rPr lang="en-US" sz="1600" dirty="0">
                <a:latin typeface="Arial" pitchFamily="34" charset="0"/>
                <a:cs typeface="Arial" pitchFamily="34" charset="0"/>
              </a:rPr>
              <a:t>64 BAR (1000 PSI)</a:t>
            </a:r>
          </a:p>
          <a:p>
            <a:pPr algn="just">
              <a:spcBef>
                <a:spcPts val="600"/>
              </a:spcBef>
              <a:spcAft>
                <a:spcPts val="600"/>
              </a:spcAft>
              <a:buFont typeface="Arial" pitchFamily="34" charset="0"/>
              <a:buChar char="•"/>
              <a:defRPr/>
            </a:pPr>
            <a:r>
              <a:rPr lang="en-US" sz="1600" b="1" dirty="0">
                <a:latin typeface="Arial" pitchFamily="34" charset="0"/>
                <a:cs typeface="Arial" pitchFamily="34" charset="0"/>
              </a:rPr>
              <a:t>VACUUM: </a:t>
            </a:r>
            <a:r>
              <a:rPr lang="en-US" sz="1600" dirty="0">
                <a:latin typeface="Arial" pitchFamily="34" charset="0"/>
                <a:cs typeface="Arial" pitchFamily="34" charset="0"/>
              </a:rPr>
              <a:t>675 mmHg (0,9 bar)                                    </a:t>
            </a:r>
            <a:r>
              <a:rPr lang="en-US" sz="1600" b="1" dirty="0">
                <a:latin typeface="Arial" pitchFamily="34" charset="0"/>
                <a:cs typeface="Arial" pitchFamily="34" charset="0"/>
              </a:rPr>
              <a:t>T: -</a:t>
            </a:r>
            <a:r>
              <a:rPr lang="en-US" sz="1600" dirty="0">
                <a:latin typeface="Arial" pitchFamily="34" charset="0"/>
                <a:cs typeface="Arial" pitchFamily="34" charset="0"/>
              </a:rPr>
              <a:t>40°C / +150°C ( -40°F / +302°F )</a:t>
            </a:r>
            <a:endParaRPr lang="en-GB" sz="1600" kern="0" dirty="0">
              <a:latin typeface="Arial" pitchFamily="34" charset="0"/>
              <a:cs typeface="Arial" pitchFamily="34" charset="0"/>
            </a:endParaRPr>
          </a:p>
        </p:txBody>
      </p:sp>
      <p:pic>
        <p:nvPicPr>
          <p:cNvPr id="26639" name="Picture 2"/>
          <p:cNvPicPr>
            <a:picLocks noChangeAspect="1" noChangeArrowheads="1"/>
          </p:cNvPicPr>
          <p:nvPr/>
        </p:nvPicPr>
        <p:blipFill>
          <a:blip r:embed="rId8" cstate="print"/>
          <a:srcRect t="7178" b="9525"/>
          <a:stretch>
            <a:fillRect/>
          </a:stretch>
        </p:blipFill>
        <p:spPr bwMode="auto">
          <a:xfrm>
            <a:off x="214283" y="1323975"/>
            <a:ext cx="3571900" cy="890579"/>
          </a:xfrm>
          <a:prstGeom prst="rect">
            <a:avLst/>
          </a:prstGeom>
          <a:noFill/>
          <a:ln w="9525">
            <a:noFill/>
            <a:miter lim="800000"/>
            <a:headEnd/>
            <a:tailEnd/>
          </a:ln>
        </p:spPr>
      </p:pic>
      <p:pic>
        <p:nvPicPr>
          <p:cNvPr id="26640" name="Picture 17" descr="3A"/>
          <p:cNvPicPr>
            <a:picLocks noChangeAspect="1" noChangeArrowheads="1"/>
          </p:cNvPicPr>
          <p:nvPr/>
        </p:nvPicPr>
        <p:blipFill>
          <a:blip r:embed="rId9" cstate="print"/>
          <a:srcRect/>
          <a:stretch>
            <a:fillRect/>
          </a:stretch>
        </p:blipFill>
        <p:spPr bwMode="auto">
          <a:xfrm>
            <a:off x="7286644" y="1500174"/>
            <a:ext cx="574675" cy="468313"/>
          </a:xfrm>
          <a:prstGeom prst="rect">
            <a:avLst/>
          </a:prstGeom>
          <a:noFill/>
          <a:ln w="9525">
            <a:noFill/>
            <a:miter lim="800000"/>
            <a:headEnd/>
            <a:tailEnd/>
          </a:ln>
        </p:spPr>
      </p:pic>
      <p:pic>
        <p:nvPicPr>
          <p:cNvPr id="18" name="Immagine 17"/>
          <p:cNvPicPr>
            <a:picLocks noChangeAspect="1"/>
          </p:cNvPicPr>
          <p:nvPr/>
        </p:nvPicPr>
        <p:blipFill>
          <a:blip r:embed="rId10" cstate="print"/>
          <a:srcRect/>
          <a:stretch>
            <a:fillRect/>
          </a:stretch>
        </p:blipFill>
        <p:spPr bwMode="auto">
          <a:xfrm>
            <a:off x="5765800" y="0"/>
            <a:ext cx="3378200" cy="314325"/>
          </a:xfrm>
          <a:prstGeom prst="rect">
            <a:avLst/>
          </a:prstGeom>
          <a:noFill/>
          <a:ln w="9525">
            <a:noFill/>
            <a:miter lim="800000"/>
            <a:headEnd/>
            <a:tailEnd/>
          </a:ln>
        </p:spPr>
      </p:pic>
      <p:sp>
        <p:nvSpPr>
          <p:cNvPr id="19"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23</a:t>
            </a:fld>
            <a:endParaRPr lang="it-IT" dirty="0"/>
          </a:p>
        </p:txBody>
      </p:sp>
      <p:pic>
        <p:nvPicPr>
          <p:cNvPr id="4098" name="Picture 2"/>
          <p:cNvPicPr>
            <a:picLocks noChangeAspect="1" noChangeArrowheads="1"/>
          </p:cNvPicPr>
          <p:nvPr/>
        </p:nvPicPr>
        <p:blipFill>
          <a:blip r:embed="rId11" cstate="print"/>
          <a:srcRect/>
          <a:stretch>
            <a:fillRect/>
          </a:stretch>
        </p:blipFill>
        <p:spPr bwMode="auto">
          <a:xfrm>
            <a:off x="714348" y="2285992"/>
            <a:ext cx="2428892" cy="3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35"/>
          <p:cNvSpPr>
            <a:spLocks noChangeArrowheads="1"/>
          </p:cNvSpPr>
          <p:nvPr/>
        </p:nvSpPr>
        <p:spPr bwMode="auto">
          <a:xfrm>
            <a:off x="3576638" y="3101975"/>
            <a:ext cx="9144000" cy="396875"/>
          </a:xfrm>
          <a:prstGeom prst="rect">
            <a:avLst/>
          </a:prstGeom>
          <a:noFill/>
          <a:ln w="9525">
            <a:noFill/>
            <a:miter lim="800000"/>
            <a:headEnd/>
            <a:tailEnd/>
          </a:ln>
        </p:spPr>
        <p:txBody>
          <a:bodyPr>
            <a:spAutoFit/>
          </a:bodyPr>
          <a:lstStyle/>
          <a:p>
            <a:pPr algn="l">
              <a:lnSpc>
                <a:spcPct val="100000"/>
              </a:lnSpc>
              <a:spcBef>
                <a:spcPct val="0"/>
              </a:spcBef>
            </a:pPr>
            <a:endParaRPr lang="it-IT" sz="2000"/>
          </a:p>
        </p:txBody>
      </p:sp>
      <p:sp>
        <p:nvSpPr>
          <p:cNvPr id="7" name="Segnaposto contenuto 6"/>
          <p:cNvSpPr>
            <a:spLocks noGrp="1"/>
          </p:cNvSpPr>
          <p:nvPr>
            <p:ph idx="1"/>
          </p:nvPr>
        </p:nvSpPr>
        <p:spPr>
          <a:xfrm>
            <a:off x="285720" y="1714488"/>
            <a:ext cx="8516937" cy="4525963"/>
          </a:xfrm>
        </p:spPr>
        <p:txBody>
          <a:bodyPr/>
          <a:lstStyle/>
          <a:p>
            <a:pPr>
              <a:buFontTx/>
              <a:buNone/>
              <a:defRPr/>
            </a:pPr>
            <a:r>
              <a:rPr lang="it-IT" b="1" cap="all" dirty="0" smtClean="0"/>
              <a:t>FEATURES</a:t>
            </a:r>
            <a:r>
              <a:rPr lang="it-IT" cap="all" dirty="0" smtClean="0"/>
              <a:t> </a:t>
            </a:r>
          </a:p>
          <a:p>
            <a:pPr algn="just">
              <a:buClrTx/>
              <a:buFont typeface="Arial" pitchFamily="34" charset="0"/>
              <a:buChar char="•"/>
              <a:defRPr/>
            </a:pPr>
            <a:r>
              <a:rPr lang="it-IT" sz="2200" cap="all" dirty="0" smtClean="0"/>
              <a:t>Temperature range : -35°C / +100°C</a:t>
            </a:r>
          </a:p>
          <a:p>
            <a:pPr algn="just">
              <a:buClrTx/>
              <a:buFont typeface="Arial" pitchFamily="34" charset="0"/>
              <a:buChar char="•"/>
              <a:defRPr/>
            </a:pPr>
            <a:r>
              <a:rPr lang="it-IT" sz="2200" cap="all" dirty="0" smtClean="0"/>
              <a:t>COMPLETELY ODOURLESS AND TASTE FREE</a:t>
            </a:r>
          </a:p>
          <a:p>
            <a:pPr>
              <a:spcBef>
                <a:spcPct val="50000"/>
              </a:spcBef>
              <a:buClrTx/>
              <a:buFont typeface="Arial" pitchFamily="34" charset="0"/>
              <a:buChar char="•"/>
              <a:defRPr/>
            </a:pPr>
            <a:r>
              <a:rPr lang="it-IT" sz="2200" cap="all" dirty="0" err="1" smtClean="0"/>
              <a:t>Translucent</a:t>
            </a:r>
            <a:r>
              <a:rPr lang="it-IT" sz="2200" cap="all" dirty="0" smtClean="0"/>
              <a:t>/ </a:t>
            </a:r>
            <a:r>
              <a:rPr lang="it-IT" sz="2200" cap="all" dirty="0" err="1" smtClean="0"/>
              <a:t>Black</a:t>
            </a:r>
            <a:r>
              <a:rPr lang="it-IT" sz="2200" cap="all" dirty="0" smtClean="0"/>
              <a:t> conductive/</a:t>
            </a:r>
            <a:r>
              <a:rPr lang="it-IT" sz="2200" cap="all" dirty="0" err="1" smtClean="0"/>
              <a:t>white</a:t>
            </a:r>
            <a:r>
              <a:rPr lang="it-IT" sz="2200" cap="all" dirty="0" smtClean="0"/>
              <a:t> </a:t>
            </a:r>
            <a:r>
              <a:rPr lang="it-IT" sz="2200" cap="all" dirty="0" err="1" smtClean="0"/>
              <a:t>with</a:t>
            </a:r>
            <a:r>
              <a:rPr lang="it-IT" sz="2200" cap="all" dirty="0" smtClean="0"/>
              <a:t> conductive </a:t>
            </a:r>
            <a:r>
              <a:rPr lang="it-IT" sz="2200" cap="all" dirty="0" err="1" smtClean="0"/>
              <a:t>chips</a:t>
            </a:r>
            <a:endParaRPr lang="it-IT" sz="2200" cap="all" dirty="0" smtClean="0"/>
          </a:p>
          <a:p>
            <a:pPr>
              <a:spcBef>
                <a:spcPct val="50000"/>
              </a:spcBef>
              <a:buClrTx/>
              <a:buFont typeface="Arial" pitchFamily="34" charset="0"/>
              <a:buChar char="•"/>
              <a:defRPr/>
            </a:pPr>
            <a:r>
              <a:rPr lang="it-IT" sz="2200" cap="all" dirty="0" err="1" smtClean="0"/>
              <a:t>resistant</a:t>
            </a:r>
            <a:r>
              <a:rPr lang="it-IT" sz="2200" cap="all" dirty="0" smtClean="0"/>
              <a:t> </a:t>
            </a:r>
            <a:r>
              <a:rPr lang="it-IT" sz="2200" cap="all" dirty="0" err="1" smtClean="0"/>
              <a:t>to</a:t>
            </a:r>
            <a:r>
              <a:rPr lang="it-IT" sz="2200" cap="all" dirty="0" smtClean="0"/>
              <a:t> a wide </a:t>
            </a:r>
            <a:r>
              <a:rPr lang="it-IT" sz="2200" cap="all" dirty="0" err="1" smtClean="0"/>
              <a:t>range</a:t>
            </a:r>
            <a:r>
              <a:rPr lang="it-IT" sz="2200" cap="all" dirty="0" smtClean="0"/>
              <a:t> </a:t>
            </a:r>
            <a:r>
              <a:rPr lang="it-IT" sz="2200" cap="all" dirty="0" err="1" smtClean="0"/>
              <a:t>of</a:t>
            </a:r>
            <a:r>
              <a:rPr lang="it-IT" sz="2200" cap="all" dirty="0" smtClean="0"/>
              <a:t> </a:t>
            </a:r>
            <a:r>
              <a:rPr lang="it-IT" sz="2200" cap="all" dirty="0" err="1" smtClean="0"/>
              <a:t>chemical</a:t>
            </a:r>
            <a:r>
              <a:rPr lang="it-IT" sz="2200" cap="all" dirty="0" smtClean="0"/>
              <a:t> </a:t>
            </a:r>
            <a:r>
              <a:rPr lang="it-IT" sz="2200" cap="all" dirty="0" err="1" smtClean="0"/>
              <a:t>products</a:t>
            </a:r>
            <a:r>
              <a:rPr lang="it-IT" sz="2200" cap="all" dirty="0" smtClean="0"/>
              <a:t>: aniline, </a:t>
            </a:r>
            <a:r>
              <a:rPr lang="it-IT" sz="2200" cap="all" dirty="0" err="1" smtClean="0"/>
              <a:t>formaldehyde</a:t>
            </a:r>
            <a:r>
              <a:rPr lang="it-IT" sz="2200" cap="all" dirty="0" smtClean="0"/>
              <a:t>, </a:t>
            </a:r>
            <a:r>
              <a:rPr lang="it-IT" sz="2200" cap="all" dirty="0" err="1" smtClean="0"/>
              <a:t>hydrogen</a:t>
            </a:r>
            <a:r>
              <a:rPr lang="it-IT" sz="2200" cap="all" dirty="0" smtClean="0"/>
              <a:t> </a:t>
            </a:r>
            <a:r>
              <a:rPr lang="it-IT" sz="2200" cap="all" dirty="0" err="1" smtClean="0"/>
              <a:t>peroxyd</a:t>
            </a:r>
            <a:r>
              <a:rPr lang="it-IT" sz="2200" cap="all" dirty="0" smtClean="0"/>
              <a:t>, </a:t>
            </a:r>
            <a:r>
              <a:rPr lang="it-IT" sz="2200" cap="all" dirty="0" err="1" smtClean="0"/>
              <a:t>acids</a:t>
            </a:r>
            <a:r>
              <a:rPr lang="it-IT" sz="2200" cap="all" dirty="0" smtClean="0"/>
              <a:t>, </a:t>
            </a:r>
            <a:r>
              <a:rPr lang="it-IT" sz="2200" cap="all" dirty="0" err="1" smtClean="0"/>
              <a:t>esters</a:t>
            </a:r>
            <a:r>
              <a:rPr lang="it-IT" sz="2200" cap="all" dirty="0" smtClean="0"/>
              <a:t>, </a:t>
            </a:r>
            <a:r>
              <a:rPr lang="it-IT" sz="2200" cap="all" dirty="0" err="1" smtClean="0"/>
              <a:t>alcohols</a:t>
            </a:r>
            <a:r>
              <a:rPr lang="it-IT" sz="2200" cap="all" dirty="0" smtClean="0"/>
              <a:t> and </a:t>
            </a:r>
            <a:r>
              <a:rPr lang="it-IT" sz="2200" cap="all" dirty="0" err="1" smtClean="0"/>
              <a:t>solvents</a:t>
            </a:r>
            <a:r>
              <a:rPr lang="it-IT" sz="2200" cap="all" dirty="0" smtClean="0"/>
              <a:t>, </a:t>
            </a:r>
            <a:r>
              <a:rPr lang="it-IT" sz="2200" cap="all" dirty="0" err="1" smtClean="0"/>
              <a:t>solutions</a:t>
            </a:r>
            <a:r>
              <a:rPr lang="it-IT" sz="2200" cap="all" dirty="0" smtClean="0"/>
              <a:t>  </a:t>
            </a:r>
            <a:r>
              <a:rPr lang="it-IT" sz="2200" cap="all" dirty="0" err="1" smtClean="0"/>
              <a:t>containing</a:t>
            </a:r>
            <a:r>
              <a:rPr lang="it-IT" sz="2200" cap="all" dirty="0" smtClean="0"/>
              <a:t> </a:t>
            </a:r>
            <a:r>
              <a:rPr lang="it-IT" sz="2200" cap="all" dirty="0" err="1" smtClean="0"/>
              <a:t>chlorine</a:t>
            </a:r>
            <a:r>
              <a:rPr lang="it-IT" sz="2200" cap="all" dirty="0" smtClean="0"/>
              <a:t>, saline </a:t>
            </a:r>
            <a:r>
              <a:rPr lang="it-IT" sz="2200" cap="all" dirty="0" err="1" smtClean="0"/>
              <a:t>solutions</a:t>
            </a:r>
            <a:r>
              <a:rPr lang="it-IT" sz="2200" cap="all" dirty="0" smtClean="0"/>
              <a:t>, </a:t>
            </a:r>
            <a:r>
              <a:rPr lang="it-IT" sz="2200" cap="all" dirty="0" err="1" smtClean="0"/>
              <a:t>alcohol</a:t>
            </a:r>
            <a:r>
              <a:rPr lang="it-IT" sz="2200" cap="all" dirty="0" smtClean="0"/>
              <a:t> and </a:t>
            </a:r>
            <a:r>
              <a:rPr lang="it-IT" sz="2200" cap="all" dirty="0" err="1" smtClean="0"/>
              <a:t>solvents</a:t>
            </a:r>
            <a:r>
              <a:rPr lang="it-IT" sz="2200" cap="all" dirty="0" smtClean="0"/>
              <a:t> </a:t>
            </a:r>
            <a:r>
              <a:rPr lang="it-IT" sz="2200" cap="all" dirty="0" err="1" smtClean="0"/>
              <a:t>like</a:t>
            </a:r>
            <a:r>
              <a:rPr lang="it-IT" sz="2200" cap="all" dirty="0" smtClean="0"/>
              <a:t> acetone, </a:t>
            </a:r>
            <a:r>
              <a:rPr lang="it-IT" sz="2200" cap="all" dirty="0" err="1" smtClean="0"/>
              <a:t>hydrocarbons</a:t>
            </a:r>
            <a:r>
              <a:rPr lang="it-IT" sz="2200" cap="all" dirty="0" smtClean="0"/>
              <a:t>, </a:t>
            </a:r>
            <a:r>
              <a:rPr lang="it-IT" sz="2200" cap="all" dirty="0" err="1" smtClean="0"/>
              <a:t>oils</a:t>
            </a:r>
            <a:r>
              <a:rPr lang="it-IT" sz="2200" cap="all" dirty="0" smtClean="0"/>
              <a:t> and </a:t>
            </a:r>
            <a:r>
              <a:rPr lang="it-IT" sz="2200" cap="all" dirty="0" err="1" smtClean="0"/>
              <a:t>fats</a:t>
            </a:r>
            <a:endParaRPr lang="it-IT" sz="2200" cap="all" dirty="0" smtClean="0"/>
          </a:p>
          <a:p>
            <a:pPr>
              <a:defRPr/>
            </a:pPr>
            <a:endParaRPr lang="it-IT" sz="2400" cap="all" dirty="0"/>
          </a:p>
        </p:txBody>
      </p:sp>
      <p:sp>
        <p:nvSpPr>
          <p:cNvPr id="27652" name="CasellaDiTesto 7"/>
          <p:cNvSpPr txBox="1">
            <a:spLocks noChangeArrowheads="1"/>
          </p:cNvSpPr>
          <p:nvPr/>
        </p:nvSpPr>
        <p:spPr bwMode="auto">
          <a:xfrm>
            <a:off x="0" y="1000108"/>
            <a:ext cx="9144000" cy="646331"/>
          </a:xfrm>
          <a:prstGeom prst="rect">
            <a:avLst/>
          </a:prstGeom>
          <a:noFill/>
          <a:ln w="9525">
            <a:noFill/>
            <a:miter lim="800000"/>
            <a:headEnd/>
            <a:tailEnd/>
          </a:ln>
        </p:spPr>
        <p:txBody>
          <a:bodyPr wrap="square">
            <a:spAutoFit/>
          </a:bodyPr>
          <a:lstStyle/>
          <a:p>
            <a:pPr algn="ctr"/>
            <a:r>
              <a:rPr lang="it-IT" sz="3600" dirty="0">
                <a:latin typeface="Arial" pitchFamily="34" charset="0"/>
                <a:cs typeface="Arial" pitchFamily="34" charset="0"/>
              </a:rPr>
              <a:t>UHMWPE</a:t>
            </a:r>
          </a:p>
        </p:txBody>
      </p:sp>
      <p:pic>
        <p:nvPicPr>
          <p:cNvPr id="6" name="Immagine 5"/>
          <p:cNvPicPr>
            <a:picLocks noChangeAspect="1"/>
          </p:cNvPicPr>
          <p:nvPr/>
        </p:nvPicPr>
        <p:blipFill>
          <a:blip r:embed="rId3" cstate="print"/>
          <a:srcRect/>
          <a:stretch>
            <a:fillRect/>
          </a:stretch>
        </p:blipFill>
        <p:spPr bwMode="auto">
          <a:xfrm>
            <a:off x="5765800" y="0"/>
            <a:ext cx="3378200" cy="314325"/>
          </a:xfrm>
          <a:prstGeom prst="rect">
            <a:avLst/>
          </a:prstGeom>
          <a:noFill/>
          <a:ln w="9525">
            <a:noFill/>
            <a:miter lim="800000"/>
            <a:headEnd/>
            <a:tailEnd/>
          </a:ln>
        </p:spPr>
      </p:pic>
      <p:sp>
        <p:nvSpPr>
          <p:cNvPr id="8"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24</a:t>
            </a:fld>
            <a:endParaRPr lang="it-IT"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35"/>
          <p:cNvSpPr>
            <a:spLocks noChangeArrowheads="1"/>
          </p:cNvSpPr>
          <p:nvPr/>
        </p:nvSpPr>
        <p:spPr bwMode="auto">
          <a:xfrm>
            <a:off x="3576638" y="3101975"/>
            <a:ext cx="9144000" cy="396875"/>
          </a:xfrm>
          <a:prstGeom prst="rect">
            <a:avLst/>
          </a:prstGeom>
          <a:noFill/>
          <a:ln w="9525">
            <a:noFill/>
            <a:miter lim="800000"/>
            <a:headEnd/>
            <a:tailEnd/>
          </a:ln>
        </p:spPr>
        <p:txBody>
          <a:bodyPr>
            <a:spAutoFit/>
          </a:bodyPr>
          <a:lstStyle/>
          <a:p>
            <a:pPr algn="l">
              <a:lnSpc>
                <a:spcPct val="100000"/>
              </a:lnSpc>
              <a:spcBef>
                <a:spcPct val="0"/>
              </a:spcBef>
            </a:pPr>
            <a:endParaRPr lang="it-IT" sz="2000"/>
          </a:p>
        </p:txBody>
      </p:sp>
      <p:sp>
        <p:nvSpPr>
          <p:cNvPr id="7" name="Segnaposto contenuto 6"/>
          <p:cNvSpPr>
            <a:spLocks noGrp="1"/>
          </p:cNvSpPr>
          <p:nvPr>
            <p:ph idx="1"/>
          </p:nvPr>
        </p:nvSpPr>
        <p:spPr>
          <a:xfrm>
            <a:off x="214282" y="1714488"/>
            <a:ext cx="8721725" cy="4838700"/>
          </a:xfrm>
        </p:spPr>
        <p:txBody>
          <a:bodyPr>
            <a:normAutofit lnSpcReduction="10000"/>
          </a:bodyPr>
          <a:lstStyle/>
          <a:p>
            <a:pPr algn="ctr">
              <a:buClrTx/>
              <a:buNone/>
              <a:defRPr/>
            </a:pPr>
            <a:r>
              <a:rPr lang="it-IT" sz="2000" b="1" dirty="0" smtClean="0"/>
              <a:t>STANDARDS</a:t>
            </a:r>
            <a:endParaRPr lang="it-IT" sz="2000" dirty="0" smtClean="0"/>
          </a:p>
          <a:p>
            <a:pPr algn="just">
              <a:buClrTx/>
              <a:buFont typeface="Arial" pitchFamily="34" charset="0"/>
              <a:buChar char="•"/>
              <a:defRPr/>
            </a:pPr>
            <a:r>
              <a:rPr lang="en-GB" sz="2000" cap="all" dirty="0" smtClean="0"/>
              <a:t>UHMWPE </a:t>
            </a:r>
            <a:r>
              <a:rPr lang="en-GB" sz="2000" b="1" cap="all" dirty="0" smtClean="0">
                <a:effectLst>
                  <a:outerShdw blurRad="38100" dist="38100" dir="2700000" algn="tl">
                    <a:srgbClr val="000000">
                      <a:alpha val="43137"/>
                    </a:srgbClr>
                  </a:outerShdw>
                </a:effectLst>
              </a:rPr>
              <a:t>translucent</a:t>
            </a:r>
            <a:r>
              <a:rPr lang="en-GB" sz="2000" cap="all" dirty="0" smtClean="0"/>
              <a:t>: </a:t>
            </a:r>
            <a:r>
              <a:rPr lang="en-US" sz="2000" cap="all" dirty="0" smtClean="0"/>
              <a:t>Phthalates free, tested in compliance with 1907/2006/</a:t>
            </a:r>
            <a:r>
              <a:rPr lang="en-US" sz="2000" cap="all" dirty="0" err="1" smtClean="0"/>
              <a:t>ce</a:t>
            </a:r>
            <a:r>
              <a:rPr lang="en-US" sz="2000" cap="all" dirty="0" smtClean="0"/>
              <a:t> (reach). FDA  21 </a:t>
            </a:r>
            <a:r>
              <a:rPr lang="en-US" sz="2000" cap="all" dirty="0" err="1" smtClean="0"/>
              <a:t>cfr</a:t>
            </a:r>
            <a:r>
              <a:rPr lang="en-US" sz="2000" cap="all" dirty="0" smtClean="0"/>
              <a:t> 177.1520, </a:t>
            </a:r>
            <a:r>
              <a:rPr lang="en-US" sz="2000" cap="all" dirty="0" err="1" smtClean="0"/>
              <a:t>BfR</a:t>
            </a:r>
            <a:r>
              <a:rPr lang="en-US" sz="2000" cap="all" dirty="0" smtClean="0"/>
              <a:t> Cat III and DM 21.03.73 e </a:t>
            </a:r>
            <a:r>
              <a:rPr lang="en-US" sz="2000" cap="all" dirty="0" err="1" smtClean="0"/>
              <a:t>seguenti</a:t>
            </a:r>
            <a:r>
              <a:rPr lang="en-US" sz="2000" cap="all" dirty="0" smtClean="0"/>
              <a:t>, </a:t>
            </a:r>
            <a:r>
              <a:rPr lang="en-US" sz="2000" cap="all" dirty="0" err="1" smtClean="0"/>
              <a:t>european</a:t>
            </a:r>
            <a:r>
              <a:rPr lang="en-US" sz="2000" cap="all" dirty="0" smtClean="0"/>
              <a:t> </a:t>
            </a:r>
            <a:r>
              <a:rPr lang="en-US" sz="2000" cap="all" dirty="0" err="1" smtClean="0"/>
              <a:t>reglement</a:t>
            </a:r>
            <a:r>
              <a:rPr lang="en-US" sz="2000" cap="all" dirty="0" smtClean="0"/>
              <a:t> 1935/2004/</a:t>
            </a:r>
            <a:r>
              <a:rPr lang="en-US" sz="2000" cap="all" dirty="0" err="1" smtClean="0"/>
              <a:t>ce</a:t>
            </a:r>
            <a:r>
              <a:rPr lang="en-US" sz="2000" cap="all" dirty="0" smtClean="0"/>
              <a:t> and 10/2011/</a:t>
            </a:r>
            <a:r>
              <a:rPr lang="en-US" sz="2000" cap="all" dirty="0" err="1" smtClean="0"/>
              <a:t>ce</a:t>
            </a:r>
            <a:r>
              <a:rPr lang="en-US" sz="2000" cap="all" dirty="0" smtClean="0"/>
              <a:t>; JAPAN-Ministry of Health and Welfare Notice No.370,1959 and No.201, 2006;</a:t>
            </a:r>
          </a:p>
          <a:p>
            <a:pPr algn="just">
              <a:buClrTx/>
              <a:buFont typeface="Arial" pitchFamily="34" charset="0"/>
              <a:buChar char="•"/>
              <a:defRPr/>
            </a:pPr>
            <a:endParaRPr lang="en-US" sz="1000" cap="all" dirty="0" smtClean="0"/>
          </a:p>
          <a:p>
            <a:pPr algn="just">
              <a:buClrTx/>
              <a:buFont typeface="Arial" pitchFamily="34" charset="0"/>
              <a:buChar char="•"/>
              <a:defRPr/>
            </a:pPr>
            <a:r>
              <a:rPr lang="en-GB" sz="2000" cap="all" dirty="0" err="1" smtClean="0"/>
              <a:t>uhmwpe</a:t>
            </a:r>
            <a:r>
              <a:rPr lang="en-GB" sz="2000" cap="all" dirty="0" smtClean="0"/>
              <a:t> </a:t>
            </a:r>
            <a:r>
              <a:rPr lang="en-GB" sz="2000" b="1" cap="all" dirty="0" smtClean="0">
                <a:effectLst>
                  <a:outerShdw blurRad="38100" dist="38100" dir="2700000" algn="tl">
                    <a:srgbClr val="000000">
                      <a:alpha val="43137"/>
                    </a:srgbClr>
                  </a:outerShdw>
                </a:effectLst>
              </a:rPr>
              <a:t>black conductive</a:t>
            </a:r>
            <a:r>
              <a:rPr lang="en-GB" sz="2000" cap="all" dirty="0" smtClean="0"/>
              <a:t>: </a:t>
            </a:r>
            <a:r>
              <a:rPr lang="en-US" sz="2000" cap="all" dirty="0" smtClean="0"/>
              <a:t>Phthalates free, tested in compliance with 1907/2006/</a:t>
            </a:r>
            <a:r>
              <a:rPr lang="en-US" sz="2000" cap="all" dirty="0" err="1" smtClean="0"/>
              <a:t>ce</a:t>
            </a:r>
            <a:r>
              <a:rPr lang="en-US" sz="2000" cap="all" dirty="0" smtClean="0"/>
              <a:t> (reach). FDA  21 </a:t>
            </a:r>
            <a:r>
              <a:rPr lang="en-US" sz="2000" cap="all" dirty="0" err="1" smtClean="0"/>
              <a:t>cfr</a:t>
            </a:r>
            <a:r>
              <a:rPr lang="en-US" sz="2000" cap="all" dirty="0" smtClean="0"/>
              <a:t> 177.1520, </a:t>
            </a:r>
            <a:r>
              <a:rPr lang="en-US" sz="2000" cap="all" dirty="0" err="1" smtClean="0"/>
              <a:t>BfR</a:t>
            </a:r>
            <a:r>
              <a:rPr lang="en-US" sz="2000" cap="all" dirty="0" smtClean="0"/>
              <a:t> Cat III and DM 21.03.73 e </a:t>
            </a:r>
            <a:r>
              <a:rPr lang="en-US" sz="2000" cap="all" dirty="0" err="1" smtClean="0"/>
              <a:t>seguenti</a:t>
            </a:r>
            <a:r>
              <a:rPr lang="en-US" sz="2000" cap="all" dirty="0" smtClean="0"/>
              <a:t>, </a:t>
            </a:r>
            <a:r>
              <a:rPr lang="en-US" sz="2000" cap="all" dirty="0" err="1" smtClean="0"/>
              <a:t>european</a:t>
            </a:r>
            <a:r>
              <a:rPr lang="en-US" sz="2000" cap="all" dirty="0" smtClean="0"/>
              <a:t> </a:t>
            </a:r>
            <a:r>
              <a:rPr lang="en-US" sz="2000" cap="all" dirty="0" err="1" smtClean="0"/>
              <a:t>reglement</a:t>
            </a:r>
            <a:r>
              <a:rPr lang="en-US" sz="2000" cap="all" dirty="0" smtClean="0"/>
              <a:t> 1935/2004/</a:t>
            </a:r>
            <a:r>
              <a:rPr lang="en-US" sz="2000" cap="all" dirty="0" err="1" smtClean="0"/>
              <a:t>ce</a:t>
            </a:r>
            <a:r>
              <a:rPr lang="en-US" sz="2000" cap="all" dirty="0" smtClean="0"/>
              <a:t> and 10/2011/</a:t>
            </a:r>
            <a:r>
              <a:rPr lang="en-US" sz="2000" cap="all" dirty="0" err="1" smtClean="0"/>
              <a:t>ce</a:t>
            </a:r>
            <a:r>
              <a:rPr lang="en-US" sz="2000" cap="all" dirty="0" smtClean="0"/>
              <a:t>; </a:t>
            </a:r>
          </a:p>
          <a:p>
            <a:pPr algn="just">
              <a:buClrTx/>
              <a:buFont typeface="Arial" pitchFamily="34" charset="0"/>
              <a:buChar char="•"/>
              <a:defRPr/>
            </a:pPr>
            <a:endParaRPr lang="en-US" sz="1000" cap="all" dirty="0" smtClean="0"/>
          </a:p>
          <a:p>
            <a:pPr algn="just">
              <a:buClrTx/>
              <a:buFont typeface="Arial" pitchFamily="34" charset="0"/>
              <a:buChar char="•"/>
              <a:defRPr/>
            </a:pPr>
            <a:r>
              <a:rPr lang="en-US" sz="2000" cap="all" dirty="0" err="1" smtClean="0"/>
              <a:t>Uhmwpe</a:t>
            </a:r>
            <a:r>
              <a:rPr lang="en-US" sz="2000" cap="all" dirty="0" smtClean="0"/>
              <a:t> </a:t>
            </a:r>
            <a:r>
              <a:rPr lang="en-US" sz="2000" b="1" cap="all" dirty="0" smtClean="0">
                <a:effectLst>
                  <a:outerShdw blurRad="38100" dist="38100" dir="2700000" algn="tl">
                    <a:srgbClr val="000000">
                      <a:alpha val="43137"/>
                    </a:srgbClr>
                  </a:outerShdw>
                </a:effectLst>
              </a:rPr>
              <a:t>white with conductive chips</a:t>
            </a:r>
            <a:r>
              <a:rPr lang="en-US" sz="2000" cap="all" dirty="0" smtClean="0"/>
              <a:t>: Phthalates free, tested in compliance with 1907/2006/</a:t>
            </a:r>
            <a:r>
              <a:rPr lang="en-US" sz="2000" cap="all" dirty="0" err="1" smtClean="0"/>
              <a:t>ce</a:t>
            </a:r>
            <a:r>
              <a:rPr lang="en-US" sz="2000" cap="all" dirty="0" smtClean="0"/>
              <a:t> (reach). FDA  21 </a:t>
            </a:r>
            <a:r>
              <a:rPr lang="en-US" sz="2000" cap="all" dirty="0" err="1" smtClean="0"/>
              <a:t>cfr</a:t>
            </a:r>
            <a:r>
              <a:rPr lang="en-US" sz="2000" cap="all" dirty="0" smtClean="0"/>
              <a:t> 177.1520, </a:t>
            </a:r>
            <a:r>
              <a:rPr lang="en-US" sz="2000" cap="all" dirty="0" err="1" smtClean="0"/>
              <a:t>BfR</a:t>
            </a:r>
            <a:r>
              <a:rPr lang="en-US" sz="2000" cap="all" dirty="0" smtClean="0"/>
              <a:t> Cat III and DM 21.03.73 e </a:t>
            </a:r>
            <a:r>
              <a:rPr lang="en-US" sz="2000" cap="all" dirty="0" err="1" smtClean="0"/>
              <a:t>seguenti</a:t>
            </a:r>
            <a:r>
              <a:rPr lang="en-US" sz="2000" cap="all" dirty="0" smtClean="0"/>
              <a:t>, </a:t>
            </a:r>
            <a:r>
              <a:rPr lang="en-US" sz="2000" cap="all" dirty="0" err="1" smtClean="0"/>
              <a:t>european</a:t>
            </a:r>
            <a:r>
              <a:rPr lang="en-US" sz="2000" cap="all" dirty="0" smtClean="0"/>
              <a:t> </a:t>
            </a:r>
            <a:r>
              <a:rPr lang="en-US" sz="2000" cap="all" dirty="0" err="1" smtClean="0"/>
              <a:t>reglement</a:t>
            </a:r>
            <a:r>
              <a:rPr lang="en-US" sz="2000" cap="all" dirty="0" smtClean="0"/>
              <a:t> 1935/2004/</a:t>
            </a:r>
            <a:r>
              <a:rPr lang="en-US" sz="2000" cap="all" dirty="0" err="1" smtClean="0"/>
              <a:t>ce</a:t>
            </a:r>
            <a:r>
              <a:rPr lang="en-US" sz="2000" cap="all" dirty="0" smtClean="0"/>
              <a:t>.</a:t>
            </a:r>
          </a:p>
        </p:txBody>
      </p:sp>
      <p:sp>
        <p:nvSpPr>
          <p:cNvPr id="6" name="CasellaDiTesto 7"/>
          <p:cNvSpPr txBox="1">
            <a:spLocks noChangeArrowheads="1"/>
          </p:cNvSpPr>
          <p:nvPr/>
        </p:nvSpPr>
        <p:spPr bwMode="auto">
          <a:xfrm>
            <a:off x="0" y="1000108"/>
            <a:ext cx="9144000" cy="646331"/>
          </a:xfrm>
          <a:prstGeom prst="rect">
            <a:avLst/>
          </a:prstGeom>
          <a:noFill/>
          <a:ln w="9525">
            <a:noFill/>
            <a:miter lim="800000"/>
            <a:headEnd/>
            <a:tailEnd/>
          </a:ln>
        </p:spPr>
        <p:txBody>
          <a:bodyPr wrap="square">
            <a:spAutoFit/>
          </a:bodyPr>
          <a:lstStyle/>
          <a:p>
            <a:pPr algn="ctr"/>
            <a:r>
              <a:rPr lang="it-IT" sz="3600" dirty="0">
                <a:latin typeface="Arial" pitchFamily="34" charset="0"/>
                <a:cs typeface="Arial" pitchFamily="34" charset="0"/>
              </a:rPr>
              <a:t>UHMWPE</a:t>
            </a:r>
          </a:p>
        </p:txBody>
      </p:sp>
      <p:pic>
        <p:nvPicPr>
          <p:cNvPr id="8" name="Immagine 7"/>
          <p:cNvPicPr>
            <a:picLocks noChangeAspect="1"/>
          </p:cNvPicPr>
          <p:nvPr/>
        </p:nvPicPr>
        <p:blipFill>
          <a:blip r:embed="rId3" cstate="print"/>
          <a:srcRect/>
          <a:stretch>
            <a:fillRect/>
          </a:stretch>
        </p:blipFill>
        <p:spPr bwMode="auto">
          <a:xfrm>
            <a:off x="5765800" y="0"/>
            <a:ext cx="3378200" cy="314325"/>
          </a:xfrm>
          <a:prstGeom prst="rect">
            <a:avLst/>
          </a:prstGeom>
          <a:noFill/>
          <a:ln w="9525">
            <a:noFill/>
            <a:miter lim="800000"/>
            <a:headEnd/>
            <a:tailEnd/>
          </a:ln>
        </p:spPr>
      </p:pic>
      <p:sp>
        <p:nvSpPr>
          <p:cNvPr id="9"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25</a:t>
            </a:fld>
            <a:endParaRPr lang="it-IT"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35"/>
          <p:cNvSpPr>
            <a:spLocks noChangeArrowheads="1"/>
          </p:cNvSpPr>
          <p:nvPr/>
        </p:nvSpPr>
        <p:spPr bwMode="auto">
          <a:xfrm>
            <a:off x="3576638" y="3101975"/>
            <a:ext cx="9144000" cy="396875"/>
          </a:xfrm>
          <a:prstGeom prst="rect">
            <a:avLst/>
          </a:prstGeom>
          <a:noFill/>
          <a:ln w="9525">
            <a:noFill/>
            <a:miter lim="800000"/>
            <a:headEnd/>
            <a:tailEnd/>
          </a:ln>
        </p:spPr>
        <p:txBody>
          <a:bodyPr>
            <a:spAutoFit/>
          </a:bodyPr>
          <a:lstStyle/>
          <a:p>
            <a:pPr algn="l">
              <a:lnSpc>
                <a:spcPct val="100000"/>
              </a:lnSpc>
              <a:spcBef>
                <a:spcPct val="0"/>
              </a:spcBef>
            </a:pPr>
            <a:endParaRPr lang="it-IT" sz="2000"/>
          </a:p>
        </p:txBody>
      </p:sp>
      <p:sp>
        <p:nvSpPr>
          <p:cNvPr id="7" name="Segnaposto contenuto 6"/>
          <p:cNvSpPr>
            <a:spLocks noGrp="1"/>
          </p:cNvSpPr>
          <p:nvPr>
            <p:ph idx="1"/>
          </p:nvPr>
        </p:nvSpPr>
        <p:spPr>
          <a:xfrm>
            <a:off x="428596" y="1714488"/>
            <a:ext cx="8229600" cy="3721100"/>
          </a:xfrm>
        </p:spPr>
        <p:txBody>
          <a:bodyPr>
            <a:normAutofit/>
          </a:bodyPr>
          <a:lstStyle/>
          <a:p>
            <a:pPr>
              <a:buFontTx/>
              <a:buNone/>
              <a:defRPr/>
            </a:pPr>
            <a:r>
              <a:rPr lang="it-IT" b="1" dirty="0" smtClean="0"/>
              <a:t>APPLICATIONS</a:t>
            </a:r>
          </a:p>
          <a:p>
            <a:pPr>
              <a:buFontTx/>
              <a:buNone/>
              <a:defRPr/>
            </a:pPr>
            <a:endParaRPr lang="it-IT" sz="2200" b="1" dirty="0" smtClean="0"/>
          </a:p>
          <a:p>
            <a:pPr>
              <a:buClrTx/>
              <a:buFont typeface="Arial" pitchFamily="34" charset="0"/>
              <a:buChar char="•"/>
              <a:defRPr/>
            </a:pPr>
            <a:r>
              <a:rPr lang="it-IT" sz="2200" cap="all" dirty="0" smtClean="0"/>
              <a:t>PETROCHEMICAL INDUSTRY</a:t>
            </a:r>
          </a:p>
          <a:p>
            <a:pPr>
              <a:buClrTx/>
              <a:buNone/>
              <a:defRPr/>
            </a:pPr>
            <a:endParaRPr lang="it-IT" sz="500" cap="all" dirty="0" smtClean="0"/>
          </a:p>
          <a:p>
            <a:pPr>
              <a:buClrTx/>
              <a:buFont typeface="Arial" pitchFamily="34" charset="0"/>
              <a:buChar char="•"/>
              <a:defRPr/>
            </a:pPr>
            <a:r>
              <a:rPr lang="it-IT" sz="2200" cap="all" dirty="0" smtClean="0"/>
              <a:t>CHEMICAL TRANSPORT TANKS</a:t>
            </a:r>
          </a:p>
          <a:p>
            <a:pPr>
              <a:buClrTx/>
              <a:buNone/>
              <a:defRPr/>
            </a:pPr>
            <a:endParaRPr lang="it-IT" sz="500" cap="all" dirty="0" smtClean="0"/>
          </a:p>
          <a:p>
            <a:pPr>
              <a:buClrTx/>
              <a:buFont typeface="Arial" pitchFamily="34" charset="0"/>
              <a:buChar char="•"/>
              <a:defRPr/>
            </a:pPr>
            <a:r>
              <a:rPr lang="it-IT" sz="2200" cap="all" dirty="0" err="1" smtClean="0"/>
              <a:t>Liquid</a:t>
            </a:r>
            <a:r>
              <a:rPr lang="it-IT" sz="2200" cap="all" dirty="0" smtClean="0"/>
              <a:t> industrial </a:t>
            </a:r>
            <a:r>
              <a:rPr lang="it-IT" sz="2200" cap="all" dirty="0" err="1" smtClean="0"/>
              <a:t>waste</a:t>
            </a:r>
            <a:r>
              <a:rPr lang="it-IT" sz="2200" cap="all" dirty="0" smtClean="0"/>
              <a:t> </a:t>
            </a:r>
            <a:r>
              <a:rPr lang="it-IT" sz="2200" cap="all" dirty="0" err="1" smtClean="0"/>
              <a:t>recycling</a:t>
            </a:r>
            <a:r>
              <a:rPr lang="it-IT" sz="2200" cap="all" dirty="0" smtClean="0"/>
              <a:t> </a:t>
            </a:r>
            <a:r>
              <a:rPr lang="it-IT" sz="2200" cap="all" dirty="0" err="1" smtClean="0"/>
              <a:t>plant</a:t>
            </a:r>
            <a:endParaRPr lang="it-IT" sz="2200" cap="all" dirty="0" smtClean="0"/>
          </a:p>
          <a:p>
            <a:pPr>
              <a:buClrTx/>
              <a:buNone/>
              <a:defRPr/>
            </a:pPr>
            <a:endParaRPr lang="it-IT" sz="500" cap="all" dirty="0" smtClean="0"/>
          </a:p>
          <a:p>
            <a:pPr>
              <a:buClrTx/>
              <a:buFont typeface="Arial" pitchFamily="34" charset="0"/>
              <a:buChar char="•"/>
              <a:defRPr/>
            </a:pPr>
            <a:r>
              <a:rPr lang="it-IT" sz="2200" cap="all" dirty="0" smtClean="0"/>
              <a:t>PAINT FACTORIES (no silicone free)</a:t>
            </a:r>
          </a:p>
          <a:p>
            <a:pPr>
              <a:buClrTx/>
              <a:buNone/>
              <a:defRPr/>
            </a:pPr>
            <a:endParaRPr lang="it-IT" sz="500" cap="all" dirty="0" smtClean="0"/>
          </a:p>
          <a:p>
            <a:pPr>
              <a:buClrTx/>
              <a:buFont typeface="Arial" pitchFamily="34" charset="0"/>
              <a:buChar char="•"/>
              <a:defRPr/>
            </a:pPr>
            <a:r>
              <a:rPr lang="it-IT" sz="2200" cap="all" dirty="0" smtClean="0"/>
              <a:t>WIDE RANGE OF APPLICATIONS</a:t>
            </a:r>
          </a:p>
          <a:p>
            <a:pPr>
              <a:defRPr/>
            </a:pPr>
            <a:endParaRPr lang="it-IT" cap="all" dirty="0" smtClean="0"/>
          </a:p>
          <a:p>
            <a:pPr>
              <a:defRPr/>
            </a:pPr>
            <a:endParaRPr lang="it-IT" dirty="0" smtClean="0"/>
          </a:p>
        </p:txBody>
      </p:sp>
      <p:sp>
        <p:nvSpPr>
          <p:cNvPr id="6" name="CasellaDiTesto 5"/>
          <p:cNvSpPr txBox="1"/>
          <p:nvPr/>
        </p:nvSpPr>
        <p:spPr>
          <a:xfrm>
            <a:off x="214282" y="5214950"/>
            <a:ext cx="8643997" cy="954107"/>
          </a:xfrm>
          <a:prstGeom prst="rect">
            <a:avLst/>
          </a:prstGeom>
          <a:noFill/>
        </p:spPr>
        <p:txBody>
          <a:bodyPr wrap="square">
            <a:spAutoFit/>
          </a:bodyPr>
          <a:lstStyle/>
          <a:p>
            <a:pPr algn="l">
              <a:defRPr/>
            </a:pPr>
            <a:r>
              <a:rPr lang="en-US" sz="1400" b="0" i="1" dirty="0">
                <a:latin typeface="+mj-lt"/>
              </a:rPr>
              <a:t>However it is necessary to take in consideration all variable that may be encountered in actual use, such as and not limited to temperature, concentration, pressure, duration of exposure and stability of the fluid and possible contamination</a:t>
            </a:r>
          </a:p>
          <a:p>
            <a:pPr algn="l">
              <a:defRPr/>
            </a:pPr>
            <a:r>
              <a:rPr lang="en-US" sz="1400" b="0" i="1" dirty="0">
                <a:latin typeface="+mj-lt"/>
              </a:rPr>
              <a:t>All application should always be tested: the compound should always be tested with the chemical it is going to </a:t>
            </a:r>
            <a:r>
              <a:rPr lang="en-US" sz="1400" b="0" i="1" dirty="0" smtClean="0">
                <a:latin typeface="+mj-lt"/>
              </a:rPr>
              <a:t>handle</a:t>
            </a:r>
            <a:endParaRPr lang="it-IT" sz="2200" dirty="0">
              <a:latin typeface="+mj-lt"/>
            </a:endParaRPr>
          </a:p>
        </p:txBody>
      </p:sp>
      <p:sp>
        <p:nvSpPr>
          <p:cNvPr id="8" name="CasellaDiTesto 7"/>
          <p:cNvSpPr txBox="1">
            <a:spLocks noChangeArrowheads="1"/>
          </p:cNvSpPr>
          <p:nvPr/>
        </p:nvSpPr>
        <p:spPr bwMode="auto">
          <a:xfrm>
            <a:off x="0" y="1000108"/>
            <a:ext cx="9144000" cy="646331"/>
          </a:xfrm>
          <a:prstGeom prst="rect">
            <a:avLst/>
          </a:prstGeom>
          <a:noFill/>
          <a:ln w="9525">
            <a:noFill/>
            <a:miter lim="800000"/>
            <a:headEnd/>
            <a:tailEnd/>
          </a:ln>
        </p:spPr>
        <p:txBody>
          <a:bodyPr wrap="square">
            <a:spAutoFit/>
          </a:bodyPr>
          <a:lstStyle/>
          <a:p>
            <a:pPr algn="ctr"/>
            <a:r>
              <a:rPr lang="it-IT" sz="3600" dirty="0">
                <a:latin typeface="Arial" pitchFamily="34" charset="0"/>
                <a:cs typeface="Arial" pitchFamily="34" charset="0"/>
              </a:rPr>
              <a:t>UHMWPE</a:t>
            </a:r>
          </a:p>
        </p:txBody>
      </p:sp>
      <p:pic>
        <p:nvPicPr>
          <p:cNvPr id="9" name="Immagine 8"/>
          <p:cNvPicPr>
            <a:picLocks noChangeAspect="1"/>
          </p:cNvPicPr>
          <p:nvPr/>
        </p:nvPicPr>
        <p:blipFill>
          <a:blip r:embed="rId3" cstate="print"/>
          <a:srcRect/>
          <a:stretch>
            <a:fillRect/>
          </a:stretch>
        </p:blipFill>
        <p:spPr bwMode="auto">
          <a:xfrm>
            <a:off x="5765800" y="0"/>
            <a:ext cx="3378200" cy="314325"/>
          </a:xfrm>
          <a:prstGeom prst="rect">
            <a:avLst/>
          </a:prstGeom>
          <a:noFill/>
          <a:ln w="9525">
            <a:noFill/>
            <a:miter lim="800000"/>
            <a:headEnd/>
            <a:tailEnd/>
          </a:ln>
        </p:spPr>
      </p:pic>
      <p:sp>
        <p:nvSpPr>
          <p:cNvPr id="10"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26</a:t>
            </a:fld>
            <a:endParaRPr lang="it-IT"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64704"/>
            <a:ext cx="8229600" cy="720080"/>
          </a:xfrm>
        </p:spPr>
        <p:txBody>
          <a:bodyPr>
            <a:normAutofit fontScale="90000"/>
          </a:bodyPr>
          <a:lstStyle/>
          <a:p>
            <a:pPr algn="ctr"/>
            <a:r>
              <a:rPr lang="en-GB" b="1" dirty="0" smtClean="0"/>
              <a:t>UPE main </a:t>
            </a:r>
            <a:r>
              <a:rPr lang="en-GB" b="1" dirty="0" smtClean="0"/>
              <a:t>characteristics</a:t>
            </a:r>
            <a:endParaRPr lang="it-IT" dirty="0"/>
          </a:p>
        </p:txBody>
      </p:sp>
      <p:graphicFrame>
        <p:nvGraphicFramePr>
          <p:cNvPr id="4" name="Tabella 3"/>
          <p:cNvGraphicFramePr>
            <a:graphicFrameLocks noGrp="1"/>
          </p:cNvGraphicFramePr>
          <p:nvPr/>
        </p:nvGraphicFramePr>
        <p:xfrm>
          <a:off x="467544" y="1772814"/>
          <a:ext cx="8424936" cy="4589050"/>
        </p:xfrm>
        <a:graphic>
          <a:graphicData uri="http://schemas.openxmlformats.org/drawingml/2006/table">
            <a:tbl>
              <a:tblPr/>
              <a:tblGrid>
                <a:gridCol w="3888432"/>
                <a:gridCol w="4536504"/>
              </a:tblGrid>
              <a:tr h="390284">
                <a:tc gridSpan="2">
                  <a:txBody>
                    <a:bodyPr/>
                    <a:lstStyle/>
                    <a:p>
                      <a:pPr algn="ctr">
                        <a:lnSpc>
                          <a:spcPct val="115000"/>
                        </a:lnSpc>
                        <a:spcAft>
                          <a:spcPts val="600"/>
                        </a:spcAft>
                      </a:pPr>
                      <a:r>
                        <a:rPr lang="en-US" sz="2000" b="1" dirty="0">
                          <a:latin typeface="Arial"/>
                          <a:ea typeface="Calibri"/>
                          <a:cs typeface="Times New Roman"/>
                        </a:rPr>
                        <a:t>UHMWPE (UPE)</a:t>
                      </a:r>
                      <a:endParaRPr lang="it-IT"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600"/>
                        </a:spcAft>
                      </a:pPr>
                      <a:endParaRPr lang="it-IT"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7915">
                <a:tc>
                  <a:txBody>
                    <a:bodyPr/>
                    <a:lstStyle/>
                    <a:p>
                      <a:pPr>
                        <a:lnSpc>
                          <a:spcPct val="115000"/>
                        </a:lnSpc>
                        <a:spcAft>
                          <a:spcPts val="600"/>
                        </a:spcAft>
                      </a:pPr>
                      <a:r>
                        <a:rPr lang="en-US" sz="1500" i="1" u="sng" dirty="0">
                          <a:latin typeface="Arial"/>
                          <a:ea typeface="Calibri"/>
                          <a:cs typeface="Times New Roman"/>
                        </a:rPr>
                        <a:t>STOCK MANAGEMENT</a:t>
                      </a:r>
                      <a:endParaRPr lang="it-IT" sz="1500" i="1" u="sng"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1800" dirty="0">
                          <a:latin typeface="Arial"/>
                          <a:ea typeface="Calibri"/>
                          <a:cs typeface="Times New Roman"/>
                        </a:rPr>
                        <a:t>ONE HOSE FOR MULTIPLE APPLICATION: PHARMA, COSMETIC, CHEMICAL AND FOOD </a:t>
                      </a:r>
                      <a:endParaRPr lang="it-IT"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236">
                <a:tc>
                  <a:txBody>
                    <a:bodyPr/>
                    <a:lstStyle/>
                    <a:p>
                      <a:pPr>
                        <a:lnSpc>
                          <a:spcPct val="115000"/>
                        </a:lnSpc>
                        <a:spcAft>
                          <a:spcPts val="600"/>
                        </a:spcAft>
                      </a:pPr>
                      <a:r>
                        <a:rPr lang="en-US" sz="1500" i="1" u="sng" dirty="0">
                          <a:latin typeface="Arial"/>
                          <a:ea typeface="Calibri"/>
                          <a:cs typeface="Times New Roman"/>
                        </a:rPr>
                        <a:t>FOOD APPROVALS</a:t>
                      </a:r>
                      <a:endParaRPr lang="it-IT" sz="1500" i="1" u="sng"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1800" dirty="0">
                          <a:latin typeface="Arial"/>
                          <a:ea typeface="Calibri"/>
                          <a:cs typeface="Times New Roman"/>
                        </a:rPr>
                        <a:t>YES- see catalogue</a:t>
                      </a:r>
                      <a:endParaRPr lang="it-IT"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0473">
                <a:tc>
                  <a:txBody>
                    <a:bodyPr/>
                    <a:lstStyle/>
                    <a:p>
                      <a:pPr>
                        <a:lnSpc>
                          <a:spcPct val="115000"/>
                        </a:lnSpc>
                        <a:spcAft>
                          <a:spcPts val="600"/>
                        </a:spcAft>
                      </a:pPr>
                      <a:r>
                        <a:rPr lang="en-US" sz="1500" i="1" u="sng" dirty="0">
                          <a:latin typeface="Arial"/>
                          <a:ea typeface="Calibri"/>
                          <a:cs typeface="Times New Roman"/>
                        </a:rPr>
                        <a:t>PHTALATES FREE TUBE TESTED ACCORDING TO REACH REGULATION</a:t>
                      </a:r>
                      <a:endParaRPr lang="it-IT" sz="1500" i="1" u="sng"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1800" dirty="0">
                          <a:latin typeface="Arial"/>
                          <a:ea typeface="Calibri"/>
                          <a:cs typeface="Times New Roman"/>
                        </a:rPr>
                        <a:t>YES</a:t>
                      </a:r>
                      <a:endParaRPr lang="it-IT"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236">
                <a:tc>
                  <a:txBody>
                    <a:bodyPr/>
                    <a:lstStyle/>
                    <a:p>
                      <a:pPr>
                        <a:lnSpc>
                          <a:spcPct val="115000"/>
                        </a:lnSpc>
                        <a:spcAft>
                          <a:spcPts val="600"/>
                        </a:spcAft>
                      </a:pPr>
                      <a:r>
                        <a:rPr lang="en-US" sz="1500" i="1" u="sng" dirty="0">
                          <a:latin typeface="Arial"/>
                          <a:ea typeface="Calibri"/>
                          <a:cs typeface="Times New Roman"/>
                        </a:rPr>
                        <a:t>TASTE AND ODOUR</a:t>
                      </a:r>
                      <a:endParaRPr lang="it-IT" sz="1500" i="1" u="sng"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1800" dirty="0">
                          <a:latin typeface="Arial"/>
                          <a:ea typeface="Calibri"/>
                          <a:cs typeface="Times New Roman"/>
                        </a:rPr>
                        <a:t>REDUCED</a:t>
                      </a:r>
                      <a:endParaRPr lang="it-IT"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236">
                <a:tc>
                  <a:txBody>
                    <a:bodyPr/>
                    <a:lstStyle/>
                    <a:p>
                      <a:pPr>
                        <a:lnSpc>
                          <a:spcPct val="115000"/>
                        </a:lnSpc>
                        <a:spcAft>
                          <a:spcPts val="600"/>
                        </a:spcAft>
                      </a:pPr>
                      <a:r>
                        <a:rPr lang="en-US" sz="1500" i="1" u="sng" dirty="0">
                          <a:latin typeface="Arial"/>
                          <a:ea typeface="Calibri"/>
                          <a:cs typeface="Times New Roman"/>
                        </a:rPr>
                        <a:t>STEAM CLEANING</a:t>
                      </a:r>
                      <a:endParaRPr lang="it-IT" sz="1500" i="1" u="sng"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1800" dirty="0">
                          <a:latin typeface="Arial"/>
                          <a:ea typeface="Calibri"/>
                          <a:cs typeface="Times New Roman"/>
                        </a:rPr>
                        <a:t>YES</a:t>
                      </a:r>
                      <a:endParaRPr lang="it-IT"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0473">
                <a:tc>
                  <a:txBody>
                    <a:bodyPr/>
                    <a:lstStyle/>
                    <a:p>
                      <a:pPr>
                        <a:lnSpc>
                          <a:spcPct val="115000"/>
                        </a:lnSpc>
                        <a:spcAft>
                          <a:spcPts val="600"/>
                        </a:spcAft>
                      </a:pPr>
                      <a:r>
                        <a:rPr lang="en-US" sz="1500" i="1" u="sng" dirty="0">
                          <a:latin typeface="Arial"/>
                          <a:ea typeface="Calibri"/>
                          <a:cs typeface="Times New Roman"/>
                        </a:rPr>
                        <a:t>MAX TEMPERATURE DEPENDING BY MEDIA CONVEYED</a:t>
                      </a:r>
                      <a:endParaRPr lang="it-IT" sz="1500" i="1" u="sng"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1800" dirty="0">
                          <a:latin typeface="Arial"/>
                          <a:ea typeface="Calibri"/>
                          <a:cs typeface="Times New Roman"/>
                        </a:rPr>
                        <a:t>UP TO </a:t>
                      </a:r>
                      <a:endParaRPr lang="it-IT"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236">
                <a:tc>
                  <a:txBody>
                    <a:bodyPr/>
                    <a:lstStyle/>
                    <a:p>
                      <a:pPr>
                        <a:lnSpc>
                          <a:spcPct val="115000"/>
                        </a:lnSpc>
                        <a:spcAft>
                          <a:spcPts val="600"/>
                        </a:spcAft>
                      </a:pPr>
                      <a:r>
                        <a:rPr lang="en-US" sz="1500" i="1" u="sng" dirty="0">
                          <a:latin typeface="Arial"/>
                          <a:ea typeface="Calibri"/>
                          <a:cs typeface="Times New Roman"/>
                        </a:rPr>
                        <a:t>ABRASION RESISTANCE</a:t>
                      </a:r>
                      <a:endParaRPr lang="it-IT" sz="1500" i="1" u="sng"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1800" dirty="0">
                          <a:latin typeface="Arial"/>
                          <a:ea typeface="Calibri"/>
                          <a:cs typeface="Times New Roman"/>
                        </a:rPr>
                        <a:t>EXCELLENT</a:t>
                      </a:r>
                      <a:endParaRPr lang="it-IT"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236">
                <a:tc>
                  <a:txBody>
                    <a:bodyPr/>
                    <a:lstStyle/>
                    <a:p>
                      <a:pPr>
                        <a:lnSpc>
                          <a:spcPct val="115000"/>
                        </a:lnSpc>
                        <a:spcAft>
                          <a:spcPts val="600"/>
                        </a:spcAft>
                      </a:pPr>
                      <a:r>
                        <a:rPr lang="en-US" sz="1500" i="1" u="sng" dirty="0">
                          <a:latin typeface="Arial"/>
                          <a:ea typeface="Calibri"/>
                          <a:cs typeface="Times New Roman"/>
                        </a:rPr>
                        <a:t>PERMEATION RATE</a:t>
                      </a:r>
                      <a:endParaRPr lang="it-IT" sz="1500" i="1" u="sng"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1800" dirty="0">
                          <a:latin typeface="Arial"/>
                          <a:ea typeface="Calibri"/>
                          <a:cs typeface="Times New Roman"/>
                        </a:rPr>
                        <a:t>VERY GOOD</a:t>
                      </a:r>
                      <a:endParaRPr lang="it-IT"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236">
                <a:tc>
                  <a:txBody>
                    <a:bodyPr/>
                    <a:lstStyle/>
                    <a:p>
                      <a:pPr>
                        <a:lnSpc>
                          <a:spcPct val="115000"/>
                        </a:lnSpc>
                        <a:spcAft>
                          <a:spcPts val="600"/>
                        </a:spcAft>
                      </a:pPr>
                      <a:r>
                        <a:rPr lang="en-US" sz="1500" i="1" u="sng" dirty="0">
                          <a:latin typeface="Arial"/>
                          <a:ea typeface="Calibri"/>
                          <a:cs typeface="Times New Roman"/>
                        </a:rPr>
                        <a:t>CONDUCTIVE</a:t>
                      </a:r>
                      <a:endParaRPr lang="it-IT" sz="1500" i="1" u="sng"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1800" dirty="0">
                          <a:latin typeface="Arial"/>
                          <a:ea typeface="Calibri"/>
                          <a:cs typeface="Times New Roman"/>
                        </a:rPr>
                        <a:t>AVAILABLE ON REQUEST</a:t>
                      </a:r>
                      <a:endParaRPr lang="it-IT"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Immagine 4"/>
          <p:cNvPicPr>
            <a:picLocks noChangeAspect="1"/>
          </p:cNvPicPr>
          <p:nvPr/>
        </p:nvPicPr>
        <p:blipFill>
          <a:blip r:embed="rId2" cstate="print"/>
          <a:srcRect/>
          <a:stretch>
            <a:fillRect/>
          </a:stretch>
        </p:blipFill>
        <p:spPr bwMode="auto">
          <a:xfrm>
            <a:off x="5765800" y="0"/>
            <a:ext cx="3378200" cy="3143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bwMode="auto">
          <a:xfrm>
            <a:off x="0" y="620688"/>
            <a:ext cx="9144000" cy="758825"/>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it-IT" sz="3600" dirty="0" smtClean="0">
                <a:solidFill>
                  <a:schemeClr val="tx1"/>
                </a:solidFill>
                <a:latin typeface="Arial" pitchFamily="34" charset="0"/>
                <a:ea typeface="+mn-ea"/>
                <a:cs typeface="Arial" pitchFamily="34" charset="0"/>
              </a:rPr>
              <a:t>TUCHEM UPE FULL CONDUCTIVE</a:t>
            </a:r>
          </a:p>
        </p:txBody>
      </p:sp>
      <p:sp>
        <p:nvSpPr>
          <p:cNvPr id="30723"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30724" name="Rectangle 12"/>
          <p:cNvSpPr>
            <a:spLocks noChangeArrowheads="1"/>
          </p:cNvSpPr>
          <p:nvPr/>
        </p:nvSpPr>
        <p:spPr bwMode="auto">
          <a:xfrm>
            <a:off x="0" y="2324100"/>
            <a:ext cx="9144000" cy="0"/>
          </a:xfrm>
          <a:prstGeom prst="rect">
            <a:avLst/>
          </a:prstGeom>
          <a:noFill/>
          <a:ln w="9525">
            <a:noFill/>
            <a:miter lim="800000"/>
            <a:headEnd/>
            <a:tailEnd/>
          </a:ln>
        </p:spPr>
        <p:txBody>
          <a:bodyPr wrap="none" anchor="ctr">
            <a:spAutoFit/>
          </a:bodyPr>
          <a:lstStyle/>
          <a:p>
            <a:endParaRPr lang="it-IT"/>
          </a:p>
        </p:txBody>
      </p:sp>
      <p:sp>
        <p:nvSpPr>
          <p:cNvPr id="30725" name="Rectangle 2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30726" name="Rectangle 21"/>
          <p:cNvSpPr>
            <a:spLocks noChangeArrowheads="1"/>
          </p:cNvSpPr>
          <p:nvPr/>
        </p:nvSpPr>
        <p:spPr bwMode="auto">
          <a:xfrm>
            <a:off x="0" y="2790825"/>
            <a:ext cx="9144000" cy="0"/>
          </a:xfrm>
          <a:prstGeom prst="rect">
            <a:avLst/>
          </a:prstGeom>
          <a:noFill/>
          <a:ln w="9525">
            <a:noFill/>
            <a:miter lim="800000"/>
            <a:headEnd/>
            <a:tailEnd/>
          </a:ln>
        </p:spPr>
        <p:txBody>
          <a:bodyPr wrap="none" anchor="ctr">
            <a:spAutoFit/>
          </a:bodyPr>
          <a:lstStyle/>
          <a:p>
            <a:endParaRPr lang="it-IT"/>
          </a:p>
        </p:txBody>
      </p:sp>
      <p:pic>
        <p:nvPicPr>
          <p:cNvPr id="30727" name="Picture 9"/>
          <p:cNvPicPr>
            <a:picLocks noChangeAspect="1" noChangeArrowheads="1"/>
          </p:cNvPicPr>
          <p:nvPr/>
        </p:nvPicPr>
        <p:blipFill>
          <a:blip r:embed="rId2" cstate="print"/>
          <a:srcRect/>
          <a:stretch>
            <a:fillRect/>
          </a:stretch>
        </p:blipFill>
        <p:spPr bwMode="auto">
          <a:xfrm>
            <a:off x="397246" y="1348179"/>
            <a:ext cx="3124200" cy="1000125"/>
          </a:xfrm>
          <a:prstGeom prst="rect">
            <a:avLst/>
          </a:prstGeom>
          <a:noFill/>
          <a:ln w="9525">
            <a:noFill/>
            <a:miter lim="800000"/>
            <a:headEnd/>
            <a:tailEnd/>
          </a:ln>
        </p:spPr>
      </p:pic>
      <p:sp>
        <p:nvSpPr>
          <p:cNvPr id="17" name="CasellaDiTesto 6"/>
          <p:cNvSpPr txBox="1">
            <a:spLocks noChangeArrowheads="1"/>
          </p:cNvSpPr>
          <p:nvPr/>
        </p:nvSpPr>
        <p:spPr bwMode="auto">
          <a:xfrm>
            <a:off x="179512" y="2636912"/>
            <a:ext cx="8715375" cy="4047262"/>
          </a:xfrm>
          <a:prstGeom prst="rect">
            <a:avLst/>
          </a:prstGeom>
          <a:noFill/>
          <a:ln w="9525">
            <a:noFill/>
            <a:miter lim="800000"/>
            <a:headEnd/>
            <a:tailEnd/>
          </a:ln>
        </p:spPr>
        <p:txBody>
          <a:bodyPr wrap="square">
            <a:spAutoFit/>
          </a:bodyPr>
          <a:lstStyle/>
          <a:p>
            <a:pPr algn="just">
              <a:defRPr/>
            </a:pPr>
            <a:r>
              <a:rPr lang="en-GB" sz="1600" dirty="0">
                <a:latin typeface="Arial" pitchFamily="34" charset="0"/>
                <a:cs typeface="Arial" pitchFamily="34" charset="0"/>
              </a:rPr>
              <a:t>Suction and delivery hose DESIGNED ACCORDING TO EN 12115 standards for </a:t>
            </a:r>
            <a:r>
              <a:rPr lang="en-GB" sz="1600" kern="0" dirty="0">
                <a:solidFill>
                  <a:srgbClr val="000000"/>
                </a:solidFill>
                <a:latin typeface="Arial" pitchFamily="34" charset="0"/>
                <a:cs typeface="Arial" pitchFamily="34" charset="0"/>
              </a:rPr>
              <a:t>chemical products.  </a:t>
            </a:r>
            <a:endParaRPr lang="en-GB" sz="1600" dirty="0">
              <a:latin typeface="Arial" pitchFamily="34" charset="0"/>
              <a:cs typeface="Arial" pitchFamily="34" charset="0"/>
            </a:endParaRPr>
          </a:p>
          <a:p>
            <a:pPr algn="just">
              <a:defRPr/>
            </a:pPr>
            <a:r>
              <a:rPr lang="en-US" sz="1600" dirty="0">
                <a:latin typeface="Arial" pitchFamily="34" charset="0"/>
                <a:cs typeface="Arial" pitchFamily="34" charset="0"/>
              </a:rPr>
              <a:t>Phthalates free tube, tested in compliance with 1907/2006/CE (REACH).</a:t>
            </a:r>
          </a:p>
          <a:p>
            <a:pPr algn="just">
              <a:defRPr/>
            </a:pPr>
            <a:r>
              <a:rPr lang="en-US" sz="1600"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TESTED AND CERTIFIED BY INERIS FOR USE IN ATEX AREA (EX-ZONE 0, 1 and 2)</a:t>
            </a:r>
          </a:p>
          <a:p>
            <a:pPr algn="just">
              <a:defRPr/>
            </a:pPr>
            <a:endParaRPr lang="en-US" sz="1000" u="sng" dirty="0">
              <a:solidFill>
                <a:srgbClr val="FF0000"/>
              </a:solidFill>
              <a:latin typeface="Arial" pitchFamily="34" charset="0"/>
              <a:cs typeface="Arial" pitchFamily="34" charset="0"/>
            </a:endParaRPr>
          </a:p>
          <a:p>
            <a:pPr algn="just">
              <a:spcBef>
                <a:spcPts val="600"/>
              </a:spcBef>
              <a:spcAft>
                <a:spcPts val="600"/>
              </a:spcAft>
              <a:buFont typeface="Arial" pitchFamily="34" charset="0"/>
              <a:buChar char="•"/>
              <a:defRPr/>
            </a:pPr>
            <a:r>
              <a:rPr lang="en-US" sz="1600" b="1" dirty="0">
                <a:latin typeface="Arial" pitchFamily="34" charset="0"/>
                <a:cs typeface="Arial" pitchFamily="34" charset="0"/>
              </a:rPr>
              <a:t>TUBE: </a:t>
            </a:r>
            <a:r>
              <a:rPr lang="en-US" sz="1600" dirty="0">
                <a:latin typeface="Arial" pitchFamily="34" charset="0"/>
                <a:cs typeface="Arial" pitchFamily="34" charset="0"/>
              </a:rPr>
              <a:t>UPE</a:t>
            </a:r>
            <a:r>
              <a:rPr lang="en-US" sz="1600" dirty="0">
                <a:solidFill>
                  <a:srgbClr val="000000"/>
                </a:solidFill>
                <a:latin typeface="Arial" pitchFamily="34" charset="0"/>
                <a:cs typeface="Arial" pitchFamily="34" charset="0"/>
              </a:rPr>
              <a:t>, </a:t>
            </a:r>
            <a:r>
              <a:rPr lang="en-US" sz="1600" dirty="0">
                <a:latin typeface="Arial" pitchFamily="34" charset="0"/>
                <a:cs typeface="Arial" pitchFamily="34" charset="0"/>
              </a:rPr>
              <a:t>black, </a:t>
            </a:r>
            <a:r>
              <a:rPr lang="en-US" sz="1600" dirty="0" smtClean="0">
                <a:latin typeface="Arial" pitchFamily="34" charset="0"/>
                <a:cs typeface="Arial" pitchFamily="34" charset="0"/>
              </a:rPr>
              <a:t>conductive. Phthalates </a:t>
            </a:r>
            <a:r>
              <a:rPr lang="en-US" sz="1600" dirty="0">
                <a:latin typeface="Arial" pitchFamily="34" charset="0"/>
                <a:cs typeface="Arial" pitchFamily="34" charset="0"/>
              </a:rPr>
              <a:t>free, tested in compliance with 1907/2006/CE (REACH)</a:t>
            </a:r>
            <a:endParaRPr lang="en-GB" sz="1600" dirty="0">
              <a:latin typeface="Arial" pitchFamily="34" charset="0"/>
              <a:cs typeface="Arial" pitchFamily="34" charset="0"/>
            </a:endParaRPr>
          </a:p>
          <a:p>
            <a:pPr algn="just">
              <a:spcBef>
                <a:spcPts val="600"/>
              </a:spcBef>
              <a:spcAft>
                <a:spcPts val="600"/>
              </a:spcAft>
              <a:buFont typeface="Arial" charset="0"/>
              <a:buChar char="•"/>
              <a:defRPr/>
            </a:pPr>
            <a:r>
              <a:rPr lang="en-US" sz="1600" b="1" dirty="0">
                <a:latin typeface="Arial" pitchFamily="34" charset="0"/>
                <a:cs typeface="Arial" pitchFamily="34" charset="0"/>
              </a:rPr>
              <a:t>REINFORCEMENT: </a:t>
            </a:r>
            <a:r>
              <a:rPr lang="en-US" sz="1600" dirty="0">
                <a:latin typeface="Arial" pitchFamily="34" charset="0"/>
                <a:cs typeface="Arial" pitchFamily="34" charset="0"/>
              </a:rPr>
              <a:t>textile plies - </a:t>
            </a:r>
            <a:r>
              <a:rPr lang="en-GB" sz="1600" dirty="0">
                <a:latin typeface="Arial" pitchFamily="34" charset="0"/>
                <a:cs typeface="Arial" pitchFamily="34" charset="0"/>
              </a:rPr>
              <a:t>a/s copper wire to discharge static electricity </a:t>
            </a:r>
            <a:r>
              <a:rPr lang="en-US" sz="1600" dirty="0">
                <a:latin typeface="Arial" pitchFamily="34" charset="0"/>
                <a:cs typeface="Arial" pitchFamily="34" charset="0"/>
              </a:rPr>
              <a:t>- galvanized wire helices</a:t>
            </a:r>
          </a:p>
          <a:p>
            <a:pPr algn="just">
              <a:spcBef>
                <a:spcPts val="600"/>
              </a:spcBef>
              <a:spcAft>
                <a:spcPts val="600"/>
              </a:spcAft>
              <a:buFont typeface="Arial" charset="0"/>
              <a:buChar char="•"/>
              <a:defRPr/>
            </a:pPr>
            <a:r>
              <a:rPr lang="en-US" sz="1600" b="1" dirty="0">
                <a:latin typeface="Arial" pitchFamily="34" charset="0"/>
                <a:cs typeface="Arial" pitchFamily="34" charset="0"/>
              </a:rPr>
              <a:t>COVER: </a:t>
            </a:r>
            <a:r>
              <a:rPr lang="en-US" sz="1600" dirty="0">
                <a:latin typeface="Arial" pitchFamily="34" charset="0"/>
                <a:cs typeface="Arial" pitchFamily="34" charset="0"/>
              </a:rPr>
              <a:t>smooth, EPDM, black,</a:t>
            </a:r>
            <a:r>
              <a:rPr lang="en-GB" sz="1600" dirty="0">
                <a:latin typeface="Arial" pitchFamily="34" charset="0"/>
                <a:cs typeface="Arial" pitchFamily="34" charset="0"/>
              </a:rPr>
              <a:t> conductive,</a:t>
            </a:r>
            <a:r>
              <a:rPr lang="en-US" sz="1600" dirty="0">
                <a:latin typeface="Arial" pitchFamily="34" charset="0"/>
                <a:cs typeface="Arial" pitchFamily="34" charset="0"/>
              </a:rPr>
              <a:t> abrasion, ageing, and ozone resistant, cloth finish </a:t>
            </a:r>
          </a:p>
          <a:p>
            <a:pPr algn="just">
              <a:spcBef>
                <a:spcPts val="600"/>
              </a:spcBef>
              <a:spcAft>
                <a:spcPts val="600"/>
              </a:spcAft>
              <a:buFont typeface="Arial" charset="0"/>
              <a:buChar char="•"/>
              <a:defRPr/>
            </a:pPr>
            <a:r>
              <a:rPr lang="en-US" sz="1600" b="1" dirty="0">
                <a:latin typeface="Arial" pitchFamily="34" charset="0"/>
                <a:cs typeface="Arial" pitchFamily="34" charset="0"/>
              </a:rPr>
              <a:t>WP: </a:t>
            </a:r>
            <a:r>
              <a:rPr lang="en-US" sz="1600" dirty="0">
                <a:latin typeface="Arial" pitchFamily="34" charset="0"/>
                <a:cs typeface="Arial" pitchFamily="34" charset="0"/>
              </a:rPr>
              <a:t>16 BAR (250 PSI)      </a:t>
            </a:r>
            <a:r>
              <a:rPr lang="en-US" sz="1600" b="1" dirty="0">
                <a:latin typeface="Arial" pitchFamily="34" charset="0"/>
                <a:cs typeface="Arial" pitchFamily="34" charset="0"/>
              </a:rPr>
              <a:t>BP: </a:t>
            </a:r>
            <a:r>
              <a:rPr lang="en-US" sz="1600" dirty="0">
                <a:latin typeface="Arial" pitchFamily="34" charset="0"/>
                <a:cs typeface="Arial" pitchFamily="34" charset="0"/>
              </a:rPr>
              <a:t>64 BAR (1000 PSI)</a:t>
            </a:r>
          </a:p>
          <a:p>
            <a:pPr algn="just">
              <a:spcBef>
                <a:spcPts val="600"/>
              </a:spcBef>
              <a:spcAft>
                <a:spcPts val="600"/>
              </a:spcAft>
              <a:buFont typeface="Arial" charset="0"/>
              <a:buChar char="•"/>
              <a:defRPr/>
            </a:pPr>
            <a:r>
              <a:rPr lang="en-US" sz="1600" b="1" dirty="0">
                <a:latin typeface="Arial" pitchFamily="34" charset="0"/>
                <a:cs typeface="Arial" pitchFamily="34" charset="0"/>
              </a:rPr>
              <a:t>VACUUM: </a:t>
            </a:r>
            <a:r>
              <a:rPr lang="en-US" sz="1600" dirty="0">
                <a:latin typeface="Arial" pitchFamily="34" charset="0"/>
                <a:cs typeface="Arial" pitchFamily="34" charset="0"/>
              </a:rPr>
              <a:t>675 mmHg (0,9 bar</a:t>
            </a:r>
            <a:r>
              <a:rPr lang="en-US" sz="1600" dirty="0" smtClean="0">
                <a:latin typeface="Arial" pitchFamily="34" charset="0"/>
                <a:cs typeface="Arial" pitchFamily="34" charset="0"/>
              </a:rPr>
              <a:t>)</a:t>
            </a:r>
          </a:p>
          <a:p>
            <a:pPr algn="just">
              <a:spcBef>
                <a:spcPts val="600"/>
              </a:spcBef>
              <a:spcAft>
                <a:spcPts val="600"/>
              </a:spcAft>
              <a:buFont typeface="Arial" charset="0"/>
              <a:buChar char="•"/>
              <a:defRPr/>
            </a:pPr>
            <a:r>
              <a:rPr lang="en-US" sz="1600" dirty="0" smtClean="0">
                <a:latin typeface="Arial" pitchFamily="34" charset="0"/>
                <a:cs typeface="Arial" pitchFamily="34" charset="0"/>
              </a:rPr>
              <a:t> </a:t>
            </a:r>
            <a:r>
              <a:rPr lang="en-US" sz="1600" b="1" dirty="0" smtClean="0">
                <a:latin typeface="Arial" pitchFamily="34" charset="0"/>
                <a:cs typeface="Arial" pitchFamily="34" charset="0"/>
              </a:rPr>
              <a:t>T</a:t>
            </a:r>
            <a:r>
              <a:rPr lang="en-US" sz="1600" b="1" dirty="0">
                <a:latin typeface="Arial" pitchFamily="34" charset="0"/>
                <a:cs typeface="Arial" pitchFamily="34" charset="0"/>
              </a:rPr>
              <a:t>: </a:t>
            </a:r>
            <a:r>
              <a:rPr lang="en-US" sz="1600" dirty="0">
                <a:latin typeface="Arial" pitchFamily="34" charset="0"/>
                <a:cs typeface="Arial" pitchFamily="34" charset="0"/>
              </a:rPr>
              <a:t>-35°C / +100°C ( -31°F / +212°F )</a:t>
            </a:r>
            <a:endParaRPr lang="en-GB" sz="1600" kern="0" dirty="0">
              <a:latin typeface="Arial" pitchFamily="34" charset="0"/>
              <a:cs typeface="Arial" pitchFamily="34" charset="0"/>
            </a:endParaRPr>
          </a:p>
        </p:txBody>
      </p:sp>
      <p:pic>
        <p:nvPicPr>
          <p:cNvPr id="30730" name="Picture 3" descr="EX"/>
          <p:cNvPicPr>
            <a:picLocks noChangeAspect="1" noChangeArrowheads="1"/>
          </p:cNvPicPr>
          <p:nvPr/>
        </p:nvPicPr>
        <p:blipFill>
          <a:blip r:embed="rId3" cstate="print"/>
          <a:srcRect/>
          <a:stretch>
            <a:fillRect/>
          </a:stretch>
        </p:blipFill>
        <p:spPr bwMode="auto">
          <a:xfrm>
            <a:off x="7956376" y="1772816"/>
            <a:ext cx="642937" cy="528638"/>
          </a:xfrm>
          <a:prstGeom prst="rect">
            <a:avLst/>
          </a:prstGeom>
          <a:noFill/>
          <a:ln w="9525">
            <a:noFill/>
            <a:miter lim="800000"/>
            <a:headEnd/>
            <a:tailEnd/>
          </a:ln>
        </p:spPr>
      </p:pic>
      <p:pic>
        <p:nvPicPr>
          <p:cNvPr id="30731" name="Picture 9" descr="FDA"/>
          <p:cNvPicPr>
            <a:picLocks noChangeAspect="1" noChangeArrowheads="1"/>
          </p:cNvPicPr>
          <p:nvPr/>
        </p:nvPicPr>
        <p:blipFill>
          <a:blip r:embed="rId4" cstate="print"/>
          <a:srcRect/>
          <a:stretch>
            <a:fillRect/>
          </a:stretch>
        </p:blipFill>
        <p:spPr bwMode="auto">
          <a:xfrm>
            <a:off x="4903613" y="1468016"/>
            <a:ext cx="590550" cy="485775"/>
          </a:xfrm>
          <a:prstGeom prst="rect">
            <a:avLst/>
          </a:prstGeom>
          <a:noFill/>
          <a:ln w="9525">
            <a:noFill/>
            <a:miter lim="800000"/>
            <a:headEnd/>
            <a:tailEnd/>
          </a:ln>
        </p:spPr>
      </p:pic>
      <p:pic>
        <p:nvPicPr>
          <p:cNvPr id="30732" name="Picture 8" descr="BFR"/>
          <p:cNvPicPr>
            <a:picLocks noChangeAspect="1" noChangeArrowheads="1"/>
          </p:cNvPicPr>
          <p:nvPr/>
        </p:nvPicPr>
        <p:blipFill>
          <a:blip r:embed="rId5" cstate="print"/>
          <a:srcRect/>
          <a:stretch>
            <a:fillRect/>
          </a:stretch>
        </p:blipFill>
        <p:spPr bwMode="auto">
          <a:xfrm>
            <a:off x="5608463" y="1468016"/>
            <a:ext cx="590550" cy="485775"/>
          </a:xfrm>
          <a:prstGeom prst="rect">
            <a:avLst/>
          </a:prstGeom>
          <a:noFill/>
          <a:ln w="9525">
            <a:noFill/>
            <a:miter lim="800000"/>
            <a:headEnd/>
            <a:tailEnd/>
          </a:ln>
        </p:spPr>
      </p:pic>
      <p:pic>
        <p:nvPicPr>
          <p:cNvPr id="30733" name="Picture 7" descr="DM21031973"/>
          <p:cNvPicPr>
            <a:picLocks noChangeAspect="1" noChangeArrowheads="1"/>
          </p:cNvPicPr>
          <p:nvPr/>
        </p:nvPicPr>
        <p:blipFill>
          <a:blip r:embed="rId6" cstate="print"/>
          <a:srcRect/>
          <a:stretch>
            <a:fillRect/>
          </a:stretch>
        </p:blipFill>
        <p:spPr bwMode="auto">
          <a:xfrm>
            <a:off x="6332363" y="1477541"/>
            <a:ext cx="590550" cy="485775"/>
          </a:xfrm>
          <a:prstGeom prst="rect">
            <a:avLst/>
          </a:prstGeom>
          <a:noFill/>
          <a:ln w="9525">
            <a:noFill/>
            <a:miter lim="800000"/>
            <a:headEnd/>
            <a:tailEnd/>
          </a:ln>
        </p:spPr>
      </p:pic>
      <p:pic>
        <p:nvPicPr>
          <p:cNvPr id="30734" name="Picture 6" descr="CE19352004"/>
          <p:cNvPicPr>
            <a:picLocks noChangeAspect="1" noChangeArrowheads="1"/>
          </p:cNvPicPr>
          <p:nvPr/>
        </p:nvPicPr>
        <p:blipFill>
          <a:blip r:embed="rId7" cstate="print"/>
          <a:srcRect/>
          <a:stretch>
            <a:fillRect/>
          </a:stretch>
        </p:blipFill>
        <p:spPr bwMode="auto">
          <a:xfrm>
            <a:off x="4913138" y="2039516"/>
            <a:ext cx="590550" cy="485775"/>
          </a:xfrm>
          <a:prstGeom prst="rect">
            <a:avLst/>
          </a:prstGeom>
          <a:noFill/>
          <a:ln w="9525">
            <a:noFill/>
            <a:miter lim="800000"/>
            <a:headEnd/>
            <a:tailEnd/>
          </a:ln>
        </p:spPr>
      </p:pic>
      <p:pic>
        <p:nvPicPr>
          <p:cNvPr id="30735" name="Picture 5" descr="CE102011"/>
          <p:cNvPicPr>
            <a:picLocks noChangeAspect="1" noChangeArrowheads="1"/>
          </p:cNvPicPr>
          <p:nvPr/>
        </p:nvPicPr>
        <p:blipFill>
          <a:blip r:embed="rId8" cstate="print"/>
          <a:srcRect/>
          <a:stretch>
            <a:fillRect/>
          </a:stretch>
        </p:blipFill>
        <p:spPr bwMode="auto">
          <a:xfrm>
            <a:off x="5608463" y="2039516"/>
            <a:ext cx="590550" cy="485775"/>
          </a:xfrm>
          <a:prstGeom prst="rect">
            <a:avLst/>
          </a:prstGeom>
          <a:noFill/>
          <a:ln w="9525">
            <a:noFill/>
            <a:miter lim="800000"/>
            <a:headEnd/>
            <a:tailEnd/>
          </a:ln>
        </p:spPr>
      </p:pic>
      <p:pic>
        <p:nvPicPr>
          <p:cNvPr id="30736" name="Picture 4" descr="REACH"/>
          <p:cNvPicPr>
            <a:picLocks noChangeAspect="1" noChangeArrowheads="1"/>
          </p:cNvPicPr>
          <p:nvPr/>
        </p:nvPicPr>
        <p:blipFill>
          <a:blip r:embed="rId9" cstate="print"/>
          <a:srcRect/>
          <a:stretch>
            <a:fillRect/>
          </a:stretch>
        </p:blipFill>
        <p:spPr bwMode="auto">
          <a:xfrm>
            <a:off x="6322838" y="2029991"/>
            <a:ext cx="590550" cy="485775"/>
          </a:xfrm>
          <a:prstGeom prst="rect">
            <a:avLst/>
          </a:prstGeom>
          <a:noFill/>
          <a:ln w="9525">
            <a:noFill/>
            <a:miter lim="800000"/>
            <a:headEnd/>
            <a:tailEnd/>
          </a:ln>
        </p:spPr>
      </p:pic>
      <p:sp>
        <p:nvSpPr>
          <p:cNvPr id="53258" name="Rectangle 10"/>
          <p:cNvSpPr>
            <a:spLocks noChangeArrowheads="1"/>
          </p:cNvSpPr>
          <p:nvPr/>
        </p:nvSpPr>
        <p:spPr bwMode="auto">
          <a:xfrm>
            <a:off x="0" y="0"/>
            <a:ext cx="9144000" cy="457200"/>
          </a:xfrm>
          <a:prstGeom prst="rect">
            <a:avLst/>
          </a:prstGeom>
          <a:noFill/>
          <a:ln w="12700" cap="flat" cmpd="sng">
            <a:noFill/>
            <a:prstDash val="solid"/>
            <a:miter lim="800000"/>
            <a:headEnd/>
            <a:tailEnd/>
          </a:ln>
          <a:effectLst>
            <a:outerShdw dist="107763" dir="2700000" algn="ctr" rotWithShape="0">
              <a:schemeClr val="bg2"/>
            </a:outerShdw>
          </a:effectLst>
        </p:spPr>
        <p:txBody>
          <a:bodyPr wrap="none" anchor="ctr">
            <a:spAutoFit/>
          </a:bodyPr>
          <a:lstStyle/>
          <a:p>
            <a:pPr>
              <a:defRPr/>
            </a:pPr>
            <a:endParaRPr lang="it-IT"/>
          </a:p>
        </p:txBody>
      </p:sp>
      <p:sp>
        <p:nvSpPr>
          <p:cNvPr id="53259" name="Rectangle 11"/>
          <p:cNvSpPr>
            <a:spLocks noChangeArrowheads="1"/>
          </p:cNvSpPr>
          <p:nvPr/>
        </p:nvSpPr>
        <p:spPr bwMode="auto">
          <a:xfrm>
            <a:off x="0" y="3371850"/>
            <a:ext cx="9144000" cy="0"/>
          </a:xfrm>
          <a:prstGeom prst="rect">
            <a:avLst/>
          </a:prstGeom>
          <a:noFill/>
          <a:ln w="12700" cap="flat" cmpd="sng">
            <a:noFill/>
            <a:prstDash val="solid"/>
            <a:miter lim="800000"/>
            <a:headEnd/>
            <a:tailEnd/>
          </a:ln>
          <a:effectLst>
            <a:outerShdw dist="107763" dir="2700000" algn="ctr" rotWithShape="0">
              <a:schemeClr val="bg2"/>
            </a:outerShdw>
          </a:effectLst>
        </p:spPr>
        <p:txBody>
          <a:bodyPr wrap="none" anchor="ctr">
            <a:spAutoFit/>
          </a:bodyPr>
          <a:lstStyle/>
          <a:p>
            <a:pPr eaLnBrk="0" hangingPunct="0">
              <a:defRPr/>
            </a:pPr>
            <a:endParaRPr lang="it-IT">
              <a:latin typeface="Arial" pitchFamily="34" charset="0"/>
            </a:endParaRPr>
          </a:p>
        </p:txBody>
      </p:sp>
      <p:pic>
        <p:nvPicPr>
          <p:cNvPr id="19" name="Immagine 18"/>
          <p:cNvPicPr>
            <a:picLocks noChangeAspect="1"/>
          </p:cNvPicPr>
          <p:nvPr/>
        </p:nvPicPr>
        <p:blipFill>
          <a:blip r:embed="rId10" cstate="print"/>
          <a:srcRect/>
          <a:stretch>
            <a:fillRect/>
          </a:stretch>
        </p:blipFill>
        <p:spPr bwMode="auto">
          <a:xfrm>
            <a:off x="5765800" y="0"/>
            <a:ext cx="3378200" cy="314325"/>
          </a:xfrm>
          <a:prstGeom prst="rect">
            <a:avLst/>
          </a:prstGeom>
          <a:noFill/>
          <a:ln w="9525">
            <a:noFill/>
            <a:miter lim="800000"/>
            <a:headEnd/>
            <a:tailEnd/>
          </a:ln>
        </p:spPr>
      </p:pic>
      <p:sp>
        <p:nvSpPr>
          <p:cNvPr id="20"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28</a:t>
            </a:fld>
            <a:endParaRPr lang="it-IT" dirty="0"/>
          </a:p>
        </p:txBody>
      </p:sp>
      <p:pic>
        <p:nvPicPr>
          <p:cNvPr id="5122" name="Picture 2"/>
          <p:cNvPicPr>
            <a:picLocks noChangeAspect="1" noChangeArrowheads="1"/>
          </p:cNvPicPr>
          <p:nvPr/>
        </p:nvPicPr>
        <p:blipFill>
          <a:blip r:embed="rId11" cstate="print"/>
          <a:srcRect/>
          <a:stretch>
            <a:fillRect/>
          </a:stretch>
        </p:blipFill>
        <p:spPr bwMode="auto">
          <a:xfrm>
            <a:off x="611560" y="2276872"/>
            <a:ext cx="2643206" cy="340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bwMode="auto">
          <a:xfrm>
            <a:off x="0" y="692696"/>
            <a:ext cx="9144000" cy="758825"/>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it-IT" sz="3600" dirty="0" smtClean="0">
                <a:solidFill>
                  <a:schemeClr val="tx1"/>
                </a:solidFill>
                <a:latin typeface="Arial" pitchFamily="34" charset="0"/>
                <a:ea typeface="+mn-ea"/>
                <a:cs typeface="Arial" pitchFamily="34" charset="0"/>
              </a:rPr>
              <a:t>TUCHEM UPE FULL CONDUCTIVE</a:t>
            </a:r>
            <a:br>
              <a:rPr lang="it-IT" sz="3600" dirty="0" smtClean="0">
                <a:solidFill>
                  <a:schemeClr val="tx1"/>
                </a:solidFill>
                <a:latin typeface="Arial" pitchFamily="34" charset="0"/>
                <a:ea typeface="+mn-ea"/>
                <a:cs typeface="Arial" pitchFamily="34" charset="0"/>
              </a:rPr>
            </a:br>
            <a:r>
              <a:rPr lang="it-IT" sz="3600" b="1"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FORM</a:t>
            </a:r>
          </a:p>
        </p:txBody>
      </p:sp>
      <p:sp>
        <p:nvSpPr>
          <p:cNvPr id="30723"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30724" name="Rectangle 12"/>
          <p:cNvSpPr>
            <a:spLocks noChangeArrowheads="1"/>
          </p:cNvSpPr>
          <p:nvPr/>
        </p:nvSpPr>
        <p:spPr bwMode="auto">
          <a:xfrm>
            <a:off x="0" y="2324100"/>
            <a:ext cx="9144000" cy="0"/>
          </a:xfrm>
          <a:prstGeom prst="rect">
            <a:avLst/>
          </a:prstGeom>
          <a:noFill/>
          <a:ln w="9525">
            <a:noFill/>
            <a:miter lim="800000"/>
            <a:headEnd/>
            <a:tailEnd/>
          </a:ln>
        </p:spPr>
        <p:txBody>
          <a:bodyPr wrap="none" anchor="ctr">
            <a:spAutoFit/>
          </a:bodyPr>
          <a:lstStyle/>
          <a:p>
            <a:endParaRPr lang="it-IT"/>
          </a:p>
        </p:txBody>
      </p:sp>
      <p:sp>
        <p:nvSpPr>
          <p:cNvPr id="30725" name="Rectangle 2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30726" name="Rectangle 21"/>
          <p:cNvSpPr>
            <a:spLocks noChangeArrowheads="1"/>
          </p:cNvSpPr>
          <p:nvPr/>
        </p:nvSpPr>
        <p:spPr bwMode="auto">
          <a:xfrm>
            <a:off x="0" y="2790825"/>
            <a:ext cx="9144000" cy="0"/>
          </a:xfrm>
          <a:prstGeom prst="rect">
            <a:avLst/>
          </a:prstGeom>
          <a:noFill/>
          <a:ln w="9525">
            <a:noFill/>
            <a:miter lim="800000"/>
            <a:headEnd/>
            <a:tailEnd/>
          </a:ln>
        </p:spPr>
        <p:txBody>
          <a:bodyPr wrap="none" anchor="ctr">
            <a:spAutoFit/>
          </a:bodyPr>
          <a:lstStyle/>
          <a:p>
            <a:endParaRPr lang="it-IT"/>
          </a:p>
        </p:txBody>
      </p:sp>
      <p:sp>
        <p:nvSpPr>
          <p:cNvPr id="17" name="CasellaDiTesto 6"/>
          <p:cNvSpPr txBox="1">
            <a:spLocks noChangeArrowheads="1"/>
          </p:cNvSpPr>
          <p:nvPr/>
        </p:nvSpPr>
        <p:spPr bwMode="auto">
          <a:xfrm>
            <a:off x="214282" y="2636912"/>
            <a:ext cx="8715375" cy="4047262"/>
          </a:xfrm>
          <a:prstGeom prst="rect">
            <a:avLst/>
          </a:prstGeom>
          <a:noFill/>
          <a:ln w="9525">
            <a:noFill/>
            <a:miter lim="800000"/>
            <a:headEnd/>
            <a:tailEnd/>
          </a:ln>
        </p:spPr>
        <p:txBody>
          <a:bodyPr wrap="square">
            <a:spAutoFit/>
          </a:bodyPr>
          <a:lstStyle/>
          <a:p>
            <a:pPr algn="just">
              <a:defRPr/>
            </a:pPr>
            <a:r>
              <a:rPr lang="en-GB" sz="1600" dirty="0">
                <a:latin typeface="Arial" pitchFamily="34" charset="0"/>
                <a:cs typeface="Arial" pitchFamily="34" charset="0"/>
              </a:rPr>
              <a:t>Suction and delivery hose DESIGNED ACCORDING TO EN 12115 standards for </a:t>
            </a:r>
            <a:r>
              <a:rPr lang="en-GB" sz="1600" kern="0" dirty="0">
                <a:solidFill>
                  <a:srgbClr val="000000"/>
                </a:solidFill>
                <a:latin typeface="Arial" pitchFamily="34" charset="0"/>
                <a:cs typeface="Arial" pitchFamily="34" charset="0"/>
              </a:rPr>
              <a:t>chemical products. </a:t>
            </a:r>
            <a:r>
              <a:rPr lang="en-US" sz="1600" dirty="0" smtClean="0">
                <a:latin typeface="Arial" pitchFamily="34" charset="0"/>
                <a:cs typeface="Arial" pitchFamily="34" charset="0"/>
              </a:rPr>
              <a:t>Phthalates </a:t>
            </a:r>
            <a:r>
              <a:rPr lang="en-US" sz="1600" dirty="0">
                <a:latin typeface="Arial" pitchFamily="34" charset="0"/>
                <a:cs typeface="Arial" pitchFamily="34" charset="0"/>
              </a:rPr>
              <a:t>free tube, tested in compliance with 1907/2006/CE (REACH).</a:t>
            </a:r>
          </a:p>
          <a:p>
            <a:pPr algn="just">
              <a:defRPr/>
            </a:pPr>
            <a:r>
              <a:rPr lang="en-US" sz="1600"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SUITABLE HOSE FOR USE IN ATEX AREA (EX-ZONE 0, 1 and 2).</a:t>
            </a:r>
          </a:p>
          <a:p>
            <a:pPr algn="just">
              <a:defRPr/>
            </a:pPr>
            <a:endParaRPr lang="en-US" sz="1000" u="sng" dirty="0">
              <a:solidFill>
                <a:srgbClr val="FF0000"/>
              </a:solidFill>
              <a:latin typeface="Arial" pitchFamily="34" charset="0"/>
              <a:cs typeface="Arial" pitchFamily="34" charset="0"/>
            </a:endParaRPr>
          </a:p>
          <a:p>
            <a:pPr algn="just">
              <a:spcBef>
                <a:spcPts val="600"/>
              </a:spcBef>
              <a:spcAft>
                <a:spcPts val="600"/>
              </a:spcAft>
              <a:buFont typeface="Arial" pitchFamily="34" charset="0"/>
              <a:buChar char="•"/>
              <a:defRPr/>
            </a:pPr>
            <a:r>
              <a:rPr lang="en-US" sz="1600" b="1" dirty="0">
                <a:latin typeface="Arial" pitchFamily="34" charset="0"/>
                <a:cs typeface="Arial" pitchFamily="34" charset="0"/>
              </a:rPr>
              <a:t>TUBE: </a:t>
            </a:r>
            <a:r>
              <a:rPr lang="en-US" sz="1600" dirty="0">
                <a:latin typeface="Arial" pitchFamily="34" charset="0"/>
                <a:cs typeface="Arial" pitchFamily="34" charset="0"/>
              </a:rPr>
              <a:t>UPE</a:t>
            </a:r>
            <a:r>
              <a:rPr lang="en-US" sz="1600" dirty="0">
                <a:solidFill>
                  <a:srgbClr val="000000"/>
                </a:solidFill>
                <a:latin typeface="Arial" pitchFamily="34" charset="0"/>
                <a:cs typeface="Arial" pitchFamily="34" charset="0"/>
              </a:rPr>
              <a:t>, </a:t>
            </a:r>
            <a:r>
              <a:rPr lang="en-US" sz="1600" dirty="0">
                <a:latin typeface="Arial" pitchFamily="34" charset="0"/>
                <a:cs typeface="Arial" pitchFamily="34" charset="0"/>
              </a:rPr>
              <a:t>black, </a:t>
            </a:r>
            <a:r>
              <a:rPr lang="en-US" sz="1600" dirty="0" smtClean="0">
                <a:latin typeface="Arial" pitchFamily="34" charset="0"/>
                <a:cs typeface="Arial" pitchFamily="34" charset="0"/>
              </a:rPr>
              <a:t>conductive. Phthalates </a:t>
            </a:r>
            <a:r>
              <a:rPr lang="en-US" sz="1600" dirty="0">
                <a:latin typeface="Arial" pitchFamily="34" charset="0"/>
                <a:cs typeface="Arial" pitchFamily="34" charset="0"/>
              </a:rPr>
              <a:t>free, tested in compliance with 1907/2006/CE (REACH)</a:t>
            </a:r>
            <a:endParaRPr lang="en-GB" sz="1600" dirty="0">
              <a:latin typeface="Arial" pitchFamily="34" charset="0"/>
              <a:cs typeface="Arial" pitchFamily="34" charset="0"/>
            </a:endParaRPr>
          </a:p>
          <a:p>
            <a:pPr algn="just">
              <a:spcBef>
                <a:spcPts val="600"/>
              </a:spcBef>
              <a:spcAft>
                <a:spcPts val="600"/>
              </a:spcAft>
              <a:buFont typeface="Arial" charset="0"/>
              <a:buChar char="•"/>
              <a:defRPr/>
            </a:pPr>
            <a:r>
              <a:rPr lang="en-US" sz="1600" b="1" dirty="0">
                <a:latin typeface="Arial" pitchFamily="34" charset="0"/>
                <a:cs typeface="Arial" pitchFamily="34" charset="0"/>
              </a:rPr>
              <a:t>REINFORCEMENT: </a:t>
            </a:r>
            <a:r>
              <a:rPr lang="en-US" sz="1600" dirty="0">
                <a:latin typeface="Arial" pitchFamily="34" charset="0"/>
                <a:cs typeface="Arial" pitchFamily="34" charset="0"/>
              </a:rPr>
              <a:t>textile plies - </a:t>
            </a:r>
            <a:r>
              <a:rPr lang="en-GB" sz="1600" dirty="0">
                <a:latin typeface="Arial" pitchFamily="34" charset="0"/>
                <a:cs typeface="Arial" pitchFamily="34" charset="0"/>
              </a:rPr>
              <a:t>a/s copper wire to discharge static electricity </a:t>
            </a:r>
            <a:r>
              <a:rPr lang="en-US" sz="1600" dirty="0">
                <a:latin typeface="Arial" pitchFamily="34" charset="0"/>
                <a:cs typeface="Arial" pitchFamily="34" charset="0"/>
              </a:rPr>
              <a:t>- galvanized wire helices</a:t>
            </a:r>
          </a:p>
          <a:p>
            <a:pPr algn="just">
              <a:spcBef>
                <a:spcPts val="600"/>
              </a:spcBef>
              <a:spcAft>
                <a:spcPts val="600"/>
              </a:spcAft>
              <a:buFont typeface="Arial" charset="0"/>
              <a:buChar char="•"/>
              <a:defRPr/>
            </a:pPr>
            <a:r>
              <a:rPr lang="en-US" sz="1600" b="1" dirty="0">
                <a:latin typeface="Arial" pitchFamily="34" charset="0"/>
                <a:cs typeface="Arial" pitchFamily="34" charset="0"/>
              </a:rPr>
              <a:t>COVER: </a:t>
            </a:r>
            <a:r>
              <a:rPr lang="en-US" sz="1600" i="1" u="sng" dirty="0" smtClean="0">
                <a:effectLst>
                  <a:outerShdw blurRad="38100" dist="38100" dir="2700000" algn="tl">
                    <a:srgbClr val="000000">
                      <a:alpha val="43137"/>
                    </a:srgbClr>
                  </a:outerShdw>
                </a:effectLst>
                <a:latin typeface="Arial" pitchFamily="34" charset="0"/>
                <a:cs typeface="Arial" pitchFamily="34" charset="0"/>
              </a:rPr>
              <a:t>WIDE CORRUGATED</a:t>
            </a:r>
            <a:r>
              <a:rPr lang="en-US" sz="1600" dirty="0" smtClean="0">
                <a:latin typeface="Arial" pitchFamily="34" charset="0"/>
                <a:cs typeface="Arial" pitchFamily="34" charset="0"/>
              </a:rPr>
              <a:t>, </a:t>
            </a:r>
            <a:r>
              <a:rPr lang="en-US" sz="1600" dirty="0">
                <a:latin typeface="Arial" pitchFamily="34" charset="0"/>
                <a:cs typeface="Arial" pitchFamily="34" charset="0"/>
              </a:rPr>
              <a:t>EPDM, black,</a:t>
            </a:r>
            <a:r>
              <a:rPr lang="en-GB" sz="1600" dirty="0">
                <a:latin typeface="Arial" pitchFamily="34" charset="0"/>
                <a:cs typeface="Arial" pitchFamily="34" charset="0"/>
              </a:rPr>
              <a:t> conductive,</a:t>
            </a:r>
            <a:r>
              <a:rPr lang="en-US" sz="1600" dirty="0">
                <a:latin typeface="Arial" pitchFamily="34" charset="0"/>
                <a:cs typeface="Arial" pitchFamily="34" charset="0"/>
              </a:rPr>
              <a:t> abrasion, ageing, and ozone resistant, cloth finish </a:t>
            </a:r>
          </a:p>
          <a:p>
            <a:pPr algn="just">
              <a:spcBef>
                <a:spcPts val="600"/>
              </a:spcBef>
              <a:spcAft>
                <a:spcPts val="600"/>
              </a:spcAft>
              <a:buFont typeface="Arial" charset="0"/>
              <a:buChar char="•"/>
              <a:defRPr/>
            </a:pPr>
            <a:r>
              <a:rPr lang="en-US" sz="1600" b="1" dirty="0">
                <a:latin typeface="Arial" pitchFamily="34" charset="0"/>
                <a:cs typeface="Arial" pitchFamily="34" charset="0"/>
              </a:rPr>
              <a:t>WP: </a:t>
            </a:r>
            <a:r>
              <a:rPr lang="en-US" sz="1600" dirty="0" smtClean="0">
                <a:latin typeface="Arial" pitchFamily="34" charset="0"/>
                <a:cs typeface="Arial" pitchFamily="34" charset="0"/>
              </a:rPr>
              <a:t>10 </a:t>
            </a:r>
            <a:r>
              <a:rPr lang="en-US" sz="1600" dirty="0">
                <a:latin typeface="Arial" pitchFamily="34" charset="0"/>
                <a:cs typeface="Arial" pitchFamily="34" charset="0"/>
              </a:rPr>
              <a:t>BAR </a:t>
            </a:r>
            <a:r>
              <a:rPr lang="en-US" sz="1600" dirty="0" smtClean="0">
                <a:latin typeface="Arial" pitchFamily="34" charset="0"/>
                <a:cs typeface="Arial" pitchFamily="34" charset="0"/>
              </a:rPr>
              <a:t>(150 </a:t>
            </a:r>
            <a:r>
              <a:rPr lang="en-US" sz="1600" dirty="0">
                <a:latin typeface="Arial" pitchFamily="34" charset="0"/>
                <a:cs typeface="Arial" pitchFamily="34" charset="0"/>
              </a:rPr>
              <a:t>PSI)      </a:t>
            </a:r>
            <a:r>
              <a:rPr lang="en-US" sz="1600" b="1" dirty="0">
                <a:latin typeface="Arial" pitchFamily="34" charset="0"/>
                <a:cs typeface="Arial" pitchFamily="34" charset="0"/>
              </a:rPr>
              <a:t>BP: </a:t>
            </a:r>
            <a:r>
              <a:rPr lang="en-US" sz="1600" dirty="0" smtClean="0">
                <a:latin typeface="Arial" pitchFamily="34" charset="0"/>
                <a:cs typeface="Arial" pitchFamily="34" charset="0"/>
              </a:rPr>
              <a:t>40 </a:t>
            </a:r>
            <a:r>
              <a:rPr lang="en-US" sz="1600" dirty="0">
                <a:latin typeface="Arial" pitchFamily="34" charset="0"/>
                <a:cs typeface="Arial" pitchFamily="34" charset="0"/>
              </a:rPr>
              <a:t>BAR </a:t>
            </a:r>
            <a:r>
              <a:rPr lang="en-US" sz="1600" dirty="0" smtClean="0">
                <a:latin typeface="Arial" pitchFamily="34" charset="0"/>
                <a:cs typeface="Arial" pitchFamily="34" charset="0"/>
              </a:rPr>
              <a:t>(600 </a:t>
            </a:r>
            <a:r>
              <a:rPr lang="en-US" sz="1600" dirty="0">
                <a:latin typeface="Arial" pitchFamily="34" charset="0"/>
                <a:cs typeface="Arial" pitchFamily="34" charset="0"/>
              </a:rPr>
              <a:t>PSI)</a:t>
            </a:r>
          </a:p>
          <a:p>
            <a:pPr algn="just">
              <a:spcBef>
                <a:spcPts val="600"/>
              </a:spcBef>
              <a:spcAft>
                <a:spcPts val="600"/>
              </a:spcAft>
              <a:buFont typeface="Arial" charset="0"/>
              <a:buChar char="•"/>
              <a:defRPr/>
            </a:pPr>
            <a:r>
              <a:rPr lang="en-US" sz="1600" b="1" dirty="0">
                <a:latin typeface="Arial" pitchFamily="34" charset="0"/>
                <a:cs typeface="Arial" pitchFamily="34" charset="0"/>
              </a:rPr>
              <a:t>VACUUM: </a:t>
            </a:r>
            <a:r>
              <a:rPr lang="en-US" sz="1600" dirty="0">
                <a:latin typeface="Arial" pitchFamily="34" charset="0"/>
                <a:cs typeface="Arial" pitchFamily="34" charset="0"/>
              </a:rPr>
              <a:t>675 mmHg (0,9 bar</a:t>
            </a:r>
            <a:r>
              <a:rPr lang="en-US" sz="1600" dirty="0" smtClean="0">
                <a:latin typeface="Arial" pitchFamily="34" charset="0"/>
                <a:cs typeface="Arial" pitchFamily="34" charset="0"/>
              </a:rPr>
              <a:t>)</a:t>
            </a:r>
          </a:p>
          <a:p>
            <a:pPr algn="just">
              <a:spcBef>
                <a:spcPts val="600"/>
              </a:spcBef>
              <a:spcAft>
                <a:spcPts val="600"/>
              </a:spcAft>
              <a:buFont typeface="Arial" charset="0"/>
              <a:buChar char="•"/>
              <a:defRPr/>
            </a:pPr>
            <a:r>
              <a:rPr lang="en-US" sz="1600" dirty="0" smtClean="0">
                <a:latin typeface="Arial" pitchFamily="34" charset="0"/>
                <a:cs typeface="Arial" pitchFamily="34" charset="0"/>
              </a:rPr>
              <a:t> </a:t>
            </a:r>
            <a:r>
              <a:rPr lang="en-US" sz="1600" b="1" dirty="0" smtClean="0">
                <a:latin typeface="Arial" pitchFamily="34" charset="0"/>
                <a:cs typeface="Arial" pitchFamily="34" charset="0"/>
              </a:rPr>
              <a:t>T</a:t>
            </a:r>
            <a:r>
              <a:rPr lang="en-US" sz="1600" b="1" dirty="0">
                <a:latin typeface="Arial" pitchFamily="34" charset="0"/>
                <a:cs typeface="Arial" pitchFamily="34" charset="0"/>
              </a:rPr>
              <a:t>: </a:t>
            </a:r>
            <a:r>
              <a:rPr lang="en-US" sz="1600" dirty="0">
                <a:latin typeface="Arial" pitchFamily="34" charset="0"/>
                <a:cs typeface="Arial" pitchFamily="34" charset="0"/>
              </a:rPr>
              <a:t>-35°C / +100°C ( -31°F / +212°F )</a:t>
            </a:r>
            <a:endParaRPr lang="en-GB" sz="1600" kern="0" dirty="0">
              <a:latin typeface="Arial" pitchFamily="34" charset="0"/>
              <a:cs typeface="Arial" pitchFamily="34" charset="0"/>
            </a:endParaRPr>
          </a:p>
        </p:txBody>
      </p:sp>
      <p:pic>
        <p:nvPicPr>
          <p:cNvPr id="30731" name="Picture 9" descr="FDA"/>
          <p:cNvPicPr>
            <a:picLocks noChangeAspect="1" noChangeArrowheads="1"/>
          </p:cNvPicPr>
          <p:nvPr/>
        </p:nvPicPr>
        <p:blipFill>
          <a:blip r:embed="rId2" cstate="print"/>
          <a:srcRect/>
          <a:stretch>
            <a:fillRect/>
          </a:stretch>
        </p:blipFill>
        <p:spPr bwMode="auto">
          <a:xfrm>
            <a:off x="6311602" y="1475259"/>
            <a:ext cx="590550" cy="485775"/>
          </a:xfrm>
          <a:prstGeom prst="rect">
            <a:avLst/>
          </a:prstGeom>
          <a:noFill/>
          <a:ln w="9525">
            <a:noFill/>
            <a:miter lim="800000"/>
            <a:headEnd/>
            <a:tailEnd/>
          </a:ln>
        </p:spPr>
      </p:pic>
      <p:pic>
        <p:nvPicPr>
          <p:cNvPr id="30732" name="Picture 8" descr="BFR"/>
          <p:cNvPicPr>
            <a:picLocks noChangeAspect="1" noChangeArrowheads="1"/>
          </p:cNvPicPr>
          <p:nvPr/>
        </p:nvPicPr>
        <p:blipFill>
          <a:blip r:embed="rId3" cstate="print"/>
          <a:srcRect/>
          <a:stretch>
            <a:fillRect/>
          </a:stretch>
        </p:blipFill>
        <p:spPr bwMode="auto">
          <a:xfrm>
            <a:off x="7016452" y="1475259"/>
            <a:ext cx="590550" cy="485775"/>
          </a:xfrm>
          <a:prstGeom prst="rect">
            <a:avLst/>
          </a:prstGeom>
          <a:noFill/>
          <a:ln w="9525">
            <a:noFill/>
            <a:miter lim="800000"/>
            <a:headEnd/>
            <a:tailEnd/>
          </a:ln>
        </p:spPr>
      </p:pic>
      <p:pic>
        <p:nvPicPr>
          <p:cNvPr id="30733" name="Picture 7" descr="DM21031973"/>
          <p:cNvPicPr>
            <a:picLocks noChangeAspect="1" noChangeArrowheads="1"/>
          </p:cNvPicPr>
          <p:nvPr/>
        </p:nvPicPr>
        <p:blipFill>
          <a:blip r:embed="rId4" cstate="print"/>
          <a:srcRect/>
          <a:stretch>
            <a:fillRect/>
          </a:stretch>
        </p:blipFill>
        <p:spPr bwMode="auto">
          <a:xfrm>
            <a:off x="7740352" y="1484784"/>
            <a:ext cx="590550" cy="485775"/>
          </a:xfrm>
          <a:prstGeom prst="rect">
            <a:avLst/>
          </a:prstGeom>
          <a:noFill/>
          <a:ln w="9525">
            <a:noFill/>
            <a:miter lim="800000"/>
            <a:headEnd/>
            <a:tailEnd/>
          </a:ln>
        </p:spPr>
      </p:pic>
      <p:pic>
        <p:nvPicPr>
          <p:cNvPr id="30734" name="Picture 6" descr="CE19352004"/>
          <p:cNvPicPr>
            <a:picLocks noChangeAspect="1" noChangeArrowheads="1"/>
          </p:cNvPicPr>
          <p:nvPr/>
        </p:nvPicPr>
        <p:blipFill>
          <a:blip r:embed="rId5" cstate="print"/>
          <a:srcRect/>
          <a:stretch>
            <a:fillRect/>
          </a:stretch>
        </p:blipFill>
        <p:spPr bwMode="auto">
          <a:xfrm>
            <a:off x="6321127" y="2046759"/>
            <a:ext cx="590550" cy="485775"/>
          </a:xfrm>
          <a:prstGeom prst="rect">
            <a:avLst/>
          </a:prstGeom>
          <a:noFill/>
          <a:ln w="9525">
            <a:noFill/>
            <a:miter lim="800000"/>
            <a:headEnd/>
            <a:tailEnd/>
          </a:ln>
        </p:spPr>
      </p:pic>
      <p:pic>
        <p:nvPicPr>
          <p:cNvPr id="30735" name="Picture 5" descr="CE102011"/>
          <p:cNvPicPr>
            <a:picLocks noChangeAspect="1" noChangeArrowheads="1"/>
          </p:cNvPicPr>
          <p:nvPr/>
        </p:nvPicPr>
        <p:blipFill>
          <a:blip r:embed="rId6" cstate="print"/>
          <a:srcRect/>
          <a:stretch>
            <a:fillRect/>
          </a:stretch>
        </p:blipFill>
        <p:spPr bwMode="auto">
          <a:xfrm>
            <a:off x="7016452" y="2046759"/>
            <a:ext cx="590550" cy="485775"/>
          </a:xfrm>
          <a:prstGeom prst="rect">
            <a:avLst/>
          </a:prstGeom>
          <a:noFill/>
          <a:ln w="9525">
            <a:noFill/>
            <a:miter lim="800000"/>
            <a:headEnd/>
            <a:tailEnd/>
          </a:ln>
        </p:spPr>
      </p:pic>
      <p:pic>
        <p:nvPicPr>
          <p:cNvPr id="30736" name="Picture 4" descr="REACH"/>
          <p:cNvPicPr>
            <a:picLocks noChangeAspect="1" noChangeArrowheads="1"/>
          </p:cNvPicPr>
          <p:nvPr/>
        </p:nvPicPr>
        <p:blipFill>
          <a:blip r:embed="rId7" cstate="print"/>
          <a:srcRect/>
          <a:stretch>
            <a:fillRect/>
          </a:stretch>
        </p:blipFill>
        <p:spPr bwMode="auto">
          <a:xfrm>
            <a:off x="7730827" y="2037234"/>
            <a:ext cx="590550" cy="485775"/>
          </a:xfrm>
          <a:prstGeom prst="rect">
            <a:avLst/>
          </a:prstGeom>
          <a:noFill/>
          <a:ln w="9525">
            <a:noFill/>
            <a:miter lim="800000"/>
            <a:headEnd/>
            <a:tailEnd/>
          </a:ln>
        </p:spPr>
      </p:pic>
      <p:sp>
        <p:nvSpPr>
          <p:cNvPr id="53258" name="Rectangle 10"/>
          <p:cNvSpPr>
            <a:spLocks noChangeArrowheads="1"/>
          </p:cNvSpPr>
          <p:nvPr/>
        </p:nvSpPr>
        <p:spPr bwMode="auto">
          <a:xfrm>
            <a:off x="0" y="0"/>
            <a:ext cx="9144000" cy="457200"/>
          </a:xfrm>
          <a:prstGeom prst="rect">
            <a:avLst/>
          </a:prstGeom>
          <a:noFill/>
          <a:ln w="12700" cap="flat" cmpd="sng">
            <a:noFill/>
            <a:prstDash val="solid"/>
            <a:miter lim="800000"/>
            <a:headEnd/>
            <a:tailEnd/>
          </a:ln>
          <a:effectLst>
            <a:outerShdw dist="107763" dir="2700000" algn="ctr" rotWithShape="0">
              <a:schemeClr val="bg2"/>
            </a:outerShdw>
          </a:effectLst>
        </p:spPr>
        <p:txBody>
          <a:bodyPr wrap="none" anchor="ctr">
            <a:spAutoFit/>
          </a:bodyPr>
          <a:lstStyle/>
          <a:p>
            <a:pPr>
              <a:defRPr/>
            </a:pPr>
            <a:endParaRPr lang="it-IT"/>
          </a:p>
        </p:txBody>
      </p:sp>
      <p:sp>
        <p:nvSpPr>
          <p:cNvPr id="53259" name="Rectangle 11"/>
          <p:cNvSpPr>
            <a:spLocks noChangeArrowheads="1"/>
          </p:cNvSpPr>
          <p:nvPr/>
        </p:nvSpPr>
        <p:spPr bwMode="auto">
          <a:xfrm>
            <a:off x="0" y="3371850"/>
            <a:ext cx="9144000" cy="0"/>
          </a:xfrm>
          <a:prstGeom prst="rect">
            <a:avLst/>
          </a:prstGeom>
          <a:noFill/>
          <a:ln w="12700" cap="flat" cmpd="sng">
            <a:noFill/>
            <a:prstDash val="solid"/>
            <a:miter lim="800000"/>
            <a:headEnd/>
            <a:tailEnd/>
          </a:ln>
          <a:effectLst>
            <a:outerShdw dist="107763" dir="2700000" algn="ctr" rotWithShape="0">
              <a:schemeClr val="bg2"/>
            </a:outerShdw>
          </a:effectLst>
        </p:spPr>
        <p:txBody>
          <a:bodyPr wrap="none" anchor="ctr">
            <a:spAutoFit/>
          </a:bodyPr>
          <a:lstStyle/>
          <a:p>
            <a:pPr eaLnBrk="0" hangingPunct="0">
              <a:defRPr/>
            </a:pPr>
            <a:endParaRPr lang="it-IT">
              <a:latin typeface="Arial" pitchFamily="34" charset="0"/>
            </a:endParaRPr>
          </a:p>
        </p:txBody>
      </p:sp>
      <p:pic>
        <p:nvPicPr>
          <p:cNvPr id="19" name="Immagine 18"/>
          <p:cNvPicPr>
            <a:picLocks noChangeAspect="1"/>
          </p:cNvPicPr>
          <p:nvPr/>
        </p:nvPicPr>
        <p:blipFill>
          <a:blip r:embed="rId8" cstate="print"/>
          <a:srcRect/>
          <a:stretch>
            <a:fillRect/>
          </a:stretch>
        </p:blipFill>
        <p:spPr bwMode="auto">
          <a:xfrm>
            <a:off x="5765800" y="0"/>
            <a:ext cx="3378200" cy="314325"/>
          </a:xfrm>
          <a:prstGeom prst="rect">
            <a:avLst/>
          </a:prstGeom>
          <a:noFill/>
          <a:ln w="9525">
            <a:noFill/>
            <a:miter lim="800000"/>
            <a:headEnd/>
            <a:tailEnd/>
          </a:ln>
        </p:spPr>
      </p:pic>
      <p:sp>
        <p:nvSpPr>
          <p:cNvPr id="20"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29</a:t>
            </a:fld>
            <a:endParaRPr lang="it-IT" dirty="0"/>
          </a:p>
        </p:txBody>
      </p:sp>
      <p:pic>
        <p:nvPicPr>
          <p:cNvPr id="5122" name="Picture 2"/>
          <p:cNvPicPr>
            <a:picLocks noChangeAspect="1" noChangeArrowheads="1"/>
          </p:cNvPicPr>
          <p:nvPr/>
        </p:nvPicPr>
        <p:blipFill>
          <a:blip r:embed="rId9" cstate="print"/>
          <a:srcRect/>
          <a:stretch>
            <a:fillRect/>
          </a:stretch>
        </p:blipFill>
        <p:spPr bwMode="auto">
          <a:xfrm>
            <a:off x="539552" y="2204864"/>
            <a:ext cx="2643206" cy="340413"/>
          </a:xfrm>
          <a:prstGeom prst="rect">
            <a:avLst/>
          </a:prstGeom>
          <a:noFill/>
          <a:ln w="9525">
            <a:noFill/>
            <a:miter lim="800000"/>
            <a:headEnd/>
            <a:tailEnd/>
          </a:ln>
        </p:spPr>
      </p:pic>
      <p:pic>
        <p:nvPicPr>
          <p:cNvPr id="1026" name="Picture 2" descr="tuwagonmaster"/>
          <p:cNvPicPr>
            <a:picLocks noChangeAspect="1" noChangeArrowheads="1"/>
          </p:cNvPicPr>
          <p:nvPr/>
        </p:nvPicPr>
        <p:blipFill>
          <a:blip r:embed="rId10" cstate="print"/>
          <a:srcRect l="18709" t="27100" r="19162" b="57184"/>
          <a:stretch>
            <a:fillRect/>
          </a:stretch>
        </p:blipFill>
        <p:spPr bwMode="auto">
          <a:xfrm>
            <a:off x="467544" y="1556792"/>
            <a:ext cx="2808312" cy="7121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bwMode="auto">
          <a:xfrm>
            <a:off x="214282" y="857232"/>
            <a:ext cx="5129212" cy="642942"/>
          </a:xfrm>
          <a:noFill/>
          <a:ln>
            <a:miter lim="800000"/>
            <a:headEnd/>
            <a:tailEnd/>
          </a:ln>
        </p:spPr>
        <p:txBody>
          <a:bodyPr vert="horz" wrap="square" lIns="91440" tIns="45720" rIns="91440" bIns="45720" numCol="1" anchor="t" anchorCtr="0" compatLnSpc="1">
            <a:prstTxWarp prst="textNoShape">
              <a:avLst/>
            </a:prstTxWarp>
            <a:normAutofit/>
          </a:bodyPr>
          <a:lstStyle/>
          <a:p>
            <a:pPr eaLnBrk="0" hangingPunct="0">
              <a:defRPr/>
            </a:pPr>
            <a:r>
              <a:rPr lang="it-IT" sz="2600" b="1" dirty="0" smtClean="0">
                <a:solidFill>
                  <a:schemeClr val="tx1"/>
                </a:solidFill>
                <a:latin typeface="+mn-lt"/>
                <a:ea typeface="+mn-ea"/>
                <a:cs typeface="+mn-cs"/>
              </a:rPr>
              <a:t>PETROL INDUSTRY</a:t>
            </a:r>
          </a:p>
        </p:txBody>
      </p:sp>
      <p:sp>
        <p:nvSpPr>
          <p:cNvPr id="3" name="Segnaposto contenuto 2"/>
          <p:cNvSpPr>
            <a:spLocks noGrp="1"/>
          </p:cNvSpPr>
          <p:nvPr>
            <p:ph idx="1"/>
          </p:nvPr>
        </p:nvSpPr>
        <p:spPr>
          <a:xfrm>
            <a:off x="357158" y="1357298"/>
            <a:ext cx="8229600" cy="2200273"/>
          </a:xfrm>
        </p:spPr>
        <p:txBody>
          <a:bodyPr>
            <a:normAutofit/>
          </a:bodyPr>
          <a:lstStyle/>
          <a:p>
            <a:pPr>
              <a:buClrTx/>
              <a:buFont typeface="Arial" pitchFamily="34" charset="0"/>
              <a:buChar char="•"/>
              <a:defRPr/>
            </a:pPr>
            <a:r>
              <a:rPr lang="it-IT" sz="2200" dirty="0" smtClean="0"/>
              <a:t>INSIDE THE PLANT:</a:t>
            </a:r>
          </a:p>
          <a:p>
            <a:pPr lvl="1">
              <a:buClrTx/>
              <a:buFont typeface="Arial" pitchFamily="34" charset="0"/>
              <a:buChar char="•"/>
              <a:defRPr/>
            </a:pPr>
            <a:r>
              <a:rPr lang="it-IT" sz="2200" dirty="0" smtClean="0"/>
              <a:t>PETROL AND PETROL DERIVATES</a:t>
            </a:r>
          </a:p>
          <a:p>
            <a:pPr lvl="1">
              <a:buClrTx/>
              <a:buFont typeface="Arial" pitchFamily="34" charset="0"/>
              <a:buChar char="•"/>
              <a:defRPr/>
            </a:pPr>
            <a:r>
              <a:rPr lang="it-IT" sz="2200" dirty="0" smtClean="0"/>
              <a:t>CHEMICALS</a:t>
            </a:r>
          </a:p>
          <a:p>
            <a:pPr marL="342900" lvl="1" indent="-342900">
              <a:buClrTx/>
              <a:buFontTx/>
              <a:buChar char="•"/>
              <a:defRPr/>
            </a:pPr>
            <a:r>
              <a:rPr lang="it-IT" sz="2200" dirty="0" smtClean="0">
                <a:ea typeface="+mn-ea"/>
                <a:cs typeface="+mn-cs"/>
              </a:rPr>
              <a:t>TRANSPORTATION:</a:t>
            </a:r>
          </a:p>
          <a:p>
            <a:pPr marL="742950" lvl="2" indent="-342900">
              <a:buClrTx/>
              <a:defRPr/>
            </a:pPr>
            <a:r>
              <a:rPr lang="it-IT" sz="2200" dirty="0" smtClean="0"/>
              <a:t>TRUCKS</a:t>
            </a:r>
          </a:p>
          <a:p>
            <a:pPr>
              <a:defRPr/>
            </a:pPr>
            <a:endParaRPr lang="it-IT" sz="2200" dirty="0" smtClean="0"/>
          </a:p>
        </p:txBody>
      </p:sp>
      <p:sp>
        <p:nvSpPr>
          <p:cNvPr id="7" name="Titolo 1"/>
          <p:cNvSpPr txBox="1">
            <a:spLocks/>
          </p:cNvSpPr>
          <p:nvPr/>
        </p:nvSpPr>
        <p:spPr>
          <a:xfrm>
            <a:off x="214282" y="3786191"/>
            <a:ext cx="5127625" cy="642942"/>
          </a:xfrm>
          <a:prstGeom prst="rect">
            <a:avLst/>
          </a:prstGeom>
        </p:spPr>
        <p:txBody>
          <a:bodyPr/>
          <a:lstStyle/>
          <a:p>
            <a:pPr eaLnBrk="0" hangingPunct="0">
              <a:lnSpc>
                <a:spcPct val="100000"/>
              </a:lnSpc>
              <a:spcBef>
                <a:spcPct val="0"/>
              </a:spcBef>
              <a:defRPr/>
            </a:pPr>
            <a:r>
              <a:rPr lang="it-IT" sz="2600" b="1" dirty="0"/>
              <a:t>CHEMICAL INDUSTRY</a:t>
            </a:r>
          </a:p>
        </p:txBody>
      </p:sp>
      <p:sp>
        <p:nvSpPr>
          <p:cNvPr id="8" name="Segnaposto contenuto 2"/>
          <p:cNvSpPr txBox="1">
            <a:spLocks/>
          </p:cNvSpPr>
          <p:nvPr/>
        </p:nvSpPr>
        <p:spPr bwMode="auto">
          <a:xfrm>
            <a:off x="285720" y="4286256"/>
            <a:ext cx="8229600" cy="1906607"/>
          </a:xfrm>
          <a:prstGeom prst="rect">
            <a:avLst/>
          </a:prstGeom>
          <a:noFill/>
          <a:ln w="9525">
            <a:noFill/>
            <a:miter lim="800000"/>
            <a:headEnd/>
            <a:tailEnd/>
          </a:ln>
        </p:spPr>
        <p:txBody>
          <a:bodyPr/>
          <a:lstStyle/>
          <a:p>
            <a:pPr marL="342900" indent="-342900" algn="l" eaLnBrk="0" hangingPunct="0">
              <a:lnSpc>
                <a:spcPct val="100000"/>
              </a:lnSpc>
              <a:buFontTx/>
              <a:buChar char="•"/>
              <a:defRPr/>
            </a:pPr>
            <a:r>
              <a:rPr lang="it-IT" sz="2200" b="0" kern="0" dirty="0"/>
              <a:t>INSIDE THE PLANT:</a:t>
            </a:r>
          </a:p>
          <a:p>
            <a:pPr marL="742950" lvl="1" indent="-285750" algn="l" eaLnBrk="0" hangingPunct="0">
              <a:lnSpc>
                <a:spcPct val="100000"/>
              </a:lnSpc>
              <a:buFont typeface="Arial" pitchFamily="34" charset="0"/>
              <a:buChar char="•"/>
              <a:defRPr/>
            </a:pPr>
            <a:r>
              <a:rPr lang="it-IT" sz="2200" b="0" kern="0" dirty="0"/>
              <a:t>SOLVENTS, ACIDS, FLUIDS</a:t>
            </a:r>
          </a:p>
          <a:p>
            <a:pPr marL="742950" lvl="1" indent="-285750" algn="l" eaLnBrk="0" hangingPunct="0">
              <a:lnSpc>
                <a:spcPct val="100000"/>
              </a:lnSpc>
              <a:buFont typeface="Arial" pitchFamily="34" charset="0"/>
              <a:buChar char="•"/>
              <a:defRPr/>
            </a:pPr>
            <a:r>
              <a:rPr lang="it-IT" sz="2200" b="0" kern="0" dirty="0"/>
              <a:t>CHEMICALS</a:t>
            </a:r>
          </a:p>
          <a:p>
            <a:pPr marL="342900" lvl="1" indent="-342900" algn="l" eaLnBrk="0" hangingPunct="0">
              <a:lnSpc>
                <a:spcPct val="100000"/>
              </a:lnSpc>
              <a:buFontTx/>
              <a:buChar char="•"/>
              <a:defRPr/>
            </a:pPr>
            <a:r>
              <a:rPr lang="it-IT" sz="2200" b="0" kern="0" dirty="0"/>
              <a:t>TRANSPORTATION:</a:t>
            </a:r>
          </a:p>
          <a:p>
            <a:pPr marL="742950" lvl="2" indent="-342900" algn="l" eaLnBrk="0" hangingPunct="0">
              <a:lnSpc>
                <a:spcPct val="100000"/>
              </a:lnSpc>
              <a:buFontTx/>
              <a:buChar char="•"/>
              <a:defRPr/>
            </a:pPr>
            <a:r>
              <a:rPr lang="it-IT" sz="2200" b="0" kern="0" dirty="0"/>
              <a:t>TRUCKS</a:t>
            </a:r>
          </a:p>
          <a:p>
            <a:pPr marL="742950" lvl="2" indent="-342900" algn="l" eaLnBrk="0" hangingPunct="0">
              <a:lnSpc>
                <a:spcPct val="100000"/>
              </a:lnSpc>
              <a:defRPr/>
            </a:pPr>
            <a:r>
              <a:rPr lang="it-IT" sz="2200" b="0" kern="0" dirty="0"/>
              <a:t>	</a:t>
            </a:r>
          </a:p>
          <a:p>
            <a:pPr marL="342900" indent="-342900" algn="l" eaLnBrk="0" hangingPunct="0">
              <a:lnSpc>
                <a:spcPct val="100000"/>
              </a:lnSpc>
              <a:buFontTx/>
              <a:buChar char="•"/>
              <a:defRPr/>
            </a:pPr>
            <a:endParaRPr lang="it-IT" sz="2200" b="0" kern="0" dirty="0"/>
          </a:p>
        </p:txBody>
      </p:sp>
      <p:sp>
        <p:nvSpPr>
          <p:cNvPr id="10"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3</a:t>
            </a:fld>
            <a:endParaRPr lang="it-IT" dirty="0"/>
          </a:p>
        </p:txBody>
      </p:sp>
      <p:pic>
        <p:nvPicPr>
          <p:cNvPr id="11" name="Immagine 4"/>
          <p:cNvPicPr>
            <a:picLocks noChangeAspect="1"/>
          </p:cNvPicPr>
          <p:nvPr/>
        </p:nvPicPr>
        <p:blipFill>
          <a:blip r:embed="rId3" cstate="print"/>
          <a:srcRect/>
          <a:stretch>
            <a:fillRect/>
          </a:stretch>
        </p:blipFill>
        <p:spPr bwMode="auto">
          <a:xfrm>
            <a:off x="5765800" y="0"/>
            <a:ext cx="33782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507288" cy="1847088"/>
          </a:xfrm>
        </p:spPr>
        <p:txBody>
          <a:bodyPr>
            <a:noAutofit/>
          </a:bodyPr>
          <a:lstStyle/>
          <a:p>
            <a:pPr algn="ctr"/>
            <a:r>
              <a:rPr lang="it-IT" sz="4000" dirty="0" smtClean="0"/>
              <a:t>APPLICATION</a:t>
            </a:r>
            <a:br>
              <a:rPr lang="it-IT" sz="4000" dirty="0" smtClean="0"/>
            </a:br>
            <a:r>
              <a:rPr lang="it-IT" sz="4000" dirty="0" smtClean="0"/>
              <a:t>FLOATING SEPARATOR SOLID-LIQUID</a:t>
            </a:r>
            <a:br>
              <a:rPr lang="it-IT" sz="4000" dirty="0" smtClean="0"/>
            </a:br>
            <a:r>
              <a:rPr lang="it-IT" sz="4000" dirty="0" smtClean="0"/>
              <a:t>TUCHEM UPE FULL CONDUCTIVE</a:t>
            </a:r>
            <a:endParaRPr lang="it-IT" sz="4000"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2123728" y="2348880"/>
            <a:ext cx="4884420" cy="4381500"/>
          </a:xfrm>
          <a:prstGeom prst="rect">
            <a:avLst/>
          </a:prstGeom>
          <a:noFill/>
          <a:ln w="9525">
            <a:noFill/>
            <a:miter lim="800000"/>
            <a:headEnd/>
            <a:tailEnd/>
          </a:ln>
        </p:spPr>
      </p:pic>
      <p:pic>
        <p:nvPicPr>
          <p:cNvPr id="4" name="Immagine 3"/>
          <p:cNvPicPr>
            <a:picLocks noChangeAspect="1"/>
          </p:cNvPicPr>
          <p:nvPr/>
        </p:nvPicPr>
        <p:blipFill>
          <a:blip r:embed="rId3" cstate="print"/>
          <a:srcRect/>
          <a:stretch>
            <a:fillRect/>
          </a:stretch>
        </p:blipFill>
        <p:spPr bwMode="auto">
          <a:xfrm>
            <a:off x="5765800" y="0"/>
            <a:ext cx="3378200" cy="3143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bwMode="auto">
          <a:xfrm>
            <a:off x="0" y="785794"/>
            <a:ext cx="9144000" cy="758825"/>
          </a:xfrm>
          <a:noFill/>
          <a:ln>
            <a:miter lim="800000"/>
            <a:headEnd/>
            <a:tailEnd/>
          </a:ln>
        </p:spPr>
        <p:txBody>
          <a:bodyPr vert="horz" wrap="square" lIns="91440" tIns="45720" rIns="91440" bIns="45720" numCol="1" anchor="t" anchorCtr="0" compatLnSpc="1">
            <a:prstTxWarp prst="textNoShape">
              <a:avLst/>
            </a:prstTxWarp>
            <a:noAutofit/>
          </a:bodyPr>
          <a:lstStyle/>
          <a:p>
            <a:pPr algn="ctr"/>
            <a:r>
              <a:rPr lang="it-IT" sz="3600" dirty="0" smtClean="0">
                <a:solidFill>
                  <a:schemeClr val="tx1"/>
                </a:solidFill>
                <a:latin typeface="Arial" pitchFamily="34" charset="0"/>
                <a:ea typeface="+mn-ea"/>
                <a:cs typeface="Arial" pitchFamily="34" charset="0"/>
              </a:rPr>
              <a:t>GLIDETECH</a:t>
            </a:r>
            <a:r>
              <a:rPr lang="en-US" sz="3600" baseline="30000" dirty="0" smtClean="0">
                <a:solidFill>
                  <a:schemeClr val="tx1"/>
                </a:solidFill>
                <a:latin typeface="Arial" pitchFamily="34" charset="0"/>
                <a:ea typeface="+mn-ea"/>
                <a:cs typeface="Arial" pitchFamily="34" charset="0"/>
              </a:rPr>
              <a:t>®</a:t>
            </a:r>
            <a:r>
              <a:rPr lang="it-IT" sz="3600" dirty="0" smtClean="0">
                <a:solidFill>
                  <a:schemeClr val="tx1"/>
                </a:solidFill>
                <a:latin typeface="Arial" pitchFamily="34" charset="0"/>
                <a:ea typeface="+mn-ea"/>
                <a:cs typeface="Arial" pitchFamily="34" charset="0"/>
              </a:rPr>
              <a:t> UPE FULL CONDUCTIVE</a:t>
            </a:r>
          </a:p>
        </p:txBody>
      </p:sp>
      <p:sp>
        <p:nvSpPr>
          <p:cNvPr id="317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31748" name="Rectangle 12"/>
          <p:cNvSpPr>
            <a:spLocks noChangeArrowheads="1"/>
          </p:cNvSpPr>
          <p:nvPr/>
        </p:nvSpPr>
        <p:spPr bwMode="auto">
          <a:xfrm>
            <a:off x="0" y="2324100"/>
            <a:ext cx="9144000" cy="0"/>
          </a:xfrm>
          <a:prstGeom prst="rect">
            <a:avLst/>
          </a:prstGeom>
          <a:noFill/>
          <a:ln w="9525">
            <a:noFill/>
            <a:miter lim="800000"/>
            <a:headEnd/>
            <a:tailEnd/>
          </a:ln>
        </p:spPr>
        <p:txBody>
          <a:bodyPr wrap="none" anchor="ctr">
            <a:spAutoFit/>
          </a:bodyPr>
          <a:lstStyle/>
          <a:p>
            <a:endParaRPr lang="it-IT"/>
          </a:p>
        </p:txBody>
      </p:sp>
      <p:sp>
        <p:nvSpPr>
          <p:cNvPr id="31749" name="Rectangle 2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31750" name="Rectangle 21"/>
          <p:cNvSpPr>
            <a:spLocks noChangeArrowheads="1"/>
          </p:cNvSpPr>
          <p:nvPr/>
        </p:nvSpPr>
        <p:spPr bwMode="auto">
          <a:xfrm>
            <a:off x="0" y="2790825"/>
            <a:ext cx="9144000" cy="0"/>
          </a:xfrm>
          <a:prstGeom prst="rect">
            <a:avLst/>
          </a:prstGeom>
          <a:noFill/>
          <a:ln w="9525">
            <a:noFill/>
            <a:miter lim="800000"/>
            <a:headEnd/>
            <a:tailEnd/>
          </a:ln>
        </p:spPr>
        <p:txBody>
          <a:bodyPr wrap="none" anchor="ctr">
            <a:spAutoFit/>
          </a:bodyPr>
          <a:lstStyle/>
          <a:p>
            <a:endParaRPr lang="it-IT"/>
          </a:p>
        </p:txBody>
      </p:sp>
      <p:sp>
        <p:nvSpPr>
          <p:cNvPr id="17" name="CasellaDiTesto 6"/>
          <p:cNvSpPr txBox="1">
            <a:spLocks noChangeArrowheads="1"/>
          </p:cNvSpPr>
          <p:nvPr/>
        </p:nvSpPr>
        <p:spPr bwMode="auto">
          <a:xfrm>
            <a:off x="179512" y="2810738"/>
            <a:ext cx="8715375" cy="3893374"/>
          </a:xfrm>
          <a:prstGeom prst="rect">
            <a:avLst/>
          </a:prstGeom>
          <a:noFill/>
          <a:ln w="9525">
            <a:noFill/>
            <a:miter lim="800000"/>
            <a:headEnd/>
            <a:tailEnd/>
          </a:ln>
        </p:spPr>
        <p:txBody>
          <a:bodyPr wrap="square">
            <a:spAutoFit/>
          </a:bodyPr>
          <a:lstStyle/>
          <a:p>
            <a:pPr algn="just">
              <a:defRPr/>
            </a:pPr>
            <a:r>
              <a:rPr lang="en-GB" sz="1600" dirty="0">
                <a:latin typeface="Arial" pitchFamily="34" charset="0"/>
                <a:cs typeface="Arial" pitchFamily="34" charset="0"/>
              </a:rPr>
              <a:t>Suction and delivery hose DESIGNED ACCORDING TO EN 12115 standards for </a:t>
            </a:r>
            <a:r>
              <a:rPr lang="en-GB" sz="1600" kern="0" dirty="0">
                <a:solidFill>
                  <a:srgbClr val="000000"/>
                </a:solidFill>
                <a:latin typeface="Arial" pitchFamily="34" charset="0"/>
                <a:cs typeface="Arial" pitchFamily="34" charset="0"/>
              </a:rPr>
              <a:t>chemical products.  </a:t>
            </a:r>
            <a:endParaRPr lang="en-GB" sz="1600" dirty="0">
              <a:latin typeface="Arial" pitchFamily="34" charset="0"/>
              <a:cs typeface="Arial" pitchFamily="34" charset="0"/>
            </a:endParaRPr>
          </a:p>
          <a:p>
            <a:pPr algn="just">
              <a:defRPr/>
            </a:pPr>
            <a:r>
              <a:rPr lang="en-US" sz="1600" dirty="0">
                <a:latin typeface="Arial" pitchFamily="34" charset="0"/>
                <a:cs typeface="Arial" pitchFamily="34" charset="0"/>
              </a:rPr>
              <a:t>Phthalates free tube, tested in compliance with 1907/2006/CE (REACH</a:t>
            </a:r>
            <a:r>
              <a:rPr lang="en-US" sz="1600" dirty="0" smtClean="0">
                <a:latin typeface="Arial" pitchFamily="34" charset="0"/>
                <a:cs typeface="Arial" pitchFamily="34" charset="0"/>
              </a:rPr>
              <a:t>).</a:t>
            </a:r>
          </a:p>
          <a:p>
            <a:pPr algn="just">
              <a:defRPr/>
            </a:pPr>
            <a:r>
              <a:rPr lang="en-US" sz="1600"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SUITABLE HOSE FOR USE IN ATEX AREA (EX-ZONE 0, 1 and 2).</a:t>
            </a:r>
            <a:endParaRPr lang="en-US" sz="1600" dirty="0" smtClean="0">
              <a:latin typeface="Arial" pitchFamily="34" charset="0"/>
              <a:cs typeface="Arial" pitchFamily="34" charset="0"/>
            </a:endParaRPr>
          </a:p>
          <a:p>
            <a:pPr algn="just">
              <a:defRPr/>
            </a:pPr>
            <a:endParaRPr lang="en-US" sz="1000" dirty="0">
              <a:latin typeface="Arial" pitchFamily="34" charset="0"/>
              <a:cs typeface="Arial" pitchFamily="34" charset="0"/>
            </a:endParaRPr>
          </a:p>
          <a:p>
            <a:pPr algn="just">
              <a:spcBef>
                <a:spcPts val="600"/>
              </a:spcBef>
              <a:spcAft>
                <a:spcPts val="600"/>
              </a:spcAft>
              <a:buFont typeface="Arial" pitchFamily="34" charset="0"/>
              <a:buChar char="•"/>
              <a:defRPr/>
            </a:pPr>
            <a:r>
              <a:rPr lang="en-US" sz="1600" b="1" dirty="0">
                <a:latin typeface="Arial" pitchFamily="34" charset="0"/>
                <a:cs typeface="Arial" pitchFamily="34" charset="0"/>
              </a:rPr>
              <a:t>TUBE: </a:t>
            </a:r>
            <a:r>
              <a:rPr lang="en-US" sz="1600" dirty="0">
                <a:latin typeface="Arial" pitchFamily="34" charset="0"/>
                <a:cs typeface="Arial" pitchFamily="34" charset="0"/>
              </a:rPr>
              <a:t>UPE</a:t>
            </a:r>
            <a:r>
              <a:rPr lang="en-US" sz="1600" dirty="0">
                <a:solidFill>
                  <a:srgbClr val="000000"/>
                </a:solidFill>
                <a:latin typeface="Arial" pitchFamily="34" charset="0"/>
                <a:cs typeface="Arial" pitchFamily="34" charset="0"/>
              </a:rPr>
              <a:t>, </a:t>
            </a:r>
            <a:r>
              <a:rPr lang="en-US" sz="1600" dirty="0">
                <a:latin typeface="Arial" pitchFamily="34" charset="0"/>
                <a:cs typeface="Arial" pitchFamily="34" charset="0"/>
              </a:rPr>
              <a:t>black, </a:t>
            </a:r>
            <a:r>
              <a:rPr lang="en-US" sz="1600" dirty="0" smtClean="0">
                <a:latin typeface="Arial" pitchFamily="34" charset="0"/>
                <a:cs typeface="Arial" pitchFamily="34" charset="0"/>
              </a:rPr>
              <a:t>conductive. Phthalates </a:t>
            </a:r>
            <a:r>
              <a:rPr lang="en-US" sz="1600" dirty="0">
                <a:latin typeface="Arial" pitchFamily="34" charset="0"/>
                <a:cs typeface="Arial" pitchFamily="34" charset="0"/>
              </a:rPr>
              <a:t>free, tested in compliance with 1907/2006/CE (REACH)</a:t>
            </a:r>
            <a:endParaRPr lang="en-GB" sz="1600" dirty="0">
              <a:latin typeface="Arial" pitchFamily="34" charset="0"/>
              <a:cs typeface="Arial" pitchFamily="34" charset="0"/>
            </a:endParaRPr>
          </a:p>
          <a:p>
            <a:pPr algn="just">
              <a:spcBef>
                <a:spcPts val="600"/>
              </a:spcBef>
              <a:spcAft>
                <a:spcPts val="600"/>
              </a:spcAft>
              <a:buFont typeface="Arial" charset="0"/>
              <a:buChar char="•"/>
              <a:defRPr/>
            </a:pPr>
            <a:r>
              <a:rPr lang="en-US" sz="1600" b="1" dirty="0">
                <a:latin typeface="Arial" pitchFamily="34" charset="0"/>
                <a:cs typeface="Arial" pitchFamily="34" charset="0"/>
              </a:rPr>
              <a:t>REINFORCEMENT</a:t>
            </a:r>
            <a:r>
              <a:rPr lang="en-US" sz="1600" dirty="0">
                <a:latin typeface="Arial" pitchFamily="34" charset="0"/>
                <a:cs typeface="Arial" pitchFamily="34" charset="0"/>
              </a:rPr>
              <a:t>: synthetic plies - </a:t>
            </a:r>
            <a:r>
              <a:rPr lang="en-GB" sz="1600" dirty="0">
                <a:latin typeface="Arial" pitchFamily="34" charset="0"/>
                <a:cs typeface="Arial" pitchFamily="34" charset="0"/>
              </a:rPr>
              <a:t>a/s copper wire to discharge static electricity </a:t>
            </a:r>
            <a:r>
              <a:rPr lang="en-US" sz="1600" dirty="0">
                <a:latin typeface="Arial" pitchFamily="34" charset="0"/>
                <a:cs typeface="Arial" pitchFamily="34" charset="0"/>
              </a:rPr>
              <a:t>- galvanized wire helices</a:t>
            </a:r>
          </a:p>
          <a:p>
            <a:pPr algn="just">
              <a:spcBef>
                <a:spcPts val="600"/>
              </a:spcBef>
              <a:spcAft>
                <a:spcPts val="600"/>
              </a:spcAft>
              <a:buFont typeface="Arial" charset="0"/>
              <a:buChar char="•"/>
              <a:defRPr/>
            </a:pPr>
            <a:r>
              <a:rPr lang="en-US" sz="1600" b="1" dirty="0">
                <a:latin typeface="Arial" pitchFamily="34" charset="0"/>
                <a:cs typeface="Arial" pitchFamily="34" charset="0"/>
              </a:rPr>
              <a:t>COVER: </a:t>
            </a:r>
            <a:r>
              <a:rPr lang="en-US" sz="1600" dirty="0">
                <a:latin typeface="Arial" pitchFamily="34" charset="0"/>
                <a:cs typeface="Arial" pitchFamily="34" charset="0"/>
              </a:rPr>
              <a:t>wide corrugated, black,</a:t>
            </a:r>
            <a:r>
              <a:rPr lang="en-GB" sz="1600" dirty="0">
                <a:latin typeface="Arial" pitchFamily="34" charset="0"/>
                <a:cs typeface="Arial" pitchFamily="34" charset="0"/>
              </a:rPr>
              <a:t> conductive,</a:t>
            </a:r>
            <a:r>
              <a:rPr lang="en-US" sz="1600" dirty="0">
                <a:latin typeface="Arial" pitchFamily="34" charset="0"/>
                <a:cs typeface="Arial" pitchFamily="34" charset="0"/>
              </a:rPr>
              <a:t> low friction material, non marking when dragged on the floor, abrasion, ageing, ozone, oil and chemical resistant, easy to clean, glossy cover </a:t>
            </a:r>
          </a:p>
          <a:p>
            <a:pPr algn="just">
              <a:spcBef>
                <a:spcPts val="600"/>
              </a:spcBef>
              <a:spcAft>
                <a:spcPts val="600"/>
              </a:spcAft>
              <a:buFont typeface="Arial" charset="0"/>
              <a:buChar char="•"/>
              <a:defRPr/>
            </a:pPr>
            <a:r>
              <a:rPr lang="en-US" sz="1600" b="1" dirty="0">
                <a:latin typeface="Arial" pitchFamily="34" charset="0"/>
                <a:cs typeface="Arial" pitchFamily="34" charset="0"/>
              </a:rPr>
              <a:t>WP: </a:t>
            </a:r>
            <a:r>
              <a:rPr lang="en-US" sz="1600" dirty="0">
                <a:latin typeface="Arial" pitchFamily="34" charset="0"/>
                <a:cs typeface="Arial" pitchFamily="34" charset="0"/>
              </a:rPr>
              <a:t>10 BAR (150 PSI)      BP: 40 BAR (600 PSI)</a:t>
            </a:r>
          </a:p>
          <a:p>
            <a:pPr algn="just">
              <a:spcBef>
                <a:spcPts val="600"/>
              </a:spcBef>
              <a:spcAft>
                <a:spcPts val="600"/>
              </a:spcAft>
              <a:buFont typeface="Arial" charset="0"/>
              <a:buChar char="•"/>
              <a:defRPr/>
            </a:pPr>
            <a:r>
              <a:rPr lang="en-US" sz="1600" b="1" dirty="0">
                <a:latin typeface="Arial" pitchFamily="34" charset="0"/>
                <a:cs typeface="Arial" pitchFamily="34" charset="0"/>
              </a:rPr>
              <a:t>VACUUM: </a:t>
            </a:r>
            <a:r>
              <a:rPr lang="en-US" sz="1600" dirty="0">
                <a:latin typeface="Arial" pitchFamily="34" charset="0"/>
                <a:cs typeface="Arial" pitchFamily="34" charset="0"/>
              </a:rPr>
              <a:t>675 mmHg (0,9 bar) </a:t>
            </a:r>
            <a:r>
              <a:rPr lang="en-US" sz="1600" dirty="0" smtClean="0">
                <a:latin typeface="Arial" pitchFamily="34" charset="0"/>
                <a:cs typeface="Arial" pitchFamily="34" charset="0"/>
              </a:rPr>
              <a:t> </a:t>
            </a:r>
            <a:r>
              <a:rPr lang="en-US" sz="1600" b="1" dirty="0" smtClean="0">
                <a:latin typeface="Arial" pitchFamily="34" charset="0"/>
                <a:cs typeface="Arial" pitchFamily="34" charset="0"/>
              </a:rPr>
              <a:t>T</a:t>
            </a:r>
            <a:r>
              <a:rPr lang="en-US" sz="1600" b="1" dirty="0">
                <a:latin typeface="Arial" pitchFamily="34" charset="0"/>
                <a:cs typeface="Arial" pitchFamily="34" charset="0"/>
              </a:rPr>
              <a:t>: </a:t>
            </a:r>
            <a:r>
              <a:rPr lang="en-US" sz="1600" dirty="0">
                <a:latin typeface="Arial" pitchFamily="34" charset="0"/>
                <a:cs typeface="Arial" pitchFamily="34" charset="0"/>
              </a:rPr>
              <a:t>-35°C / +100°C ( -31°F / +212°F )</a:t>
            </a:r>
            <a:endParaRPr lang="en-GB" sz="1600" kern="0" dirty="0">
              <a:latin typeface="Arial" pitchFamily="34" charset="0"/>
              <a:cs typeface="Arial" pitchFamily="34" charset="0"/>
            </a:endParaRPr>
          </a:p>
        </p:txBody>
      </p:sp>
      <p:pic>
        <p:nvPicPr>
          <p:cNvPr id="31753" name="Picture 9" descr="FDA"/>
          <p:cNvPicPr>
            <a:picLocks noChangeAspect="1" noChangeArrowheads="1"/>
          </p:cNvPicPr>
          <p:nvPr/>
        </p:nvPicPr>
        <p:blipFill>
          <a:blip r:embed="rId2" cstate="print"/>
          <a:srcRect/>
          <a:stretch>
            <a:fillRect/>
          </a:stretch>
        </p:blipFill>
        <p:spPr bwMode="auto">
          <a:xfrm>
            <a:off x="5673055" y="1426865"/>
            <a:ext cx="590550" cy="485775"/>
          </a:xfrm>
          <a:prstGeom prst="rect">
            <a:avLst/>
          </a:prstGeom>
          <a:noFill/>
          <a:ln w="9525">
            <a:noFill/>
            <a:miter lim="800000"/>
            <a:headEnd/>
            <a:tailEnd/>
          </a:ln>
        </p:spPr>
      </p:pic>
      <p:pic>
        <p:nvPicPr>
          <p:cNvPr id="31754" name="Picture 8" descr="BFR"/>
          <p:cNvPicPr>
            <a:picLocks noChangeAspect="1" noChangeArrowheads="1"/>
          </p:cNvPicPr>
          <p:nvPr/>
        </p:nvPicPr>
        <p:blipFill>
          <a:blip r:embed="rId3" cstate="print"/>
          <a:srcRect/>
          <a:stretch>
            <a:fillRect/>
          </a:stretch>
        </p:blipFill>
        <p:spPr bwMode="auto">
          <a:xfrm>
            <a:off x="6377905" y="1426865"/>
            <a:ext cx="590550" cy="485775"/>
          </a:xfrm>
          <a:prstGeom prst="rect">
            <a:avLst/>
          </a:prstGeom>
          <a:noFill/>
          <a:ln w="9525">
            <a:noFill/>
            <a:miter lim="800000"/>
            <a:headEnd/>
            <a:tailEnd/>
          </a:ln>
        </p:spPr>
      </p:pic>
      <p:pic>
        <p:nvPicPr>
          <p:cNvPr id="31755" name="Picture 7" descr="DM21031973"/>
          <p:cNvPicPr>
            <a:picLocks noChangeAspect="1" noChangeArrowheads="1"/>
          </p:cNvPicPr>
          <p:nvPr/>
        </p:nvPicPr>
        <p:blipFill>
          <a:blip r:embed="rId4" cstate="print"/>
          <a:srcRect/>
          <a:stretch>
            <a:fillRect/>
          </a:stretch>
        </p:blipFill>
        <p:spPr bwMode="auto">
          <a:xfrm>
            <a:off x="7101805" y="1436390"/>
            <a:ext cx="590550" cy="485775"/>
          </a:xfrm>
          <a:prstGeom prst="rect">
            <a:avLst/>
          </a:prstGeom>
          <a:noFill/>
          <a:ln w="9525">
            <a:noFill/>
            <a:miter lim="800000"/>
            <a:headEnd/>
            <a:tailEnd/>
          </a:ln>
        </p:spPr>
      </p:pic>
      <p:pic>
        <p:nvPicPr>
          <p:cNvPr id="31756" name="Picture 6" descr="CE19352004"/>
          <p:cNvPicPr>
            <a:picLocks noChangeAspect="1" noChangeArrowheads="1"/>
          </p:cNvPicPr>
          <p:nvPr/>
        </p:nvPicPr>
        <p:blipFill>
          <a:blip r:embed="rId5" cstate="print"/>
          <a:srcRect/>
          <a:stretch>
            <a:fillRect/>
          </a:stretch>
        </p:blipFill>
        <p:spPr bwMode="auto">
          <a:xfrm>
            <a:off x="5682580" y="1998365"/>
            <a:ext cx="590550" cy="485775"/>
          </a:xfrm>
          <a:prstGeom prst="rect">
            <a:avLst/>
          </a:prstGeom>
          <a:noFill/>
          <a:ln w="9525">
            <a:noFill/>
            <a:miter lim="800000"/>
            <a:headEnd/>
            <a:tailEnd/>
          </a:ln>
        </p:spPr>
      </p:pic>
      <p:pic>
        <p:nvPicPr>
          <p:cNvPr id="31757" name="Picture 5" descr="CE102011"/>
          <p:cNvPicPr>
            <a:picLocks noChangeAspect="1" noChangeArrowheads="1"/>
          </p:cNvPicPr>
          <p:nvPr/>
        </p:nvPicPr>
        <p:blipFill>
          <a:blip r:embed="rId6" cstate="print"/>
          <a:srcRect/>
          <a:stretch>
            <a:fillRect/>
          </a:stretch>
        </p:blipFill>
        <p:spPr bwMode="auto">
          <a:xfrm>
            <a:off x="6377905" y="1998365"/>
            <a:ext cx="590550" cy="485775"/>
          </a:xfrm>
          <a:prstGeom prst="rect">
            <a:avLst/>
          </a:prstGeom>
          <a:noFill/>
          <a:ln w="9525">
            <a:noFill/>
            <a:miter lim="800000"/>
            <a:headEnd/>
            <a:tailEnd/>
          </a:ln>
        </p:spPr>
      </p:pic>
      <p:pic>
        <p:nvPicPr>
          <p:cNvPr id="31758" name="Picture 4" descr="REACH"/>
          <p:cNvPicPr>
            <a:picLocks noChangeAspect="1" noChangeArrowheads="1"/>
          </p:cNvPicPr>
          <p:nvPr/>
        </p:nvPicPr>
        <p:blipFill>
          <a:blip r:embed="rId7" cstate="print"/>
          <a:srcRect/>
          <a:stretch>
            <a:fillRect/>
          </a:stretch>
        </p:blipFill>
        <p:spPr bwMode="auto">
          <a:xfrm>
            <a:off x="7092280" y="1988840"/>
            <a:ext cx="590550" cy="485775"/>
          </a:xfrm>
          <a:prstGeom prst="rect">
            <a:avLst/>
          </a:prstGeom>
          <a:noFill/>
          <a:ln w="9525">
            <a:noFill/>
            <a:miter lim="800000"/>
            <a:headEnd/>
            <a:tailEnd/>
          </a:ln>
        </p:spPr>
      </p:pic>
      <p:sp>
        <p:nvSpPr>
          <p:cNvPr id="53258" name="Rectangle 10"/>
          <p:cNvSpPr>
            <a:spLocks noChangeArrowheads="1"/>
          </p:cNvSpPr>
          <p:nvPr/>
        </p:nvSpPr>
        <p:spPr bwMode="auto">
          <a:xfrm>
            <a:off x="0" y="0"/>
            <a:ext cx="9144000" cy="457200"/>
          </a:xfrm>
          <a:prstGeom prst="rect">
            <a:avLst/>
          </a:prstGeom>
          <a:noFill/>
          <a:ln w="12700" cap="flat" cmpd="sng">
            <a:noFill/>
            <a:prstDash val="solid"/>
            <a:miter lim="800000"/>
            <a:headEnd/>
            <a:tailEnd/>
          </a:ln>
          <a:effectLst>
            <a:outerShdw dist="107763" dir="2700000" algn="ctr" rotWithShape="0">
              <a:schemeClr val="bg2"/>
            </a:outerShdw>
          </a:effectLst>
        </p:spPr>
        <p:txBody>
          <a:bodyPr wrap="none" anchor="ctr">
            <a:spAutoFit/>
          </a:bodyPr>
          <a:lstStyle/>
          <a:p>
            <a:pPr>
              <a:defRPr/>
            </a:pPr>
            <a:endParaRPr lang="it-IT"/>
          </a:p>
        </p:txBody>
      </p:sp>
      <p:sp>
        <p:nvSpPr>
          <p:cNvPr id="53259" name="Rectangle 11"/>
          <p:cNvSpPr>
            <a:spLocks noChangeArrowheads="1"/>
          </p:cNvSpPr>
          <p:nvPr/>
        </p:nvSpPr>
        <p:spPr bwMode="auto">
          <a:xfrm>
            <a:off x="0" y="3371850"/>
            <a:ext cx="9144000" cy="0"/>
          </a:xfrm>
          <a:prstGeom prst="rect">
            <a:avLst/>
          </a:prstGeom>
          <a:noFill/>
          <a:ln w="12700" cap="flat" cmpd="sng">
            <a:noFill/>
            <a:prstDash val="solid"/>
            <a:miter lim="800000"/>
            <a:headEnd/>
            <a:tailEnd/>
          </a:ln>
          <a:effectLst>
            <a:outerShdw dist="107763" dir="2700000" algn="ctr" rotWithShape="0">
              <a:schemeClr val="bg2"/>
            </a:outerShdw>
          </a:effectLst>
        </p:spPr>
        <p:txBody>
          <a:bodyPr wrap="none" anchor="ctr">
            <a:spAutoFit/>
          </a:bodyPr>
          <a:lstStyle/>
          <a:p>
            <a:pPr eaLnBrk="0" hangingPunct="0">
              <a:defRPr/>
            </a:pPr>
            <a:endParaRPr lang="it-IT">
              <a:latin typeface="Arial" pitchFamily="34" charset="0"/>
            </a:endParaRPr>
          </a:p>
        </p:txBody>
      </p:sp>
      <p:pic>
        <p:nvPicPr>
          <p:cNvPr id="31761" name="Picture 2" descr="tuwagonmaster"/>
          <p:cNvPicPr>
            <a:picLocks noChangeArrowheads="1"/>
          </p:cNvPicPr>
          <p:nvPr/>
        </p:nvPicPr>
        <p:blipFill>
          <a:blip r:embed="rId8" cstate="print"/>
          <a:srcRect l="18709" t="27100" r="19162" b="57184"/>
          <a:stretch>
            <a:fillRect/>
          </a:stretch>
        </p:blipFill>
        <p:spPr bwMode="auto">
          <a:xfrm>
            <a:off x="690839" y="1434488"/>
            <a:ext cx="2905125" cy="857250"/>
          </a:xfrm>
          <a:prstGeom prst="rect">
            <a:avLst/>
          </a:prstGeom>
          <a:noFill/>
          <a:ln w="9525">
            <a:noFill/>
            <a:miter lim="800000"/>
            <a:headEnd/>
            <a:tailEnd/>
          </a:ln>
        </p:spPr>
      </p:pic>
      <p:pic>
        <p:nvPicPr>
          <p:cNvPr id="6146" name="Picture 2"/>
          <p:cNvPicPr>
            <a:picLocks noChangeAspect="1" noChangeArrowheads="1"/>
          </p:cNvPicPr>
          <p:nvPr/>
        </p:nvPicPr>
        <p:blipFill>
          <a:blip r:embed="rId9" cstate="print"/>
          <a:srcRect/>
          <a:stretch>
            <a:fillRect/>
          </a:stretch>
        </p:blipFill>
        <p:spPr bwMode="auto">
          <a:xfrm>
            <a:off x="395536" y="2348880"/>
            <a:ext cx="3444875" cy="319088"/>
          </a:xfrm>
          <a:prstGeom prst="rect">
            <a:avLst/>
          </a:prstGeom>
          <a:noFill/>
          <a:ln w="9525">
            <a:noFill/>
            <a:miter lim="800000"/>
            <a:headEnd/>
            <a:tailEnd/>
          </a:ln>
        </p:spPr>
      </p:pic>
      <p:pic>
        <p:nvPicPr>
          <p:cNvPr id="19" name="Immagine 18"/>
          <p:cNvPicPr>
            <a:picLocks noChangeAspect="1"/>
          </p:cNvPicPr>
          <p:nvPr/>
        </p:nvPicPr>
        <p:blipFill>
          <a:blip r:embed="rId10" cstate="print"/>
          <a:srcRect/>
          <a:stretch>
            <a:fillRect/>
          </a:stretch>
        </p:blipFill>
        <p:spPr bwMode="auto">
          <a:xfrm>
            <a:off x="5765800" y="0"/>
            <a:ext cx="3378200" cy="314325"/>
          </a:xfrm>
          <a:prstGeom prst="rect">
            <a:avLst/>
          </a:prstGeom>
          <a:noFill/>
          <a:ln w="9525">
            <a:noFill/>
            <a:miter lim="800000"/>
            <a:headEnd/>
            <a:tailEnd/>
          </a:ln>
        </p:spPr>
      </p:pic>
      <p:sp>
        <p:nvSpPr>
          <p:cNvPr id="20"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31</a:t>
            </a:fld>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bwMode="auto">
          <a:xfrm>
            <a:off x="0" y="857232"/>
            <a:ext cx="9144000" cy="758825"/>
          </a:xfrm>
          <a:noFill/>
          <a:ln>
            <a:miter lim="800000"/>
            <a:headEnd/>
            <a:tailEnd/>
          </a:ln>
        </p:spPr>
        <p:txBody>
          <a:bodyPr vert="horz" wrap="square" lIns="91440" tIns="45720" rIns="91440" bIns="45720" numCol="1" anchor="t" anchorCtr="0" compatLnSpc="1">
            <a:prstTxWarp prst="textNoShape">
              <a:avLst/>
            </a:prstTxWarp>
            <a:noAutofit/>
          </a:bodyPr>
          <a:lstStyle/>
          <a:p>
            <a:pPr algn="ctr"/>
            <a:r>
              <a:rPr lang="it-IT" sz="3600" dirty="0" smtClean="0">
                <a:solidFill>
                  <a:schemeClr val="tx1"/>
                </a:solidFill>
                <a:latin typeface="Arial" pitchFamily="34" charset="0"/>
                <a:ea typeface="+mn-ea"/>
                <a:cs typeface="Arial" pitchFamily="34" charset="0"/>
              </a:rPr>
              <a:t>SPIRALTECH</a:t>
            </a:r>
            <a:r>
              <a:rPr lang="en-US" sz="3600" baseline="30000" dirty="0" smtClean="0">
                <a:solidFill>
                  <a:schemeClr val="tx1"/>
                </a:solidFill>
                <a:latin typeface="Arial" pitchFamily="34" charset="0"/>
                <a:ea typeface="+mn-ea"/>
                <a:cs typeface="Arial" pitchFamily="34" charset="0"/>
              </a:rPr>
              <a:t>®</a:t>
            </a:r>
            <a:r>
              <a:rPr lang="it-IT" sz="3600" dirty="0" smtClean="0">
                <a:solidFill>
                  <a:schemeClr val="tx1"/>
                </a:solidFill>
                <a:latin typeface="Arial" pitchFamily="34" charset="0"/>
                <a:ea typeface="+mn-ea"/>
                <a:cs typeface="Arial" pitchFamily="34" charset="0"/>
              </a:rPr>
              <a:t> UPE FULL CONDUCTIVE</a:t>
            </a:r>
          </a:p>
        </p:txBody>
      </p:sp>
      <p:sp>
        <p:nvSpPr>
          <p:cNvPr id="32771"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32772" name="Rectangle 12"/>
          <p:cNvSpPr>
            <a:spLocks noChangeArrowheads="1"/>
          </p:cNvSpPr>
          <p:nvPr/>
        </p:nvSpPr>
        <p:spPr bwMode="auto">
          <a:xfrm>
            <a:off x="0" y="2324100"/>
            <a:ext cx="9144000" cy="0"/>
          </a:xfrm>
          <a:prstGeom prst="rect">
            <a:avLst/>
          </a:prstGeom>
          <a:noFill/>
          <a:ln w="9525">
            <a:noFill/>
            <a:miter lim="800000"/>
            <a:headEnd/>
            <a:tailEnd/>
          </a:ln>
        </p:spPr>
        <p:txBody>
          <a:bodyPr wrap="none" anchor="ctr">
            <a:spAutoFit/>
          </a:bodyPr>
          <a:lstStyle/>
          <a:p>
            <a:endParaRPr lang="it-IT"/>
          </a:p>
        </p:txBody>
      </p:sp>
      <p:sp>
        <p:nvSpPr>
          <p:cNvPr id="32773" name="Rectangle 2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32774" name="Rectangle 21"/>
          <p:cNvSpPr>
            <a:spLocks noChangeArrowheads="1"/>
          </p:cNvSpPr>
          <p:nvPr/>
        </p:nvSpPr>
        <p:spPr bwMode="auto">
          <a:xfrm>
            <a:off x="0" y="2790825"/>
            <a:ext cx="9144000" cy="0"/>
          </a:xfrm>
          <a:prstGeom prst="rect">
            <a:avLst/>
          </a:prstGeom>
          <a:noFill/>
          <a:ln w="9525">
            <a:noFill/>
            <a:miter lim="800000"/>
            <a:headEnd/>
            <a:tailEnd/>
          </a:ln>
        </p:spPr>
        <p:txBody>
          <a:bodyPr wrap="none" anchor="ctr">
            <a:spAutoFit/>
          </a:bodyPr>
          <a:lstStyle/>
          <a:p>
            <a:endParaRPr lang="it-IT"/>
          </a:p>
        </p:txBody>
      </p:sp>
      <p:sp>
        <p:nvSpPr>
          <p:cNvPr id="17" name="CasellaDiTesto 6"/>
          <p:cNvSpPr txBox="1">
            <a:spLocks noChangeArrowheads="1"/>
          </p:cNvSpPr>
          <p:nvPr/>
        </p:nvSpPr>
        <p:spPr bwMode="auto">
          <a:xfrm>
            <a:off x="285720" y="3000372"/>
            <a:ext cx="8715375" cy="3647152"/>
          </a:xfrm>
          <a:prstGeom prst="rect">
            <a:avLst/>
          </a:prstGeom>
          <a:noFill/>
          <a:ln w="9525">
            <a:noFill/>
            <a:miter lim="800000"/>
            <a:headEnd/>
            <a:tailEnd/>
          </a:ln>
        </p:spPr>
        <p:txBody>
          <a:bodyPr wrap="square">
            <a:spAutoFit/>
          </a:bodyPr>
          <a:lstStyle/>
          <a:p>
            <a:pPr algn="just">
              <a:defRPr/>
            </a:pPr>
            <a:r>
              <a:rPr lang="en-GB" sz="1600" dirty="0">
                <a:latin typeface="Arial" pitchFamily="34" charset="0"/>
                <a:cs typeface="Arial" pitchFamily="34" charset="0"/>
              </a:rPr>
              <a:t>Light and flexible lorry collecting hose suitable for chemical products. </a:t>
            </a:r>
          </a:p>
          <a:p>
            <a:pPr algn="just">
              <a:defRPr/>
            </a:pPr>
            <a:r>
              <a:rPr lang="en-US" sz="1600" dirty="0">
                <a:latin typeface="Arial" pitchFamily="34" charset="0"/>
                <a:cs typeface="Arial" pitchFamily="34" charset="0"/>
              </a:rPr>
              <a:t>Phthalates free tube, tested in compliance with 1907/2006/CE (REACH).</a:t>
            </a:r>
          </a:p>
          <a:p>
            <a:pPr algn="just">
              <a:defRPr/>
            </a:pPr>
            <a:endParaRPr lang="en-US" sz="1600" dirty="0">
              <a:latin typeface="Arial" pitchFamily="34" charset="0"/>
              <a:cs typeface="Arial" pitchFamily="34" charset="0"/>
            </a:endParaRPr>
          </a:p>
          <a:p>
            <a:pPr algn="just">
              <a:spcBef>
                <a:spcPts val="600"/>
              </a:spcBef>
              <a:spcAft>
                <a:spcPts val="600"/>
              </a:spcAft>
              <a:buFont typeface="Arial" pitchFamily="34" charset="0"/>
              <a:buChar char="•"/>
              <a:defRPr/>
            </a:pPr>
            <a:r>
              <a:rPr lang="en-US" sz="1600" b="1" dirty="0">
                <a:latin typeface="Arial" pitchFamily="34" charset="0"/>
                <a:cs typeface="Arial" pitchFamily="34" charset="0"/>
              </a:rPr>
              <a:t>TUBE: </a:t>
            </a:r>
            <a:r>
              <a:rPr lang="en-US" sz="1600" dirty="0">
                <a:latin typeface="Arial" pitchFamily="34" charset="0"/>
                <a:cs typeface="Arial" pitchFamily="34" charset="0"/>
              </a:rPr>
              <a:t>UPE</a:t>
            </a:r>
            <a:r>
              <a:rPr lang="en-US" sz="1600" dirty="0">
                <a:solidFill>
                  <a:srgbClr val="000000"/>
                </a:solidFill>
                <a:latin typeface="Arial" pitchFamily="34" charset="0"/>
                <a:cs typeface="Arial" pitchFamily="34" charset="0"/>
              </a:rPr>
              <a:t>, </a:t>
            </a:r>
            <a:r>
              <a:rPr lang="en-US" sz="1600" dirty="0">
                <a:latin typeface="Arial" pitchFamily="34" charset="0"/>
                <a:cs typeface="Arial" pitchFamily="34" charset="0"/>
              </a:rPr>
              <a:t>black, </a:t>
            </a:r>
            <a:r>
              <a:rPr lang="en-US" sz="1600" dirty="0" smtClean="0">
                <a:latin typeface="Arial" pitchFamily="34" charset="0"/>
                <a:cs typeface="Arial" pitchFamily="34" charset="0"/>
              </a:rPr>
              <a:t>conductive. Phthalates </a:t>
            </a:r>
            <a:r>
              <a:rPr lang="en-US" sz="1600" dirty="0">
                <a:latin typeface="Arial" pitchFamily="34" charset="0"/>
                <a:cs typeface="Arial" pitchFamily="34" charset="0"/>
              </a:rPr>
              <a:t>free, tested in compliance with 1907/2006/CE (REACH)</a:t>
            </a:r>
            <a:endParaRPr lang="en-GB" sz="1600" dirty="0">
              <a:latin typeface="Arial" pitchFamily="34" charset="0"/>
              <a:cs typeface="Arial" pitchFamily="34" charset="0"/>
            </a:endParaRPr>
          </a:p>
          <a:p>
            <a:pPr algn="just">
              <a:spcBef>
                <a:spcPts val="600"/>
              </a:spcBef>
              <a:spcAft>
                <a:spcPts val="600"/>
              </a:spcAft>
              <a:buFont typeface="Arial" charset="0"/>
              <a:buChar char="•"/>
              <a:defRPr/>
            </a:pPr>
            <a:r>
              <a:rPr lang="en-US" sz="1600" b="1" dirty="0">
                <a:latin typeface="Arial" pitchFamily="34" charset="0"/>
                <a:cs typeface="Arial" pitchFamily="34" charset="0"/>
              </a:rPr>
              <a:t>REINFORCEMENT: </a:t>
            </a:r>
            <a:r>
              <a:rPr lang="en-US" sz="1600" dirty="0">
                <a:latin typeface="Arial" pitchFamily="34" charset="0"/>
                <a:cs typeface="Arial" pitchFamily="34" charset="0"/>
              </a:rPr>
              <a:t>synthetic plies - </a:t>
            </a:r>
            <a:r>
              <a:rPr lang="en-GB" sz="1600" dirty="0">
                <a:latin typeface="Arial" pitchFamily="34" charset="0"/>
                <a:cs typeface="Arial" pitchFamily="34" charset="0"/>
              </a:rPr>
              <a:t>a/s copper wire to discharge static electricity</a:t>
            </a:r>
            <a:endParaRPr lang="en-US" sz="1600" dirty="0">
              <a:latin typeface="Arial" pitchFamily="34" charset="0"/>
              <a:cs typeface="Arial" pitchFamily="34" charset="0"/>
            </a:endParaRPr>
          </a:p>
          <a:p>
            <a:pPr algn="just">
              <a:spcBef>
                <a:spcPts val="600"/>
              </a:spcBef>
              <a:spcAft>
                <a:spcPts val="600"/>
              </a:spcAft>
              <a:buFont typeface="Arial" charset="0"/>
              <a:buChar char="•"/>
              <a:defRPr/>
            </a:pPr>
            <a:r>
              <a:rPr lang="en-US" sz="1600" b="1" dirty="0">
                <a:latin typeface="Arial" pitchFamily="34" charset="0"/>
                <a:cs typeface="Arial" pitchFamily="34" charset="0"/>
              </a:rPr>
              <a:t>COVER: </a:t>
            </a:r>
            <a:r>
              <a:rPr lang="en-US" sz="1600" dirty="0">
                <a:latin typeface="Arial" pitchFamily="34" charset="0"/>
                <a:cs typeface="Arial" pitchFamily="34" charset="0"/>
              </a:rPr>
              <a:t>corrugated, black,</a:t>
            </a:r>
            <a:r>
              <a:rPr lang="en-GB" sz="1600" dirty="0">
                <a:latin typeface="Arial" pitchFamily="34" charset="0"/>
                <a:cs typeface="Arial" pitchFamily="34" charset="0"/>
              </a:rPr>
              <a:t> </a:t>
            </a:r>
            <a:r>
              <a:rPr lang="en-US" sz="1600" dirty="0">
                <a:latin typeface="Arial" pitchFamily="34" charset="0"/>
                <a:cs typeface="Arial" pitchFamily="34" charset="0"/>
              </a:rPr>
              <a:t>abrasion, ageing, ozone and oil resistant, outer thermoplastic helix</a:t>
            </a:r>
          </a:p>
          <a:p>
            <a:pPr algn="just">
              <a:spcBef>
                <a:spcPts val="600"/>
              </a:spcBef>
              <a:spcAft>
                <a:spcPts val="600"/>
              </a:spcAft>
              <a:buFont typeface="Arial" charset="0"/>
              <a:buChar char="•"/>
              <a:defRPr/>
            </a:pPr>
            <a:r>
              <a:rPr lang="en-US" sz="1600" b="1" dirty="0">
                <a:latin typeface="Arial" pitchFamily="34" charset="0"/>
                <a:cs typeface="Arial" pitchFamily="34" charset="0"/>
              </a:rPr>
              <a:t>WP: </a:t>
            </a:r>
            <a:r>
              <a:rPr lang="en-US" sz="1600" dirty="0">
                <a:latin typeface="Arial" pitchFamily="34" charset="0"/>
                <a:cs typeface="Arial" pitchFamily="34" charset="0"/>
              </a:rPr>
              <a:t>10 BAR (150 PSI)      </a:t>
            </a:r>
            <a:r>
              <a:rPr lang="en-US" sz="1600" b="1" dirty="0">
                <a:latin typeface="Arial" pitchFamily="34" charset="0"/>
                <a:cs typeface="Arial" pitchFamily="34" charset="0"/>
              </a:rPr>
              <a:t>BP: </a:t>
            </a:r>
            <a:r>
              <a:rPr lang="en-US" sz="1600" dirty="0">
                <a:latin typeface="Arial" pitchFamily="34" charset="0"/>
                <a:cs typeface="Arial" pitchFamily="34" charset="0"/>
              </a:rPr>
              <a:t>30 BAR (450 PSI)</a:t>
            </a:r>
          </a:p>
          <a:p>
            <a:pPr algn="just">
              <a:spcBef>
                <a:spcPts val="600"/>
              </a:spcBef>
              <a:spcAft>
                <a:spcPts val="600"/>
              </a:spcAft>
              <a:buFont typeface="Arial" charset="0"/>
              <a:buChar char="•"/>
              <a:defRPr/>
            </a:pPr>
            <a:r>
              <a:rPr lang="en-US" sz="1600" b="1" dirty="0">
                <a:latin typeface="Arial" pitchFamily="34" charset="0"/>
                <a:cs typeface="Arial" pitchFamily="34" charset="0"/>
              </a:rPr>
              <a:t>VACUUM: </a:t>
            </a:r>
            <a:r>
              <a:rPr lang="en-US" sz="1600" dirty="0">
                <a:latin typeface="Arial" pitchFamily="34" charset="0"/>
                <a:cs typeface="Arial" pitchFamily="34" charset="0"/>
              </a:rPr>
              <a:t>depending on the ID: 675 mmHg (0,9 bar) up to ID 51 mm</a:t>
            </a:r>
          </a:p>
          <a:p>
            <a:pPr algn="just">
              <a:spcBef>
                <a:spcPts val="600"/>
              </a:spcBef>
              <a:spcAft>
                <a:spcPts val="600"/>
              </a:spcAft>
              <a:buFont typeface="Arial" charset="0"/>
              <a:buChar char="•"/>
              <a:defRPr/>
            </a:pPr>
            <a:r>
              <a:rPr lang="en-US" sz="1600" dirty="0">
                <a:latin typeface="Arial" pitchFamily="34" charset="0"/>
                <a:cs typeface="Arial" pitchFamily="34" charset="0"/>
              </a:rPr>
              <a:t> </a:t>
            </a:r>
            <a:r>
              <a:rPr lang="en-US" sz="1600" b="1" dirty="0">
                <a:latin typeface="Arial" pitchFamily="34" charset="0"/>
                <a:cs typeface="Arial" pitchFamily="34" charset="0"/>
              </a:rPr>
              <a:t>T: </a:t>
            </a:r>
            <a:r>
              <a:rPr lang="en-US" sz="1600" dirty="0">
                <a:latin typeface="Arial" pitchFamily="34" charset="0"/>
                <a:cs typeface="Arial" pitchFamily="34" charset="0"/>
              </a:rPr>
              <a:t>-25°C / +80°C ( -13°F / +176°F )</a:t>
            </a:r>
            <a:endParaRPr lang="en-GB" sz="1600" kern="0" dirty="0">
              <a:latin typeface="Arial" pitchFamily="34" charset="0"/>
              <a:cs typeface="Arial" pitchFamily="34" charset="0"/>
            </a:endParaRPr>
          </a:p>
        </p:txBody>
      </p:sp>
      <p:pic>
        <p:nvPicPr>
          <p:cNvPr id="32777" name="Picture 9" descr="FDA"/>
          <p:cNvPicPr>
            <a:picLocks noChangeAspect="1" noChangeArrowheads="1"/>
          </p:cNvPicPr>
          <p:nvPr/>
        </p:nvPicPr>
        <p:blipFill>
          <a:blip r:embed="rId2" cstate="print"/>
          <a:srcRect/>
          <a:stretch>
            <a:fillRect/>
          </a:stretch>
        </p:blipFill>
        <p:spPr bwMode="auto">
          <a:xfrm>
            <a:off x="5062541" y="1714492"/>
            <a:ext cx="590550" cy="485775"/>
          </a:xfrm>
          <a:prstGeom prst="rect">
            <a:avLst/>
          </a:prstGeom>
          <a:noFill/>
          <a:ln w="9525">
            <a:noFill/>
            <a:miter lim="800000"/>
            <a:headEnd/>
            <a:tailEnd/>
          </a:ln>
        </p:spPr>
      </p:pic>
      <p:pic>
        <p:nvPicPr>
          <p:cNvPr id="32778" name="Picture 8" descr="BFR"/>
          <p:cNvPicPr>
            <a:picLocks noChangeAspect="1" noChangeArrowheads="1"/>
          </p:cNvPicPr>
          <p:nvPr/>
        </p:nvPicPr>
        <p:blipFill>
          <a:blip r:embed="rId3" cstate="print"/>
          <a:srcRect/>
          <a:stretch>
            <a:fillRect/>
          </a:stretch>
        </p:blipFill>
        <p:spPr bwMode="auto">
          <a:xfrm>
            <a:off x="5767391" y="1714492"/>
            <a:ext cx="590550" cy="485775"/>
          </a:xfrm>
          <a:prstGeom prst="rect">
            <a:avLst/>
          </a:prstGeom>
          <a:noFill/>
          <a:ln w="9525">
            <a:noFill/>
            <a:miter lim="800000"/>
            <a:headEnd/>
            <a:tailEnd/>
          </a:ln>
        </p:spPr>
      </p:pic>
      <p:pic>
        <p:nvPicPr>
          <p:cNvPr id="32779" name="Picture 7" descr="DM21031973"/>
          <p:cNvPicPr>
            <a:picLocks noChangeAspect="1" noChangeArrowheads="1"/>
          </p:cNvPicPr>
          <p:nvPr/>
        </p:nvPicPr>
        <p:blipFill>
          <a:blip r:embed="rId4" cstate="print"/>
          <a:srcRect/>
          <a:stretch>
            <a:fillRect/>
          </a:stretch>
        </p:blipFill>
        <p:spPr bwMode="auto">
          <a:xfrm>
            <a:off x="6491291" y="1724017"/>
            <a:ext cx="590550" cy="485775"/>
          </a:xfrm>
          <a:prstGeom prst="rect">
            <a:avLst/>
          </a:prstGeom>
          <a:noFill/>
          <a:ln w="9525">
            <a:noFill/>
            <a:miter lim="800000"/>
            <a:headEnd/>
            <a:tailEnd/>
          </a:ln>
        </p:spPr>
      </p:pic>
      <p:pic>
        <p:nvPicPr>
          <p:cNvPr id="32780" name="Picture 6" descr="CE19352004"/>
          <p:cNvPicPr>
            <a:picLocks noChangeAspect="1" noChangeArrowheads="1"/>
          </p:cNvPicPr>
          <p:nvPr/>
        </p:nvPicPr>
        <p:blipFill>
          <a:blip r:embed="rId5" cstate="print"/>
          <a:srcRect/>
          <a:stretch>
            <a:fillRect/>
          </a:stretch>
        </p:blipFill>
        <p:spPr bwMode="auto">
          <a:xfrm>
            <a:off x="5072066" y="2285992"/>
            <a:ext cx="590550" cy="485775"/>
          </a:xfrm>
          <a:prstGeom prst="rect">
            <a:avLst/>
          </a:prstGeom>
          <a:noFill/>
          <a:ln w="9525">
            <a:noFill/>
            <a:miter lim="800000"/>
            <a:headEnd/>
            <a:tailEnd/>
          </a:ln>
        </p:spPr>
      </p:pic>
      <p:pic>
        <p:nvPicPr>
          <p:cNvPr id="32781" name="Picture 5" descr="CE102011"/>
          <p:cNvPicPr>
            <a:picLocks noChangeAspect="1" noChangeArrowheads="1"/>
          </p:cNvPicPr>
          <p:nvPr/>
        </p:nvPicPr>
        <p:blipFill>
          <a:blip r:embed="rId6" cstate="print"/>
          <a:srcRect/>
          <a:stretch>
            <a:fillRect/>
          </a:stretch>
        </p:blipFill>
        <p:spPr bwMode="auto">
          <a:xfrm>
            <a:off x="5767391" y="2285992"/>
            <a:ext cx="590550" cy="485775"/>
          </a:xfrm>
          <a:prstGeom prst="rect">
            <a:avLst/>
          </a:prstGeom>
          <a:noFill/>
          <a:ln w="9525">
            <a:noFill/>
            <a:miter lim="800000"/>
            <a:headEnd/>
            <a:tailEnd/>
          </a:ln>
        </p:spPr>
      </p:pic>
      <p:pic>
        <p:nvPicPr>
          <p:cNvPr id="32782" name="Picture 4" descr="REACH"/>
          <p:cNvPicPr>
            <a:picLocks noChangeAspect="1" noChangeArrowheads="1"/>
          </p:cNvPicPr>
          <p:nvPr/>
        </p:nvPicPr>
        <p:blipFill>
          <a:blip r:embed="rId7" cstate="print"/>
          <a:srcRect/>
          <a:stretch>
            <a:fillRect/>
          </a:stretch>
        </p:blipFill>
        <p:spPr bwMode="auto">
          <a:xfrm>
            <a:off x="6481766" y="2276467"/>
            <a:ext cx="590550" cy="485775"/>
          </a:xfrm>
          <a:prstGeom prst="rect">
            <a:avLst/>
          </a:prstGeom>
          <a:noFill/>
          <a:ln w="9525">
            <a:noFill/>
            <a:miter lim="800000"/>
            <a:headEnd/>
            <a:tailEnd/>
          </a:ln>
        </p:spPr>
      </p:pic>
      <p:sp>
        <p:nvSpPr>
          <p:cNvPr id="53258" name="Rectangle 10"/>
          <p:cNvSpPr>
            <a:spLocks noChangeArrowheads="1"/>
          </p:cNvSpPr>
          <p:nvPr/>
        </p:nvSpPr>
        <p:spPr bwMode="auto">
          <a:xfrm>
            <a:off x="0" y="0"/>
            <a:ext cx="9144000" cy="457200"/>
          </a:xfrm>
          <a:prstGeom prst="rect">
            <a:avLst/>
          </a:prstGeom>
          <a:noFill/>
          <a:ln w="12700" cap="flat" cmpd="sng">
            <a:noFill/>
            <a:prstDash val="solid"/>
            <a:miter lim="800000"/>
            <a:headEnd/>
            <a:tailEnd/>
          </a:ln>
          <a:effectLst>
            <a:outerShdw dist="107763" dir="2700000" algn="ctr" rotWithShape="0">
              <a:schemeClr val="bg2"/>
            </a:outerShdw>
          </a:effectLst>
        </p:spPr>
        <p:txBody>
          <a:bodyPr wrap="none" anchor="ctr">
            <a:spAutoFit/>
          </a:bodyPr>
          <a:lstStyle/>
          <a:p>
            <a:pPr>
              <a:defRPr/>
            </a:pPr>
            <a:endParaRPr lang="it-IT"/>
          </a:p>
        </p:txBody>
      </p:sp>
      <p:sp>
        <p:nvSpPr>
          <p:cNvPr id="53259" name="Rectangle 11"/>
          <p:cNvSpPr>
            <a:spLocks noChangeArrowheads="1"/>
          </p:cNvSpPr>
          <p:nvPr/>
        </p:nvSpPr>
        <p:spPr bwMode="auto">
          <a:xfrm>
            <a:off x="0" y="3371850"/>
            <a:ext cx="9144000" cy="0"/>
          </a:xfrm>
          <a:prstGeom prst="rect">
            <a:avLst/>
          </a:prstGeom>
          <a:noFill/>
          <a:ln w="12700" cap="flat" cmpd="sng">
            <a:noFill/>
            <a:prstDash val="solid"/>
            <a:miter lim="800000"/>
            <a:headEnd/>
            <a:tailEnd/>
          </a:ln>
          <a:effectLst>
            <a:outerShdw dist="107763" dir="2700000" algn="ctr" rotWithShape="0">
              <a:schemeClr val="bg2"/>
            </a:outerShdw>
          </a:effectLst>
        </p:spPr>
        <p:txBody>
          <a:bodyPr wrap="none" anchor="ctr">
            <a:spAutoFit/>
          </a:bodyPr>
          <a:lstStyle/>
          <a:p>
            <a:pPr eaLnBrk="0" hangingPunct="0">
              <a:defRPr/>
            </a:pPr>
            <a:endParaRPr lang="it-IT">
              <a:latin typeface="Arial" pitchFamily="34" charset="0"/>
            </a:endParaRPr>
          </a:p>
        </p:txBody>
      </p:sp>
      <p:pic>
        <p:nvPicPr>
          <p:cNvPr id="32785" name="Picture 2"/>
          <p:cNvPicPr>
            <a:picLocks noChangeAspect="1" noChangeArrowheads="1"/>
          </p:cNvPicPr>
          <p:nvPr/>
        </p:nvPicPr>
        <p:blipFill>
          <a:blip r:embed="rId8" cstate="print"/>
          <a:srcRect/>
          <a:stretch>
            <a:fillRect/>
          </a:stretch>
        </p:blipFill>
        <p:spPr bwMode="auto">
          <a:xfrm>
            <a:off x="1071538" y="1571612"/>
            <a:ext cx="2519363" cy="1317625"/>
          </a:xfrm>
          <a:prstGeom prst="rect">
            <a:avLst/>
          </a:prstGeom>
          <a:noFill/>
          <a:ln w="9525">
            <a:noFill/>
            <a:miter lim="800000"/>
            <a:headEnd/>
            <a:tailEnd/>
          </a:ln>
        </p:spPr>
      </p:pic>
      <p:pic>
        <p:nvPicPr>
          <p:cNvPr id="18" name="Immagine 17"/>
          <p:cNvPicPr>
            <a:picLocks noChangeAspect="1"/>
          </p:cNvPicPr>
          <p:nvPr/>
        </p:nvPicPr>
        <p:blipFill>
          <a:blip r:embed="rId9" cstate="print"/>
          <a:srcRect/>
          <a:stretch>
            <a:fillRect/>
          </a:stretch>
        </p:blipFill>
        <p:spPr bwMode="auto">
          <a:xfrm>
            <a:off x="5765800" y="0"/>
            <a:ext cx="3378200" cy="314325"/>
          </a:xfrm>
          <a:prstGeom prst="rect">
            <a:avLst/>
          </a:prstGeom>
          <a:noFill/>
          <a:ln w="9525">
            <a:noFill/>
            <a:miter lim="800000"/>
            <a:headEnd/>
            <a:tailEnd/>
          </a:ln>
        </p:spPr>
      </p:pic>
      <p:sp>
        <p:nvSpPr>
          <p:cNvPr id="19"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32</a:t>
            </a:fld>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bwMode="auto">
          <a:xfrm>
            <a:off x="0" y="857232"/>
            <a:ext cx="9144000" cy="758825"/>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it-IT" sz="3600" dirty="0" smtClean="0">
                <a:solidFill>
                  <a:schemeClr val="tx1"/>
                </a:solidFill>
                <a:latin typeface="Arial" pitchFamily="34" charset="0"/>
                <a:ea typeface="+mn-ea"/>
                <a:cs typeface="Arial" pitchFamily="34" charset="0"/>
              </a:rPr>
              <a:t>TUCHEM UPE</a:t>
            </a:r>
          </a:p>
        </p:txBody>
      </p:sp>
      <p:sp>
        <p:nvSpPr>
          <p:cNvPr id="33795"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33796" name="Rectangle 12"/>
          <p:cNvSpPr>
            <a:spLocks noChangeArrowheads="1"/>
          </p:cNvSpPr>
          <p:nvPr/>
        </p:nvSpPr>
        <p:spPr bwMode="auto">
          <a:xfrm>
            <a:off x="0" y="2324100"/>
            <a:ext cx="9144000" cy="0"/>
          </a:xfrm>
          <a:prstGeom prst="rect">
            <a:avLst/>
          </a:prstGeom>
          <a:noFill/>
          <a:ln w="9525">
            <a:noFill/>
            <a:miter lim="800000"/>
            <a:headEnd/>
            <a:tailEnd/>
          </a:ln>
        </p:spPr>
        <p:txBody>
          <a:bodyPr wrap="none" anchor="ctr">
            <a:spAutoFit/>
          </a:bodyPr>
          <a:lstStyle/>
          <a:p>
            <a:endParaRPr lang="it-IT"/>
          </a:p>
        </p:txBody>
      </p:sp>
      <p:sp>
        <p:nvSpPr>
          <p:cNvPr id="33798" name="Rectangle 21"/>
          <p:cNvSpPr>
            <a:spLocks noChangeArrowheads="1"/>
          </p:cNvSpPr>
          <p:nvPr/>
        </p:nvSpPr>
        <p:spPr bwMode="auto">
          <a:xfrm>
            <a:off x="0" y="2790825"/>
            <a:ext cx="9144000" cy="0"/>
          </a:xfrm>
          <a:prstGeom prst="rect">
            <a:avLst/>
          </a:prstGeom>
          <a:noFill/>
          <a:ln w="9525">
            <a:noFill/>
            <a:miter lim="800000"/>
            <a:headEnd/>
            <a:tailEnd/>
          </a:ln>
        </p:spPr>
        <p:txBody>
          <a:bodyPr wrap="none" anchor="ctr">
            <a:spAutoFit/>
          </a:bodyPr>
          <a:lstStyle/>
          <a:p>
            <a:endParaRPr lang="it-IT"/>
          </a:p>
        </p:txBody>
      </p:sp>
      <p:sp>
        <p:nvSpPr>
          <p:cNvPr id="17" name="CasellaDiTesto 6"/>
          <p:cNvSpPr txBox="1">
            <a:spLocks noChangeArrowheads="1"/>
          </p:cNvSpPr>
          <p:nvPr/>
        </p:nvSpPr>
        <p:spPr bwMode="auto">
          <a:xfrm>
            <a:off x="251520" y="3068960"/>
            <a:ext cx="8715375" cy="3647152"/>
          </a:xfrm>
          <a:prstGeom prst="rect">
            <a:avLst/>
          </a:prstGeom>
          <a:noFill/>
          <a:ln w="9525">
            <a:noFill/>
            <a:miter lim="800000"/>
            <a:headEnd/>
            <a:tailEnd/>
          </a:ln>
        </p:spPr>
        <p:txBody>
          <a:bodyPr>
            <a:spAutoFit/>
          </a:bodyPr>
          <a:lstStyle/>
          <a:p>
            <a:pPr algn="just">
              <a:defRPr/>
            </a:pPr>
            <a:r>
              <a:rPr lang="en-GB" sz="1600" dirty="0">
                <a:latin typeface="Arial" pitchFamily="34" charset="0"/>
                <a:cs typeface="Arial" pitchFamily="34" charset="0"/>
              </a:rPr>
              <a:t>Suction and delivery hose DESIGNED ACCORDING TO EN 12115 standards for </a:t>
            </a:r>
            <a:r>
              <a:rPr lang="en-GB" sz="1600" kern="0" dirty="0">
                <a:solidFill>
                  <a:srgbClr val="000000"/>
                </a:solidFill>
                <a:latin typeface="Arial" pitchFamily="34" charset="0"/>
                <a:cs typeface="Arial" pitchFamily="34" charset="0"/>
              </a:rPr>
              <a:t>chemical products.  </a:t>
            </a:r>
            <a:endParaRPr lang="en-GB" sz="1600" dirty="0">
              <a:latin typeface="Arial" pitchFamily="34" charset="0"/>
              <a:cs typeface="Arial" pitchFamily="34" charset="0"/>
            </a:endParaRPr>
          </a:p>
          <a:p>
            <a:pPr algn="just">
              <a:defRPr/>
            </a:pPr>
            <a:r>
              <a:rPr lang="en-US" sz="1600" dirty="0">
                <a:latin typeface="Arial" pitchFamily="34" charset="0"/>
                <a:cs typeface="Arial" pitchFamily="34" charset="0"/>
              </a:rPr>
              <a:t>Phthalates free tube, tested in compliance with 1907/2006/CE (REACH).</a:t>
            </a:r>
          </a:p>
          <a:p>
            <a:pPr algn="just">
              <a:defRPr/>
            </a:pPr>
            <a:endParaRPr lang="en-US" sz="1600" dirty="0">
              <a:latin typeface="Arial" pitchFamily="34" charset="0"/>
              <a:cs typeface="Arial" pitchFamily="34" charset="0"/>
            </a:endParaRPr>
          </a:p>
          <a:p>
            <a:pPr algn="just">
              <a:spcBef>
                <a:spcPts val="600"/>
              </a:spcBef>
              <a:spcAft>
                <a:spcPts val="600"/>
              </a:spcAft>
              <a:buFont typeface="Arial" pitchFamily="34" charset="0"/>
              <a:buChar char="•"/>
              <a:defRPr/>
            </a:pPr>
            <a:r>
              <a:rPr lang="en-US" sz="1600" b="1" dirty="0">
                <a:latin typeface="Arial" pitchFamily="34" charset="0"/>
                <a:cs typeface="Arial" pitchFamily="34" charset="0"/>
              </a:rPr>
              <a:t>TUBE: </a:t>
            </a:r>
            <a:r>
              <a:rPr lang="en-US" sz="1600" dirty="0">
                <a:latin typeface="Arial" pitchFamily="34" charset="0"/>
                <a:cs typeface="Arial" pitchFamily="34" charset="0"/>
              </a:rPr>
              <a:t>UPE</a:t>
            </a:r>
            <a:r>
              <a:rPr lang="en-US" sz="1600" dirty="0">
                <a:solidFill>
                  <a:srgbClr val="000000"/>
                </a:solidFill>
                <a:latin typeface="Arial" pitchFamily="34" charset="0"/>
                <a:cs typeface="Arial" pitchFamily="34" charset="0"/>
              </a:rPr>
              <a:t>, </a:t>
            </a:r>
            <a:r>
              <a:rPr lang="en-US" sz="1600" dirty="0">
                <a:latin typeface="Arial" pitchFamily="34" charset="0"/>
                <a:cs typeface="Arial" pitchFamily="34" charset="0"/>
              </a:rPr>
              <a:t>translucent. Phthalates free, tested in compliance with 1907/2006/CE (REACH)</a:t>
            </a:r>
            <a:endParaRPr lang="en-GB" sz="1600" dirty="0">
              <a:latin typeface="Arial" pitchFamily="34" charset="0"/>
              <a:cs typeface="Arial" pitchFamily="34" charset="0"/>
            </a:endParaRPr>
          </a:p>
          <a:p>
            <a:pPr algn="just">
              <a:spcBef>
                <a:spcPts val="600"/>
              </a:spcBef>
              <a:spcAft>
                <a:spcPts val="600"/>
              </a:spcAft>
              <a:buFont typeface="Arial" charset="0"/>
              <a:buChar char="•"/>
              <a:defRPr/>
            </a:pPr>
            <a:r>
              <a:rPr lang="en-US" sz="1600" b="1" dirty="0">
                <a:latin typeface="Arial" pitchFamily="34" charset="0"/>
                <a:cs typeface="Arial" pitchFamily="34" charset="0"/>
              </a:rPr>
              <a:t>REINFORCEMENT: </a:t>
            </a:r>
            <a:r>
              <a:rPr lang="en-US" sz="1600" dirty="0">
                <a:latin typeface="Arial" pitchFamily="34" charset="0"/>
                <a:cs typeface="Arial" pitchFamily="34" charset="0"/>
              </a:rPr>
              <a:t>textile plies - </a:t>
            </a:r>
            <a:r>
              <a:rPr lang="en-GB" sz="1600" dirty="0">
                <a:latin typeface="Arial" pitchFamily="34" charset="0"/>
                <a:cs typeface="Arial" pitchFamily="34" charset="0"/>
              </a:rPr>
              <a:t>a/s copper wire to discharge static electricity </a:t>
            </a:r>
            <a:r>
              <a:rPr lang="en-US" sz="1600" dirty="0">
                <a:latin typeface="Arial" pitchFamily="34" charset="0"/>
                <a:cs typeface="Arial" pitchFamily="34" charset="0"/>
              </a:rPr>
              <a:t>- galvanized wire helices</a:t>
            </a:r>
          </a:p>
          <a:p>
            <a:pPr algn="just">
              <a:spcBef>
                <a:spcPts val="600"/>
              </a:spcBef>
              <a:spcAft>
                <a:spcPts val="600"/>
              </a:spcAft>
              <a:buFont typeface="Arial" charset="0"/>
              <a:buChar char="•"/>
              <a:defRPr/>
            </a:pPr>
            <a:r>
              <a:rPr lang="en-US" sz="1600" b="1" dirty="0">
                <a:latin typeface="Arial" pitchFamily="34" charset="0"/>
                <a:cs typeface="Arial" pitchFamily="34" charset="0"/>
              </a:rPr>
              <a:t>COVER: </a:t>
            </a:r>
            <a:r>
              <a:rPr lang="en-US" sz="1600" dirty="0">
                <a:latin typeface="Arial" pitchFamily="34" charset="0"/>
                <a:cs typeface="Arial" pitchFamily="34" charset="0"/>
              </a:rPr>
              <a:t>smooth, EPDM, black,</a:t>
            </a:r>
            <a:r>
              <a:rPr lang="en-GB" sz="1600" dirty="0">
                <a:latin typeface="Arial" pitchFamily="34" charset="0"/>
                <a:cs typeface="Arial" pitchFamily="34" charset="0"/>
              </a:rPr>
              <a:t> conductive,</a:t>
            </a:r>
            <a:r>
              <a:rPr lang="en-US" sz="1600" dirty="0">
                <a:latin typeface="Arial" pitchFamily="34" charset="0"/>
                <a:cs typeface="Arial" pitchFamily="34" charset="0"/>
              </a:rPr>
              <a:t> abrasion, ageing, and ozone resistant, cloth finish </a:t>
            </a:r>
          </a:p>
          <a:p>
            <a:pPr algn="just">
              <a:spcBef>
                <a:spcPts val="600"/>
              </a:spcBef>
              <a:spcAft>
                <a:spcPts val="600"/>
              </a:spcAft>
              <a:buFont typeface="Arial" charset="0"/>
              <a:buChar char="•"/>
              <a:defRPr/>
            </a:pPr>
            <a:r>
              <a:rPr lang="en-US" sz="1600" b="1" dirty="0">
                <a:latin typeface="Arial" pitchFamily="34" charset="0"/>
                <a:cs typeface="Arial" pitchFamily="34" charset="0"/>
              </a:rPr>
              <a:t>WP: </a:t>
            </a:r>
            <a:r>
              <a:rPr lang="en-US" sz="1600" dirty="0">
                <a:latin typeface="Arial" pitchFamily="34" charset="0"/>
                <a:cs typeface="Arial" pitchFamily="34" charset="0"/>
              </a:rPr>
              <a:t>16 BAR (250 PSI)      </a:t>
            </a:r>
            <a:r>
              <a:rPr lang="en-US" sz="1600" b="1" dirty="0">
                <a:latin typeface="Arial" pitchFamily="34" charset="0"/>
                <a:cs typeface="Arial" pitchFamily="34" charset="0"/>
              </a:rPr>
              <a:t>BP: </a:t>
            </a:r>
            <a:r>
              <a:rPr lang="en-US" sz="1600" dirty="0">
                <a:latin typeface="Arial" pitchFamily="34" charset="0"/>
                <a:cs typeface="Arial" pitchFamily="34" charset="0"/>
              </a:rPr>
              <a:t>64 BAR (1000 PSI)</a:t>
            </a:r>
          </a:p>
          <a:p>
            <a:pPr algn="just">
              <a:spcBef>
                <a:spcPts val="600"/>
              </a:spcBef>
              <a:spcAft>
                <a:spcPts val="600"/>
              </a:spcAft>
              <a:buFont typeface="Arial" charset="0"/>
              <a:buChar char="•"/>
              <a:defRPr/>
            </a:pPr>
            <a:r>
              <a:rPr lang="en-US" sz="1600" b="1" dirty="0">
                <a:latin typeface="Arial" pitchFamily="34" charset="0"/>
                <a:cs typeface="Arial" pitchFamily="34" charset="0"/>
              </a:rPr>
              <a:t>VACUUM: </a:t>
            </a:r>
            <a:r>
              <a:rPr lang="en-US" sz="1600" dirty="0">
                <a:latin typeface="Arial" pitchFamily="34" charset="0"/>
                <a:cs typeface="Arial" pitchFamily="34" charset="0"/>
              </a:rPr>
              <a:t>675 mmHg (0,9 bar) </a:t>
            </a:r>
            <a:endParaRPr lang="en-US" sz="1600" dirty="0" smtClean="0">
              <a:latin typeface="Arial" pitchFamily="34" charset="0"/>
              <a:cs typeface="Arial" pitchFamily="34" charset="0"/>
            </a:endParaRPr>
          </a:p>
          <a:p>
            <a:pPr algn="just">
              <a:spcBef>
                <a:spcPts val="600"/>
              </a:spcBef>
              <a:spcAft>
                <a:spcPts val="600"/>
              </a:spcAft>
              <a:buFont typeface="Arial" charset="0"/>
              <a:buChar char="•"/>
              <a:defRPr/>
            </a:pPr>
            <a:r>
              <a:rPr lang="en-US" sz="1600" dirty="0" smtClean="0">
                <a:latin typeface="Arial" pitchFamily="34" charset="0"/>
                <a:cs typeface="Arial" pitchFamily="34" charset="0"/>
              </a:rPr>
              <a:t> </a:t>
            </a:r>
            <a:r>
              <a:rPr lang="en-US" sz="1600" b="1" dirty="0">
                <a:latin typeface="Arial" pitchFamily="34" charset="0"/>
                <a:cs typeface="Arial" pitchFamily="34" charset="0"/>
              </a:rPr>
              <a:t>T: </a:t>
            </a:r>
            <a:r>
              <a:rPr lang="en-US" sz="1600" dirty="0">
                <a:latin typeface="Arial" pitchFamily="34" charset="0"/>
                <a:cs typeface="Arial" pitchFamily="34" charset="0"/>
              </a:rPr>
              <a:t>-35°C / +100°C ( -31°F / +212°F )</a:t>
            </a:r>
            <a:endParaRPr lang="en-GB" sz="1600" kern="0" dirty="0">
              <a:latin typeface="Arial" pitchFamily="34" charset="0"/>
              <a:cs typeface="Arial" pitchFamily="34" charset="0"/>
            </a:endParaRPr>
          </a:p>
        </p:txBody>
      </p:sp>
      <p:pic>
        <p:nvPicPr>
          <p:cNvPr id="33801" name="Picture 9" descr="FDA"/>
          <p:cNvPicPr>
            <a:picLocks noChangeAspect="1" noChangeArrowheads="1"/>
          </p:cNvPicPr>
          <p:nvPr/>
        </p:nvPicPr>
        <p:blipFill>
          <a:blip r:embed="rId2" cstate="print"/>
          <a:srcRect/>
          <a:stretch>
            <a:fillRect/>
          </a:stretch>
        </p:blipFill>
        <p:spPr bwMode="auto">
          <a:xfrm>
            <a:off x="4991103" y="1643054"/>
            <a:ext cx="590550" cy="485775"/>
          </a:xfrm>
          <a:prstGeom prst="rect">
            <a:avLst/>
          </a:prstGeom>
          <a:noFill/>
          <a:ln w="9525">
            <a:noFill/>
            <a:miter lim="800000"/>
            <a:headEnd/>
            <a:tailEnd/>
          </a:ln>
        </p:spPr>
      </p:pic>
      <p:pic>
        <p:nvPicPr>
          <p:cNvPr id="33802" name="Picture 8" descr="BFR"/>
          <p:cNvPicPr>
            <a:picLocks noChangeAspect="1" noChangeArrowheads="1"/>
          </p:cNvPicPr>
          <p:nvPr/>
        </p:nvPicPr>
        <p:blipFill>
          <a:blip r:embed="rId3" cstate="print"/>
          <a:srcRect/>
          <a:stretch>
            <a:fillRect/>
          </a:stretch>
        </p:blipFill>
        <p:spPr bwMode="auto">
          <a:xfrm>
            <a:off x="5695953" y="1643054"/>
            <a:ext cx="590550" cy="485775"/>
          </a:xfrm>
          <a:prstGeom prst="rect">
            <a:avLst/>
          </a:prstGeom>
          <a:noFill/>
          <a:ln w="9525">
            <a:noFill/>
            <a:miter lim="800000"/>
            <a:headEnd/>
            <a:tailEnd/>
          </a:ln>
        </p:spPr>
      </p:pic>
      <p:pic>
        <p:nvPicPr>
          <p:cNvPr id="33803" name="Picture 7" descr="DM21031973"/>
          <p:cNvPicPr>
            <a:picLocks noChangeAspect="1" noChangeArrowheads="1"/>
          </p:cNvPicPr>
          <p:nvPr/>
        </p:nvPicPr>
        <p:blipFill>
          <a:blip r:embed="rId4" cstate="print"/>
          <a:srcRect/>
          <a:stretch>
            <a:fillRect/>
          </a:stretch>
        </p:blipFill>
        <p:spPr bwMode="auto">
          <a:xfrm>
            <a:off x="6419853" y="1652579"/>
            <a:ext cx="590550" cy="485775"/>
          </a:xfrm>
          <a:prstGeom prst="rect">
            <a:avLst/>
          </a:prstGeom>
          <a:noFill/>
          <a:ln w="9525">
            <a:noFill/>
            <a:miter lim="800000"/>
            <a:headEnd/>
            <a:tailEnd/>
          </a:ln>
        </p:spPr>
      </p:pic>
      <p:pic>
        <p:nvPicPr>
          <p:cNvPr id="33804" name="Picture 6" descr="CE19352004"/>
          <p:cNvPicPr>
            <a:picLocks noChangeAspect="1" noChangeArrowheads="1"/>
          </p:cNvPicPr>
          <p:nvPr/>
        </p:nvPicPr>
        <p:blipFill>
          <a:blip r:embed="rId5" cstate="print"/>
          <a:srcRect/>
          <a:stretch>
            <a:fillRect/>
          </a:stretch>
        </p:blipFill>
        <p:spPr bwMode="auto">
          <a:xfrm>
            <a:off x="5000628" y="2214554"/>
            <a:ext cx="590550" cy="485775"/>
          </a:xfrm>
          <a:prstGeom prst="rect">
            <a:avLst/>
          </a:prstGeom>
          <a:noFill/>
          <a:ln w="9525">
            <a:noFill/>
            <a:miter lim="800000"/>
            <a:headEnd/>
            <a:tailEnd/>
          </a:ln>
        </p:spPr>
      </p:pic>
      <p:pic>
        <p:nvPicPr>
          <p:cNvPr id="33805" name="Picture 5" descr="CE102011"/>
          <p:cNvPicPr>
            <a:picLocks noChangeAspect="1" noChangeArrowheads="1"/>
          </p:cNvPicPr>
          <p:nvPr/>
        </p:nvPicPr>
        <p:blipFill>
          <a:blip r:embed="rId6" cstate="print"/>
          <a:srcRect/>
          <a:stretch>
            <a:fillRect/>
          </a:stretch>
        </p:blipFill>
        <p:spPr bwMode="auto">
          <a:xfrm>
            <a:off x="5695953" y="2214554"/>
            <a:ext cx="590550" cy="485775"/>
          </a:xfrm>
          <a:prstGeom prst="rect">
            <a:avLst/>
          </a:prstGeom>
          <a:noFill/>
          <a:ln w="9525">
            <a:noFill/>
            <a:miter lim="800000"/>
            <a:headEnd/>
            <a:tailEnd/>
          </a:ln>
        </p:spPr>
      </p:pic>
      <p:pic>
        <p:nvPicPr>
          <p:cNvPr id="33806" name="Picture 4" descr="REACH"/>
          <p:cNvPicPr>
            <a:picLocks noChangeAspect="1" noChangeArrowheads="1"/>
          </p:cNvPicPr>
          <p:nvPr/>
        </p:nvPicPr>
        <p:blipFill>
          <a:blip r:embed="rId7" cstate="print"/>
          <a:srcRect/>
          <a:stretch>
            <a:fillRect/>
          </a:stretch>
        </p:blipFill>
        <p:spPr bwMode="auto">
          <a:xfrm>
            <a:off x="6410328" y="2205029"/>
            <a:ext cx="590550" cy="485775"/>
          </a:xfrm>
          <a:prstGeom prst="rect">
            <a:avLst/>
          </a:prstGeom>
          <a:noFill/>
          <a:ln w="9525">
            <a:noFill/>
            <a:miter lim="800000"/>
            <a:headEnd/>
            <a:tailEnd/>
          </a:ln>
        </p:spPr>
      </p:pic>
      <p:sp>
        <p:nvSpPr>
          <p:cNvPr id="53259" name="Rectangle 11"/>
          <p:cNvSpPr>
            <a:spLocks noChangeArrowheads="1"/>
          </p:cNvSpPr>
          <p:nvPr/>
        </p:nvSpPr>
        <p:spPr bwMode="auto">
          <a:xfrm>
            <a:off x="0" y="3371850"/>
            <a:ext cx="9144000" cy="0"/>
          </a:xfrm>
          <a:prstGeom prst="rect">
            <a:avLst/>
          </a:prstGeom>
          <a:noFill/>
          <a:ln w="12700" cap="flat" cmpd="sng">
            <a:noFill/>
            <a:prstDash val="solid"/>
            <a:miter lim="800000"/>
            <a:headEnd/>
            <a:tailEnd/>
          </a:ln>
          <a:effectLst>
            <a:outerShdw dist="107763" dir="2700000" algn="ctr" rotWithShape="0">
              <a:schemeClr val="bg2"/>
            </a:outerShdw>
          </a:effectLst>
        </p:spPr>
        <p:txBody>
          <a:bodyPr wrap="none" anchor="ctr">
            <a:spAutoFit/>
          </a:bodyPr>
          <a:lstStyle/>
          <a:p>
            <a:pPr eaLnBrk="0" hangingPunct="0">
              <a:defRPr/>
            </a:pPr>
            <a:endParaRPr lang="it-IT">
              <a:latin typeface="Arial" pitchFamily="34" charset="0"/>
            </a:endParaRPr>
          </a:p>
        </p:txBody>
      </p:sp>
      <p:pic>
        <p:nvPicPr>
          <p:cNvPr id="33809" name="Picture 2"/>
          <p:cNvPicPr>
            <a:picLocks noChangeAspect="1" noChangeArrowheads="1"/>
          </p:cNvPicPr>
          <p:nvPr/>
        </p:nvPicPr>
        <p:blipFill>
          <a:blip r:embed="rId8" cstate="print"/>
          <a:srcRect t="6383" b="8511"/>
          <a:stretch>
            <a:fillRect/>
          </a:stretch>
        </p:blipFill>
        <p:spPr bwMode="auto">
          <a:xfrm>
            <a:off x="571503" y="1614479"/>
            <a:ext cx="3379788" cy="895350"/>
          </a:xfrm>
          <a:prstGeom prst="rect">
            <a:avLst/>
          </a:prstGeom>
          <a:noFill/>
          <a:ln w="9525">
            <a:noFill/>
            <a:miter lim="800000"/>
            <a:headEnd/>
            <a:tailEnd/>
          </a:ln>
        </p:spPr>
      </p:pic>
      <p:pic>
        <p:nvPicPr>
          <p:cNvPr id="33810" name="Picture 2" descr="MHLW"/>
          <p:cNvPicPr>
            <a:picLocks noChangeAspect="1" noChangeArrowheads="1"/>
          </p:cNvPicPr>
          <p:nvPr/>
        </p:nvPicPr>
        <p:blipFill>
          <a:blip r:embed="rId9" cstate="print"/>
          <a:srcRect/>
          <a:stretch>
            <a:fillRect/>
          </a:stretch>
        </p:blipFill>
        <p:spPr bwMode="auto">
          <a:xfrm>
            <a:off x="7105653" y="1652579"/>
            <a:ext cx="590550" cy="485775"/>
          </a:xfrm>
          <a:prstGeom prst="rect">
            <a:avLst/>
          </a:prstGeom>
          <a:noFill/>
          <a:ln w="9525">
            <a:noFill/>
            <a:miter lim="800000"/>
            <a:headEnd/>
            <a:tailEnd/>
          </a:ln>
        </p:spPr>
      </p:pic>
      <p:pic>
        <p:nvPicPr>
          <p:cNvPr id="7170" name="Picture 2"/>
          <p:cNvPicPr>
            <a:picLocks noChangeAspect="1" noChangeArrowheads="1"/>
          </p:cNvPicPr>
          <p:nvPr/>
        </p:nvPicPr>
        <p:blipFill>
          <a:blip r:embed="rId10" cstate="print"/>
          <a:srcRect/>
          <a:stretch>
            <a:fillRect/>
          </a:stretch>
        </p:blipFill>
        <p:spPr bwMode="auto">
          <a:xfrm>
            <a:off x="823888" y="2457432"/>
            <a:ext cx="2773475" cy="357190"/>
          </a:xfrm>
          <a:prstGeom prst="rect">
            <a:avLst/>
          </a:prstGeom>
          <a:noFill/>
          <a:ln w="9525">
            <a:noFill/>
            <a:miter lim="800000"/>
            <a:headEnd/>
            <a:tailEnd/>
          </a:ln>
        </p:spPr>
      </p:pic>
      <p:pic>
        <p:nvPicPr>
          <p:cNvPr id="20" name="Immagine 19"/>
          <p:cNvPicPr>
            <a:picLocks noChangeAspect="1"/>
          </p:cNvPicPr>
          <p:nvPr/>
        </p:nvPicPr>
        <p:blipFill>
          <a:blip r:embed="rId11" cstate="print"/>
          <a:srcRect/>
          <a:stretch>
            <a:fillRect/>
          </a:stretch>
        </p:blipFill>
        <p:spPr bwMode="auto">
          <a:xfrm>
            <a:off x="5765800" y="0"/>
            <a:ext cx="3378200" cy="314325"/>
          </a:xfrm>
          <a:prstGeom prst="rect">
            <a:avLst/>
          </a:prstGeom>
          <a:noFill/>
          <a:ln w="9525">
            <a:noFill/>
            <a:miter lim="800000"/>
            <a:headEnd/>
            <a:tailEnd/>
          </a:ln>
        </p:spPr>
      </p:pic>
      <p:sp>
        <p:nvSpPr>
          <p:cNvPr id="21"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33</a:t>
            </a:fld>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bwMode="auto">
          <a:xfrm>
            <a:off x="0" y="548680"/>
            <a:ext cx="9144000" cy="758825"/>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it-IT" sz="3600" dirty="0" smtClean="0">
                <a:solidFill>
                  <a:schemeClr val="tx1"/>
                </a:solidFill>
                <a:latin typeface="Arial" pitchFamily="34" charset="0"/>
                <a:ea typeface="+mn-ea"/>
                <a:cs typeface="Arial" pitchFamily="34" charset="0"/>
              </a:rPr>
              <a:t>GPS EVOLUTION</a:t>
            </a:r>
          </a:p>
        </p:txBody>
      </p:sp>
      <p:sp>
        <p:nvSpPr>
          <p:cNvPr id="34819"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34820" name="Rectangle 12"/>
          <p:cNvSpPr>
            <a:spLocks noChangeArrowheads="1"/>
          </p:cNvSpPr>
          <p:nvPr/>
        </p:nvSpPr>
        <p:spPr bwMode="auto">
          <a:xfrm>
            <a:off x="0" y="2324100"/>
            <a:ext cx="9144000" cy="0"/>
          </a:xfrm>
          <a:prstGeom prst="rect">
            <a:avLst/>
          </a:prstGeom>
          <a:noFill/>
          <a:ln w="9525">
            <a:noFill/>
            <a:miter lim="800000"/>
            <a:headEnd/>
            <a:tailEnd/>
          </a:ln>
        </p:spPr>
        <p:txBody>
          <a:bodyPr wrap="none" anchor="ctr">
            <a:spAutoFit/>
          </a:bodyPr>
          <a:lstStyle/>
          <a:p>
            <a:endParaRPr lang="it-IT"/>
          </a:p>
        </p:txBody>
      </p:sp>
      <p:sp>
        <p:nvSpPr>
          <p:cNvPr id="34821" name="Rectangle 2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34822" name="Rectangle 21"/>
          <p:cNvSpPr>
            <a:spLocks noChangeArrowheads="1"/>
          </p:cNvSpPr>
          <p:nvPr/>
        </p:nvSpPr>
        <p:spPr bwMode="auto">
          <a:xfrm>
            <a:off x="0" y="2790825"/>
            <a:ext cx="9144000" cy="0"/>
          </a:xfrm>
          <a:prstGeom prst="rect">
            <a:avLst/>
          </a:prstGeom>
          <a:noFill/>
          <a:ln w="9525">
            <a:noFill/>
            <a:miter lim="800000"/>
            <a:headEnd/>
            <a:tailEnd/>
          </a:ln>
        </p:spPr>
        <p:txBody>
          <a:bodyPr wrap="none" anchor="ctr">
            <a:spAutoFit/>
          </a:bodyPr>
          <a:lstStyle/>
          <a:p>
            <a:endParaRPr lang="it-IT"/>
          </a:p>
        </p:txBody>
      </p:sp>
      <p:sp>
        <p:nvSpPr>
          <p:cNvPr id="17" name="CasellaDiTesto 6"/>
          <p:cNvSpPr txBox="1">
            <a:spLocks noChangeArrowheads="1"/>
          </p:cNvSpPr>
          <p:nvPr/>
        </p:nvSpPr>
        <p:spPr bwMode="auto">
          <a:xfrm>
            <a:off x="214282" y="3000372"/>
            <a:ext cx="8715375" cy="3400931"/>
          </a:xfrm>
          <a:prstGeom prst="rect">
            <a:avLst/>
          </a:prstGeom>
          <a:noFill/>
          <a:ln w="9525">
            <a:noFill/>
            <a:miter lim="800000"/>
            <a:headEnd/>
            <a:tailEnd/>
          </a:ln>
        </p:spPr>
        <p:txBody>
          <a:bodyPr wrap="square">
            <a:spAutoFit/>
          </a:bodyPr>
          <a:lstStyle/>
          <a:p>
            <a:pPr algn="just">
              <a:defRPr/>
            </a:pPr>
            <a:r>
              <a:rPr lang="en-GB" sz="1600" dirty="0">
                <a:latin typeface="Arial" pitchFamily="34" charset="0"/>
                <a:cs typeface="Arial" pitchFamily="34" charset="0"/>
              </a:rPr>
              <a:t>Suction and delivery hose designed for </a:t>
            </a:r>
            <a:r>
              <a:rPr lang="en-GB" sz="1600" kern="0" dirty="0">
                <a:solidFill>
                  <a:srgbClr val="000000"/>
                </a:solidFill>
                <a:latin typeface="Arial" pitchFamily="34" charset="0"/>
                <a:cs typeface="Arial" pitchFamily="34" charset="0"/>
              </a:rPr>
              <a:t>chemical products.  </a:t>
            </a:r>
            <a:endParaRPr lang="en-GB" sz="1600" dirty="0">
              <a:latin typeface="Arial" pitchFamily="34" charset="0"/>
              <a:cs typeface="Arial" pitchFamily="34" charset="0"/>
            </a:endParaRPr>
          </a:p>
          <a:p>
            <a:pPr algn="just">
              <a:defRPr/>
            </a:pPr>
            <a:r>
              <a:rPr lang="en-US" sz="1600" dirty="0">
                <a:latin typeface="Arial" pitchFamily="34" charset="0"/>
                <a:cs typeface="Arial" pitchFamily="34" charset="0"/>
              </a:rPr>
              <a:t>Phthalates free tube, tested in compliance with 1907/2006/CE (REACH).</a:t>
            </a:r>
          </a:p>
          <a:p>
            <a:pPr algn="just">
              <a:defRPr/>
            </a:pPr>
            <a:endParaRPr lang="en-US" sz="1600" dirty="0">
              <a:latin typeface="Arial" pitchFamily="34" charset="0"/>
              <a:cs typeface="Arial" pitchFamily="34" charset="0"/>
            </a:endParaRPr>
          </a:p>
          <a:p>
            <a:pPr algn="just">
              <a:spcBef>
                <a:spcPts val="600"/>
              </a:spcBef>
              <a:spcAft>
                <a:spcPts val="600"/>
              </a:spcAft>
              <a:buFont typeface="Arial" pitchFamily="34" charset="0"/>
              <a:buChar char="•"/>
              <a:defRPr/>
            </a:pPr>
            <a:r>
              <a:rPr lang="en-US" sz="1600" b="1" dirty="0">
                <a:latin typeface="Arial" pitchFamily="34" charset="0"/>
                <a:cs typeface="Arial" pitchFamily="34" charset="0"/>
              </a:rPr>
              <a:t>TUBE: </a:t>
            </a:r>
            <a:r>
              <a:rPr lang="en-US" sz="1600" dirty="0">
                <a:latin typeface="Arial" pitchFamily="34" charset="0"/>
                <a:cs typeface="Arial" pitchFamily="34" charset="0"/>
              </a:rPr>
              <a:t>UPE</a:t>
            </a:r>
            <a:r>
              <a:rPr lang="en-US" sz="1600" dirty="0">
                <a:solidFill>
                  <a:srgbClr val="000000"/>
                </a:solidFill>
                <a:latin typeface="Arial" pitchFamily="34" charset="0"/>
                <a:cs typeface="Arial" pitchFamily="34" charset="0"/>
              </a:rPr>
              <a:t>, </a:t>
            </a:r>
            <a:r>
              <a:rPr lang="en-US" sz="1600" dirty="0">
                <a:latin typeface="Arial" pitchFamily="34" charset="0"/>
                <a:cs typeface="Arial" pitchFamily="34" charset="0"/>
              </a:rPr>
              <a:t>translucent. Phthalates free, tested in compliance with 1907/2006/CE (REACH)</a:t>
            </a:r>
            <a:endParaRPr lang="en-GB" sz="1600" dirty="0">
              <a:latin typeface="Arial" pitchFamily="34" charset="0"/>
              <a:cs typeface="Arial" pitchFamily="34" charset="0"/>
            </a:endParaRPr>
          </a:p>
          <a:p>
            <a:pPr algn="just">
              <a:spcBef>
                <a:spcPts val="600"/>
              </a:spcBef>
              <a:spcAft>
                <a:spcPts val="600"/>
              </a:spcAft>
              <a:buFont typeface="Arial" charset="0"/>
              <a:buChar char="•"/>
              <a:defRPr/>
            </a:pPr>
            <a:r>
              <a:rPr lang="en-US" sz="1600" b="1" dirty="0">
                <a:latin typeface="Arial" pitchFamily="34" charset="0"/>
                <a:cs typeface="Arial" pitchFamily="34" charset="0"/>
              </a:rPr>
              <a:t>REINFORCEMENT: </a:t>
            </a:r>
            <a:r>
              <a:rPr lang="en-US" sz="1600" dirty="0">
                <a:latin typeface="Arial" pitchFamily="34" charset="0"/>
                <a:cs typeface="Arial" pitchFamily="34" charset="0"/>
              </a:rPr>
              <a:t>textile plies - </a:t>
            </a:r>
            <a:r>
              <a:rPr lang="en-GB" sz="1600" dirty="0">
                <a:latin typeface="Arial" pitchFamily="34" charset="0"/>
                <a:cs typeface="Arial" pitchFamily="34" charset="0"/>
              </a:rPr>
              <a:t>a/s copper wire to discharge static electricity </a:t>
            </a:r>
            <a:r>
              <a:rPr lang="en-US" sz="1600" dirty="0">
                <a:latin typeface="Arial" pitchFamily="34" charset="0"/>
                <a:cs typeface="Arial" pitchFamily="34" charset="0"/>
              </a:rPr>
              <a:t>- galvanized wire helices</a:t>
            </a:r>
          </a:p>
          <a:p>
            <a:pPr algn="just">
              <a:spcBef>
                <a:spcPts val="600"/>
              </a:spcBef>
              <a:spcAft>
                <a:spcPts val="600"/>
              </a:spcAft>
              <a:buFont typeface="Arial" charset="0"/>
              <a:buChar char="•"/>
              <a:defRPr/>
            </a:pPr>
            <a:r>
              <a:rPr lang="en-US" sz="1600" b="1" dirty="0">
                <a:latin typeface="Arial" pitchFamily="34" charset="0"/>
                <a:cs typeface="Arial" pitchFamily="34" charset="0"/>
              </a:rPr>
              <a:t>COVER: </a:t>
            </a:r>
            <a:r>
              <a:rPr lang="en-US" sz="1600" dirty="0">
                <a:latin typeface="Arial" pitchFamily="34" charset="0"/>
                <a:cs typeface="Arial" pitchFamily="34" charset="0"/>
              </a:rPr>
              <a:t>smooth, green, abrasion, ageing, and ozone resistant, cloth finish </a:t>
            </a:r>
          </a:p>
          <a:p>
            <a:pPr algn="just">
              <a:spcBef>
                <a:spcPts val="600"/>
              </a:spcBef>
              <a:spcAft>
                <a:spcPts val="600"/>
              </a:spcAft>
              <a:buFont typeface="Arial" charset="0"/>
              <a:buChar char="•"/>
              <a:defRPr/>
            </a:pPr>
            <a:r>
              <a:rPr lang="en-US" sz="1600" b="1" dirty="0">
                <a:latin typeface="Arial" pitchFamily="34" charset="0"/>
                <a:cs typeface="Arial" pitchFamily="34" charset="0"/>
              </a:rPr>
              <a:t>WP: </a:t>
            </a:r>
            <a:r>
              <a:rPr lang="en-US" sz="1600" dirty="0">
                <a:latin typeface="Arial" pitchFamily="34" charset="0"/>
                <a:cs typeface="Arial" pitchFamily="34" charset="0"/>
              </a:rPr>
              <a:t>10 BAR (150 PSI)      </a:t>
            </a:r>
            <a:r>
              <a:rPr lang="en-US" sz="1600" b="1" dirty="0">
                <a:latin typeface="Arial" pitchFamily="34" charset="0"/>
                <a:cs typeface="Arial" pitchFamily="34" charset="0"/>
              </a:rPr>
              <a:t>BP: </a:t>
            </a:r>
            <a:r>
              <a:rPr lang="en-US" sz="1600" dirty="0">
                <a:latin typeface="Arial" pitchFamily="34" charset="0"/>
                <a:cs typeface="Arial" pitchFamily="34" charset="0"/>
              </a:rPr>
              <a:t>30 BAR (450 PSI)</a:t>
            </a:r>
          </a:p>
          <a:p>
            <a:pPr algn="just">
              <a:spcBef>
                <a:spcPts val="600"/>
              </a:spcBef>
              <a:spcAft>
                <a:spcPts val="600"/>
              </a:spcAft>
              <a:buFont typeface="Arial" charset="0"/>
              <a:buChar char="•"/>
              <a:defRPr/>
            </a:pPr>
            <a:r>
              <a:rPr lang="en-US" sz="1600" b="1" dirty="0">
                <a:latin typeface="Arial" pitchFamily="34" charset="0"/>
                <a:cs typeface="Arial" pitchFamily="34" charset="0"/>
              </a:rPr>
              <a:t>VACUUM: </a:t>
            </a:r>
            <a:r>
              <a:rPr lang="en-US" sz="1600" dirty="0">
                <a:latin typeface="Arial" pitchFamily="34" charset="0"/>
                <a:cs typeface="Arial" pitchFamily="34" charset="0"/>
              </a:rPr>
              <a:t>675 mmHg (0,9 bar)</a:t>
            </a:r>
          </a:p>
          <a:p>
            <a:pPr algn="just">
              <a:spcBef>
                <a:spcPts val="600"/>
              </a:spcBef>
              <a:spcAft>
                <a:spcPts val="600"/>
              </a:spcAft>
              <a:buFont typeface="Arial" charset="0"/>
              <a:buChar char="•"/>
              <a:defRPr/>
            </a:pPr>
            <a:r>
              <a:rPr lang="en-US" sz="1600" dirty="0">
                <a:latin typeface="Arial" pitchFamily="34" charset="0"/>
                <a:cs typeface="Arial" pitchFamily="34" charset="0"/>
              </a:rPr>
              <a:t> </a:t>
            </a:r>
            <a:r>
              <a:rPr lang="en-US" sz="1600" b="1" dirty="0">
                <a:latin typeface="Arial" pitchFamily="34" charset="0"/>
                <a:cs typeface="Arial" pitchFamily="34" charset="0"/>
              </a:rPr>
              <a:t>T: </a:t>
            </a:r>
            <a:r>
              <a:rPr lang="en-US" sz="1600" dirty="0">
                <a:latin typeface="Arial" pitchFamily="34" charset="0"/>
                <a:cs typeface="Arial" pitchFamily="34" charset="0"/>
              </a:rPr>
              <a:t>-30°C / +90°C ( -22°F / +194°F )</a:t>
            </a:r>
            <a:endParaRPr lang="en-GB" sz="1600" kern="0" dirty="0">
              <a:latin typeface="Arial" pitchFamily="34" charset="0"/>
              <a:cs typeface="Arial" pitchFamily="34" charset="0"/>
            </a:endParaRPr>
          </a:p>
        </p:txBody>
      </p:sp>
      <p:pic>
        <p:nvPicPr>
          <p:cNvPr id="34825" name="Picture 9" descr="FDA"/>
          <p:cNvPicPr>
            <a:picLocks noChangeAspect="1" noChangeArrowheads="1"/>
          </p:cNvPicPr>
          <p:nvPr/>
        </p:nvPicPr>
        <p:blipFill>
          <a:blip r:embed="rId2" cstate="print"/>
          <a:srcRect/>
          <a:stretch>
            <a:fillRect/>
          </a:stretch>
        </p:blipFill>
        <p:spPr bwMode="auto">
          <a:xfrm>
            <a:off x="4919665" y="1714492"/>
            <a:ext cx="590550" cy="485775"/>
          </a:xfrm>
          <a:prstGeom prst="rect">
            <a:avLst/>
          </a:prstGeom>
          <a:noFill/>
          <a:ln w="9525">
            <a:noFill/>
            <a:miter lim="800000"/>
            <a:headEnd/>
            <a:tailEnd/>
          </a:ln>
        </p:spPr>
      </p:pic>
      <p:pic>
        <p:nvPicPr>
          <p:cNvPr id="34826" name="Picture 8" descr="BFR"/>
          <p:cNvPicPr>
            <a:picLocks noChangeAspect="1" noChangeArrowheads="1"/>
          </p:cNvPicPr>
          <p:nvPr/>
        </p:nvPicPr>
        <p:blipFill>
          <a:blip r:embed="rId3" cstate="print"/>
          <a:srcRect/>
          <a:stretch>
            <a:fillRect/>
          </a:stretch>
        </p:blipFill>
        <p:spPr bwMode="auto">
          <a:xfrm>
            <a:off x="5624515" y="1714492"/>
            <a:ext cx="590550" cy="485775"/>
          </a:xfrm>
          <a:prstGeom prst="rect">
            <a:avLst/>
          </a:prstGeom>
          <a:noFill/>
          <a:ln w="9525">
            <a:noFill/>
            <a:miter lim="800000"/>
            <a:headEnd/>
            <a:tailEnd/>
          </a:ln>
        </p:spPr>
      </p:pic>
      <p:pic>
        <p:nvPicPr>
          <p:cNvPr id="34827" name="Picture 7" descr="DM21031973"/>
          <p:cNvPicPr>
            <a:picLocks noChangeAspect="1" noChangeArrowheads="1"/>
          </p:cNvPicPr>
          <p:nvPr/>
        </p:nvPicPr>
        <p:blipFill>
          <a:blip r:embed="rId4" cstate="print"/>
          <a:srcRect/>
          <a:stretch>
            <a:fillRect/>
          </a:stretch>
        </p:blipFill>
        <p:spPr bwMode="auto">
          <a:xfrm>
            <a:off x="6348415" y="1724017"/>
            <a:ext cx="590550" cy="485775"/>
          </a:xfrm>
          <a:prstGeom prst="rect">
            <a:avLst/>
          </a:prstGeom>
          <a:noFill/>
          <a:ln w="9525">
            <a:noFill/>
            <a:miter lim="800000"/>
            <a:headEnd/>
            <a:tailEnd/>
          </a:ln>
        </p:spPr>
      </p:pic>
      <p:pic>
        <p:nvPicPr>
          <p:cNvPr id="34828" name="Picture 6" descr="CE19352004"/>
          <p:cNvPicPr>
            <a:picLocks noChangeAspect="1" noChangeArrowheads="1"/>
          </p:cNvPicPr>
          <p:nvPr/>
        </p:nvPicPr>
        <p:blipFill>
          <a:blip r:embed="rId5" cstate="print"/>
          <a:srcRect/>
          <a:stretch>
            <a:fillRect/>
          </a:stretch>
        </p:blipFill>
        <p:spPr bwMode="auto">
          <a:xfrm>
            <a:off x="4929190" y="2285992"/>
            <a:ext cx="590550" cy="485775"/>
          </a:xfrm>
          <a:prstGeom prst="rect">
            <a:avLst/>
          </a:prstGeom>
          <a:noFill/>
          <a:ln w="9525">
            <a:noFill/>
            <a:miter lim="800000"/>
            <a:headEnd/>
            <a:tailEnd/>
          </a:ln>
        </p:spPr>
      </p:pic>
      <p:pic>
        <p:nvPicPr>
          <p:cNvPr id="34829" name="Picture 5" descr="CE102011"/>
          <p:cNvPicPr>
            <a:picLocks noChangeAspect="1" noChangeArrowheads="1"/>
          </p:cNvPicPr>
          <p:nvPr/>
        </p:nvPicPr>
        <p:blipFill>
          <a:blip r:embed="rId6" cstate="print"/>
          <a:srcRect/>
          <a:stretch>
            <a:fillRect/>
          </a:stretch>
        </p:blipFill>
        <p:spPr bwMode="auto">
          <a:xfrm>
            <a:off x="5624515" y="2285992"/>
            <a:ext cx="590550" cy="485775"/>
          </a:xfrm>
          <a:prstGeom prst="rect">
            <a:avLst/>
          </a:prstGeom>
          <a:noFill/>
          <a:ln w="9525">
            <a:noFill/>
            <a:miter lim="800000"/>
            <a:headEnd/>
            <a:tailEnd/>
          </a:ln>
        </p:spPr>
      </p:pic>
      <p:pic>
        <p:nvPicPr>
          <p:cNvPr id="34830" name="Picture 4" descr="REACH"/>
          <p:cNvPicPr>
            <a:picLocks noChangeAspect="1" noChangeArrowheads="1"/>
          </p:cNvPicPr>
          <p:nvPr/>
        </p:nvPicPr>
        <p:blipFill>
          <a:blip r:embed="rId7" cstate="print"/>
          <a:srcRect/>
          <a:stretch>
            <a:fillRect/>
          </a:stretch>
        </p:blipFill>
        <p:spPr bwMode="auto">
          <a:xfrm>
            <a:off x="6338890" y="2276467"/>
            <a:ext cx="590550" cy="485775"/>
          </a:xfrm>
          <a:prstGeom prst="rect">
            <a:avLst/>
          </a:prstGeom>
          <a:noFill/>
          <a:ln w="9525">
            <a:noFill/>
            <a:miter lim="800000"/>
            <a:headEnd/>
            <a:tailEnd/>
          </a:ln>
        </p:spPr>
      </p:pic>
      <p:sp>
        <p:nvSpPr>
          <p:cNvPr id="53258" name="Rectangle 10"/>
          <p:cNvSpPr>
            <a:spLocks noChangeArrowheads="1"/>
          </p:cNvSpPr>
          <p:nvPr/>
        </p:nvSpPr>
        <p:spPr bwMode="auto">
          <a:xfrm>
            <a:off x="0" y="0"/>
            <a:ext cx="9144000" cy="457200"/>
          </a:xfrm>
          <a:prstGeom prst="rect">
            <a:avLst/>
          </a:prstGeom>
          <a:noFill/>
          <a:ln w="12700" cap="flat" cmpd="sng">
            <a:noFill/>
            <a:prstDash val="solid"/>
            <a:miter lim="800000"/>
            <a:headEnd/>
            <a:tailEnd/>
          </a:ln>
          <a:effectLst>
            <a:outerShdw dist="107763" dir="2700000" algn="ctr" rotWithShape="0">
              <a:schemeClr val="bg2"/>
            </a:outerShdw>
          </a:effectLst>
        </p:spPr>
        <p:txBody>
          <a:bodyPr wrap="none" anchor="ctr">
            <a:spAutoFit/>
          </a:bodyPr>
          <a:lstStyle/>
          <a:p>
            <a:pPr>
              <a:defRPr/>
            </a:pPr>
            <a:endParaRPr lang="it-IT"/>
          </a:p>
        </p:txBody>
      </p:sp>
      <p:sp>
        <p:nvSpPr>
          <p:cNvPr id="53259" name="Rectangle 11"/>
          <p:cNvSpPr>
            <a:spLocks noChangeArrowheads="1"/>
          </p:cNvSpPr>
          <p:nvPr/>
        </p:nvSpPr>
        <p:spPr bwMode="auto">
          <a:xfrm>
            <a:off x="0" y="3371850"/>
            <a:ext cx="9144000" cy="0"/>
          </a:xfrm>
          <a:prstGeom prst="rect">
            <a:avLst/>
          </a:prstGeom>
          <a:noFill/>
          <a:ln w="12700" cap="flat" cmpd="sng">
            <a:noFill/>
            <a:prstDash val="solid"/>
            <a:miter lim="800000"/>
            <a:headEnd/>
            <a:tailEnd/>
          </a:ln>
          <a:effectLst>
            <a:outerShdw dist="107763" dir="2700000" algn="ctr" rotWithShape="0">
              <a:schemeClr val="bg2"/>
            </a:outerShdw>
          </a:effectLst>
        </p:spPr>
        <p:txBody>
          <a:bodyPr wrap="none" anchor="ctr">
            <a:spAutoFit/>
          </a:bodyPr>
          <a:lstStyle/>
          <a:p>
            <a:pPr eaLnBrk="0" hangingPunct="0">
              <a:defRPr/>
            </a:pPr>
            <a:endParaRPr lang="it-IT">
              <a:latin typeface="Arial" pitchFamily="34" charset="0"/>
            </a:endParaRPr>
          </a:p>
        </p:txBody>
      </p:sp>
      <p:pic>
        <p:nvPicPr>
          <p:cNvPr id="34833" name="Picture 2" descr="MHLW"/>
          <p:cNvPicPr>
            <a:picLocks noChangeAspect="1" noChangeArrowheads="1"/>
          </p:cNvPicPr>
          <p:nvPr/>
        </p:nvPicPr>
        <p:blipFill>
          <a:blip r:embed="rId8" cstate="print"/>
          <a:srcRect/>
          <a:stretch>
            <a:fillRect/>
          </a:stretch>
        </p:blipFill>
        <p:spPr bwMode="auto">
          <a:xfrm>
            <a:off x="7062790" y="1743067"/>
            <a:ext cx="590550" cy="485775"/>
          </a:xfrm>
          <a:prstGeom prst="rect">
            <a:avLst/>
          </a:prstGeom>
          <a:noFill/>
          <a:ln w="9525">
            <a:noFill/>
            <a:miter lim="800000"/>
            <a:headEnd/>
            <a:tailEnd/>
          </a:ln>
        </p:spPr>
      </p:pic>
      <p:pic>
        <p:nvPicPr>
          <p:cNvPr id="34834" name="Picture 3"/>
          <p:cNvPicPr>
            <a:picLocks noChangeAspect="1" noChangeArrowheads="1"/>
          </p:cNvPicPr>
          <p:nvPr/>
        </p:nvPicPr>
        <p:blipFill>
          <a:blip r:embed="rId9" cstate="print"/>
          <a:srcRect/>
          <a:stretch>
            <a:fillRect/>
          </a:stretch>
        </p:blipFill>
        <p:spPr bwMode="auto">
          <a:xfrm>
            <a:off x="500034" y="1500174"/>
            <a:ext cx="3214710" cy="968448"/>
          </a:xfrm>
          <a:prstGeom prst="rect">
            <a:avLst/>
          </a:prstGeom>
          <a:noFill/>
          <a:ln w="9525">
            <a:noFill/>
            <a:miter lim="800000"/>
            <a:headEnd/>
            <a:tailEnd/>
          </a:ln>
        </p:spPr>
      </p:pic>
      <p:pic>
        <p:nvPicPr>
          <p:cNvPr id="19" name="Immagine 18"/>
          <p:cNvPicPr>
            <a:picLocks noChangeAspect="1"/>
          </p:cNvPicPr>
          <p:nvPr/>
        </p:nvPicPr>
        <p:blipFill>
          <a:blip r:embed="rId10" cstate="print"/>
          <a:srcRect/>
          <a:stretch>
            <a:fillRect/>
          </a:stretch>
        </p:blipFill>
        <p:spPr bwMode="auto">
          <a:xfrm>
            <a:off x="5765800" y="0"/>
            <a:ext cx="3378200" cy="314325"/>
          </a:xfrm>
          <a:prstGeom prst="rect">
            <a:avLst/>
          </a:prstGeom>
          <a:noFill/>
          <a:ln w="9525">
            <a:noFill/>
            <a:miter lim="800000"/>
            <a:headEnd/>
            <a:tailEnd/>
          </a:ln>
        </p:spPr>
      </p:pic>
      <p:sp>
        <p:nvSpPr>
          <p:cNvPr id="20"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34</a:t>
            </a:fld>
            <a:endParaRPr lang="it-IT" dirty="0"/>
          </a:p>
        </p:txBody>
      </p:sp>
      <p:pic>
        <p:nvPicPr>
          <p:cNvPr id="8194" name="Picture 2"/>
          <p:cNvPicPr>
            <a:picLocks noChangeAspect="1" noChangeArrowheads="1"/>
          </p:cNvPicPr>
          <p:nvPr/>
        </p:nvPicPr>
        <p:blipFill>
          <a:blip r:embed="rId11" cstate="print"/>
          <a:srcRect/>
          <a:stretch>
            <a:fillRect/>
          </a:stretch>
        </p:blipFill>
        <p:spPr bwMode="auto">
          <a:xfrm>
            <a:off x="571472" y="2428868"/>
            <a:ext cx="3105150" cy="32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bwMode="auto">
          <a:xfrm>
            <a:off x="0" y="476672"/>
            <a:ext cx="9144000" cy="758825"/>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it-IT" sz="3600" dirty="0" smtClean="0">
                <a:solidFill>
                  <a:schemeClr val="tx1"/>
                </a:solidFill>
                <a:latin typeface="Arial" pitchFamily="34" charset="0"/>
                <a:ea typeface="+mn-ea"/>
                <a:cs typeface="Arial" pitchFamily="34" charset="0"/>
              </a:rPr>
              <a:t>TUCHEM UPE CHIPS FULL CONDUCTIVE</a:t>
            </a:r>
          </a:p>
        </p:txBody>
      </p:sp>
      <p:sp>
        <p:nvSpPr>
          <p:cNvPr id="33795"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33796" name="Rectangle 12"/>
          <p:cNvSpPr>
            <a:spLocks noChangeArrowheads="1"/>
          </p:cNvSpPr>
          <p:nvPr/>
        </p:nvSpPr>
        <p:spPr bwMode="auto">
          <a:xfrm>
            <a:off x="0" y="2324100"/>
            <a:ext cx="9144000" cy="0"/>
          </a:xfrm>
          <a:prstGeom prst="rect">
            <a:avLst/>
          </a:prstGeom>
          <a:noFill/>
          <a:ln w="9525">
            <a:noFill/>
            <a:miter lim="800000"/>
            <a:headEnd/>
            <a:tailEnd/>
          </a:ln>
        </p:spPr>
        <p:txBody>
          <a:bodyPr wrap="none" anchor="ctr">
            <a:spAutoFit/>
          </a:bodyPr>
          <a:lstStyle/>
          <a:p>
            <a:endParaRPr lang="it-IT"/>
          </a:p>
        </p:txBody>
      </p:sp>
      <p:sp>
        <p:nvSpPr>
          <p:cNvPr id="33798" name="Rectangle 21"/>
          <p:cNvSpPr>
            <a:spLocks noChangeArrowheads="1"/>
          </p:cNvSpPr>
          <p:nvPr/>
        </p:nvSpPr>
        <p:spPr bwMode="auto">
          <a:xfrm>
            <a:off x="0" y="2790825"/>
            <a:ext cx="9144000" cy="0"/>
          </a:xfrm>
          <a:prstGeom prst="rect">
            <a:avLst/>
          </a:prstGeom>
          <a:noFill/>
          <a:ln w="9525">
            <a:noFill/>
            <a:miter lim="800000"/>
            <a:headEnd/>
            <a:tailEnd/>
          </a:ln>
        </p:spPr>
        <p:txBody>
          <a:bodyPr wrap="none" anchor="ctr">
            <a:spAutoFit/>
          </a:bodyPr>
          <a:lstStyle/>
          <a:p>
            <a:endParaRPr lang="it-IT"/>
          </a:p>
        </p:txBody>
      </p:sp>
      <p:sp>
        <p:nvSpPr>
          <p:cNvPr id="17" name="CasellaDiTesto 6"/>
          <p:cNvSpPr txBox="1">
            <a:spLocks noChangeArrowheads="1"/>
          </p:cNvSpPr>
          <p:nvPr/>
        </p:nvSpPr>
        <p:spPr bwMode="auto">
          <a:xfrm>
            <a:off x="179512" y="2708920"/>
            <a:ext cx="8715375" cy="3893374"/>
          </a:xfrm>
          <a:prstGeom prst="rect">
            <a:avLst/>
          </a:prstGeom>
          <a:noFill/>
          <a:ln w="9525">
            <a:noFill/>
            <a:miter lim="800000"/>
            <a:headEnd/>
            <a:tailEnd/>
          </a:ln>
        </p:spPr>
        <p:txBody>
          <a:bodyPr>
            <a:spAutoFit/>
          </a:bodyPr>
          <a:lstStyle/>
          <a:p>
            <a:pPr algn="just">
              <a:defRPr/>
            </a:pPr>
            <a:r>
              <a:rPr lang="en-GB" sz="1600" dirty="0">
                <a:latin typeface="Arial" pitchFamily="34" charset="0"/>
                <a:cs typeface="Arial" pitchFamily="34" charset="0"/>
              </a:rPr>
              <a:t>Suction and delivery hose DESIGNED ACCORDING TO EN 12115 standards for </a:t>
            </a:r>
            <a:r>
              <a:rPr lang="en-GB" sz="1600" kern="0" dirty="0">
                <a:solidFill>
                  <a:srgbClr val="000000"/>
                </a:solidFill>
                <a:latin typeface="Arial" pitchFamily="34" charset="0"/>
                <a:cs typeface="Arial" pitchFamily="34" charset="0"/>
              </a:rPr>
              <a:t>chemical products.  </a:t>
            </a:r>
            <a:endParaRPr lang="en-GB" sz="1600" dirty="0">
              <a:latin typeface="Arial" pitchFamily="34" charset="0"/>
              <a:cs typeface="Arial" pitchFamily="34" charset="0"/>
            </a:endParaRPr>
          </a:p>
          <a:p>
            <a:pPr algn="just">
              <a:defRPr/>
            </a:pPr>
            <a:r>
              <a:rPr lang="en-US" sz="1600" dirty="0">
                <a:latin typeface="Arial" pitchFamily="34" charset="0"/>
                <a:cs typeface="Arial" pitchFamily="34" charset="0"/>
              </a:rPr>
              <a:t>Phthalates free tube, tested in compliance with 1907/2006/CE (REACH).</a:t>
            </a:r>
          </a:p>
          <a:p>
            <a:pPr algn="just">
              <a:defRPr/>
            </a:pPr>
            <a:endParaRPr lang="en-US" sz="1600" dirty="0">
              <a:latin typeface="Arial" pitchFamily="34" charset="0"/>
              <a:cs typeface="Arial" pitchFamily="34" charset="0"/>
            </a:endParaRPr>
          </a:p>
          <a:p>
            <a:pPr algn="just">
              <a:spcBef>
                <a:spcPts val="600"/>
              </a:spcBef>
              <a:spcAft>
                <a:spcPts val="600"/>
              </a:spcAft>
              <a:buFont typeface="Arial" pitchFamily="34" charset="0"/>
              <a:buChar char="•"/>
              <a:defRPr/>
            </a:pPr>
            <a:r>
              <a:rPr lang="en-US" sz="1600" b="1" dirty="0">
                <a:latin typeface="Arial" pitchFamily="34" charset="0"/>
                <a:cs typeface="Arial" pitchFamily="34" charset="0"/>
              </a:rPr>
              <a:t>TUBE: </a:t>
            </a:r>
            <a:r>
              <a:rPr lang="en-US" sz="1600" dirty="0">
                <a:latin typeface="Arial" pitchFamily="34" charset="0"/>
                <a:cs typeface="Arial" pitchFamily="34" charset="0"/>
              </a:rPr>
              <a:t>UPE</a:t>
            </a:r>
            <a:r>
              <a:rPr lang="en-US" sz="1600" dirty="0">
                <a:solidFill>
                  <a:srgbClr val="000000"/>
                </a:solidFill>
                <a:latin typeface="Arial" pitchFamily="34" charset="0"/>
                <a:cs typeface="Arial" pitchFamily="34" charset="0"/>
              </a:rPr>
              <a:t>, </a:t>
            </a:r>
            <a:r>
              <a:rPr lang="en-GB" sz="1600" dirty="0" smtClean="0">
                <a:latin typeface="Arial" pitchFamily="34" charset="0"/>
                <a:cs typeface="Arial" pitchFamily="34" charset="0"/>
              </a:rPr>
              <a:t>white with conductive chips. </a:t>
            </a:r>
            <a:r>
              <a:rPr lang="en-US" sz="1600" dirty="0" smtClean="0">
                <a:latin typeface="Arial" pitchFamily="34" charset="0"/>
                <a:cs typeface="Arial" pitchFamily="34" charset="0"/>
              </a:rPr>
              <a:t>Phthalates </a:t>
            </a:r>
            <a:r>
              <a:rPr lang="en-US" sz="1600" dirty="0">
                <a:latin typeface="Arial" pitchFamily="34" charset="0"/>
                <a:cs typeface="Arial" pitchFamily="34" charset="0"/>
              </a:rPr>
              <a:t>free, tested in compliance with 1907/2006/CE (REACH)</a:t>
            </a:r>
            <a:endParaRPr lang="en-GB" sz="1600" dirty="0">
              <a:latin typeface="Arial" pitchFamily="34" charset="0"/>
              <a:cs typeface="Arial" pitchFamily="34" charset="0"/>
            </a:endParaRPr>
          </a:p>
          <a:p>
            <a:pPr algn="just">
              <a:spcBef>
                <a:spcPts val="600"/>
              </a:spcBef>
              <a:spcAft>
                <a:spcPts val="600"/>
              </a:spcAft>
              <a:buFont typeface="Arial" charset="0"/>
              <a:buChar char="•"/>
              <a:defRPr/>
            </a:pPr>
            <a:r>
              <a:rPr lang="en-US" sz="1600" b="1" dirty="0">
                <a:latin typeface="Arial" pitchFamily="34" charset="0"/>
                <a:cs typeface="Arial" pitchFamily="34" charset="0"/>
              </a:rPr>
              <a:t>REINFORCEMENT: </a:t>
            </a:r>
            <a:r>
              <a:rPr lang="en-US" sz="1600" dirty="0">
                <a:latin typeface="Arial" pitchFamily="34" charset="0"/>
                <a:cs typeface="Arial" pitchFamily="34" charset="0"/>
              </a:rPr>
              <a:t>textile plies - </a:t>
            </a:r>
            <a:r>
              <a:rPr lang="en-GB" sz="1600" dirty="0" smtClean="0">
                <a:latin typeface="Arial" pitchFamily="34" charset="0"/>
                <a:cs typeface="Arial" pitchFamily="34" charset="0"/>
              </a:rPr>
              <a:t>a/s wire </a:t>
            </a:r>
            <a:r>
              <a:rPr lang="en-GB" sz="1600" dirty="0">
                <a:latin typeface="Arial" pitchFamily="34" charset="0"/>
                <a:cs typeface="Arial" pitchFamily="34" charset="0"/>
              </a:rPr>
              <a:t>to discharge static electricity </a:t>
            </a:r>
            <a:r>
              <a:rPr lang="en-US" sz="1600" dirty="0">
                <a:latin typeface="Arial" pitchFamily="34" charset="0"/>
                <a:cs typeface="Arial" pitchFamily="34" charset="0"/>
              </a:rPr>
              <a:t>- galvanized wire helices</a:t>
            </a:r>
          </a:p>
          <a:p>
            <a:pPr algn="just">
              <a:spcBef>
                <a:spcPts val="600"/>
              </a:spcBef>
              <a:spcAft>
                <a:spcPts val="600"/>
              </a:spcAft>
              <a:buFont typeface="Arial" charset="0"/>
              <a:buChar char="•"/>
              <a:defRPr/>
            </a:pPr>
            <a:r>
              <a:rPr lang="en-US" sz="1600" b="1" dirty="0">
                <a:latin typeface="Arial" pitchFamily="34" charset="0"/>
                <a:cs typeface="Arial" pitchFamily="34" charset="0"/>
              </a:rPr>
              <a:t>COVER: </a:t>
            </a:r>
            <a:r>
              <a:rPr lang="en-US" sz="1600" dirty="0">
                <a:latin typeface="Arial" pitchFamily="34" charset="0"/>
                <a:cs typeface="Arial" pitchFamily="34" charset="0"/>
              </a:rPr>
              <a:t>smooth, EPDM, black,</a:t>
            </a:r>
            <a:r>
              <a:rPr lang="en-GB" sz="1600" dirty="0">
                <a:latin typeface="Arial" pitchFamily="34" charset="0"/>
                <a:cs typeface="Arial" pitchFamily="34" charset="0"/>
              </a:rPr>
              <a:t> conductive,</a:t>
            </a:r>
            <a:r>
              <a:rPr lang="en-US" sz="1600" dirty="0">
                <a:latin typeface="Arial" pitchFamily="34" charset="0"/>
                <a:cs typeface="Arial" pitchFamily="34" charset="0"/>
              </a:rPr>
              <a:t> abrasion, ageing, and ozone resistant, cloth finish </a:t>
            </a:r>
          </a:p>
          <a:p>
            <a:pPr algn="just">
              <a:spcBef>
                <a:spcPts val="600"/>
              </a:spcBef>
              <a:spcAft>
                <a:spcPts val="600"/>
              </a:spcAft>
              <a:buFont typeface="Arial" charset="0"/>
              <a:buChar char="•"/>
              <a:defRPr/>
            </a:pPr>
            <a:r>
              <a:rPr lang="en-US" sz="1600" b="1" dirty="0">
                <a:latin typeface="Arial" pitchFamily="34" charset="0"/>
                <a:cs typeface="Arial" pitchFamily="34" charset="0"/>
              </a:rPr>
              <a:t>WP: </a:t>
            </a:r>
            <a:r>
              <a:rPr lang="en-US" sz="1600" dirty="0">
                <a:latin typeface="Arial" pitchFamily="34" charset="0"/>
                <a:cs typeface="Arial" pitchFamily="34" charset="0"/>
              </a:rPr>
              <a:t>16 BAR (250 PSI)      </a:t>
            </a:r>
            <a:r>
              <a:rPr lang="en-US" sz="1600" b="1" dirty="0">
                <a:latin typeface="Arial" pitchFamily="34" charset="0"/>
                <a:cs typeface="Arial" pitchFamily="34" charset="0"/>
              </a:rPr>
              <a:t>BP: </a:t>
            </a:r>
            <a:r>
              <a:rPr lang="en-US" sz="1600" dirty="0">
                <a:latin typeface="Arial" pitchFamily="34" charset="0"/>
                <a:cs typeface="Arial" pitchFamily="34" charset="0"/>
              </a:rPr>
              <a:t>64 BAR (1000 PSI)</a:t>
            </a:r>
          </a:p>
          <a:p>
            <a:pPr algn="just">
              <a:spcBef>
                <a:spcPts val="600"/>
              </a:spcBef>
              <a:spcAft>
                <a:spcPts val="600"/>
              </a:spcAft>
              <a:buFont typeface="Arial" charset="0"/>
              <a:buChar char="•"/>
              <a:defRPr/>
            </a:pPr>
            <a:r>
              <a:rPr lang="en-US" sz="1600" b="1" dirty="0">
                <a:latin typeface="Arial" pitchFamily="34" charset="0"/>
                <a:cs typeface="Arial" pitchFamily="34" charset="0"/>
              </a:rPr>
              <a:t>VACUUM: </a:t>
            </a:r>
            <a:r>
              <a:rPr lang="en-US" sz="1600" dirty="0">
                <a:latin typeface="Arial" pitchFamily="34" charset="0"/>
                <a:cs typeface="Arial" pitchFamily="34" charset="0"/>
              </a:rPr>
              <a:t>675 mmHg (0,9 bar) </a:t>
            </a:r>
            <a:endParaRPr lang="en-US" sz="1600" dirty="0" smtClean="0">
              <a:latin typeface="Arial" pitchFamily="34" charset="0"/>
              <a:cs typeface="Arial" pitchFamily="34" charset="0"/>
            </a:endParaRPr>
          </a:p>
          <a:p>
            <a:pPr algn="just">
              <a:spcBef>
                <a:spcPts val="600"/>
              </a:spcBef>
              <a:spcAft>
                <a:spcPts val="600"/>
              </a:spcAft>
              <a:buFont typeface="Arial" charset="0"/>
              <a:buChar char="•"/>
              <a:defRPr/>
            </a:pPr>
            <a:r>
              <a:rPr lang="en-US" sz="1600" dirty="0" smtClean="0">
                <a:latin typeface="Arial" pitchFamily="34" charset="0"/>
                <a:cs typeface="Arial" pitchFamily="34" charset="0"/>
              </a:rPr>
              <a:t> </a:t>
            </a:r>
            <a:r>
              <a:rPr lang="en-US" sz="1600" b="1" dirty="0">
                <a:latin typeface="Arial" pitchFamily="34" charset="0"/>
                <a:cs typeface="Arial" pitchFamily="34" charset="0"/>
              </a:rPr>
              <a:t>T: </a:t>
            </a:r>
            <a:r>
              <a:rPr lang="en-US" sz="1600" dirty="0">
                <a:latin typeface="Arial" pitchFamily="34" charset="0"/>
                <a:cs typeface="Arial" pitchFamily="34" charset="0"/>
              </a:rPr>
              <a:t>-35°C / +100°C ( -31°F / +212°F )</a:t>
            </a:r>
            <a:endParaRPr lang="en-GB" sz="1600" kern="0" dirty="0">
              <a:latin typeface="Arial" pitchFamily="34" charset="0"/>
              <a:cs typeface="Arial" pitchFamily="34" charset="0"/>
            </a:endParaRPr>
          </a:p>
        </p:txBody>
      </p:sp>
      <p:sp>
        <p:nvSpPr>
          <p:cNvPr id="53259" name="Rectangle 11"/>
          <p:cNvSpPr>
            <a:spLocks noChangeArrowheads="1"/>
          </p:cNvSpPr>
          <p:nvPr/>
        </p:nvSpPr>
        <p:spPr bwMode="auto">
          <a:xfrm>
            <a:off x="0" y="3371850"/>
            <a:ext cx="9144000" cy="0"/>
          </a:xfrm>
          <a:prstGeom prst="rect">
            <a:avLst/>
          </a:prstGeom>
          <a:noFill/>
          <a:ln w="12700" cap="flat" cmpd="sng">
            <a:noFill/>
            <a:prstDash val="solid"/>
            <a:miter lim="800000"/>
            <a:headEnd/>
            <a:tailEnd/>
          </a:ln>
          <a:effectLst>
            <a:outerShdw dist="107763" dir="2700000" algn="ctr" rotWithShape="0">
              <a:schemeClr val="bg2"/>
            </a:outerShdw>
          </a:effectLst>
        </p:spPr>
        <p:txBody>
          <a:bodyPr wrap="none" anchor="ctr">
            <a:spAutoFit/>
          </a:bodyPr>
          <a:lstStyle/>
          <a:p>
            <a:pPr eaLnBrk="0" hangingPunct="0">
              <a:defRPr/>
            </a:pPr>
            <a:endParaRPr lang="it-IT">
              <a:latin typeface="Arial"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395536" y="2276872"/>
            <a:ext cx="2773475" cy="357190"/>
          </a:xfrm>
          <a:prstGeom prst="rect">
            <a:avLst/>
          </a:prstGeom>
          <a:noFill/>
          <a:ln w="9525">
            <a:noFill/>
            <a:miter lim="800000"/>
            <a:headEnd/>
            <a:tailEnd/>
          </a:ln>
        </p:spPr>
      </p:pic>
      <p:pic>
        <p:nvPicPr>
          <p:cNvPr id="20" name="Immagine 19"/>
          <p:cNvPicPr>
            <a:picLocks noChangeAspect="1"/>
          </p:cNvPicPr>
          <p:nvPr/>
        </p:nvPicPr>
        <p:blipFill>
          <a:blip r:embed="rId3" cstate="print"/>
          <a:srcRect/>
          <a:stretch>
            <a:fillRect/>
          </a:stretch>
        </p:blipFill>
        <p:spPr bwMode="auto">
          <a:xfrm>
            <a:off x="5765800" y="0"/>
            <a:ext cx="3378200" cy="314325"/>
          </a:xfrm>
          <a:prstGeom prst="rect">
            <a:avLst/>
          </a:prstGeom>
          <a:noFill/>
          <a:ln w="9525">
            <a:noFill/>
            <a:miter lim="800000"/>
            <a:headEnd/>
            <a:tailEnd/>
          </a:ln>
        </p:spPr>
      </p:pic>
      <p:sp>
        <p:nvSpPr>
          <p:cNvPr id="21"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35</a:t>
            </a:fld>
            <a:endParaRPr lang="it-IT" dirty="0"/>
          </a:p>
        </p:txBody>
      </p:sp>
      <p:pic>
        <p:nvPicPr>
          <p:cNvPr id="1026" name="Picture 2"/>
          <p:cNvPicPr>
            <a:picLocks noChangeAspect="1" noChangeArrowheads="1"/>
          </p:cNvPicPr>
          <p:nvPr/>
        </p:nvPicPr>
        <p:blipFill>
          <a:blip r:embed="rId4" cstate="print"/>
          <a:srcRect/>
          <a:stretch>
            <a:fillRect/>
          </a:stretch>
        </p:blipFill>
        <p:spPr bwMode="auto">
          <a:xfrm>
            <a:off x="285996" y="1319614"/>
            <a:ext cx="3071834" cy="912426"/>
          </a:xfrm>
          <a:prstGeom prst="rect">
            <a:avLst/>
          </a:prstGeom>
          <a:noFill/>
          <a:ln w="9525">
            <a:noFill/>
            <a:miter lim="800000"/>
            <a:headEnd/>
            <a:tailEnd/>
          </a:ln>
        </p:spPr>
      </p:pic>
      <p:pic>
        <p:nvPicPr>
          <p:cNvPr id="1033" name="Picture 9" descr="FDA"/>
          <p:cNvPicPr>
            <a:picLocks noChangeAspect="1" noChangeArrowheads="1"/>
          </p:cNvPicPr>
          <p:nvPr/>
        </p:nvPicPr>
        <p:blipFill>
          <a:blip r:embed="rId5" cstate="print"/>
          <a:srcRect/>
          <a:stretch>
            <a:fillRect/>
          </a:stretch>
        </p:blipFill>
        <p:spPr bwMode="auto">
          <a:xfrm>
            <a:off x="4357686" y="1714488"/>
            <a:ext cx="590550" cy="485775"/>
          </a:xfrm>
          <a:prstGeom prst="rect">
            <a:avLst/>
          </a:prstGeom>
          <a:noFill/>
        </p:spPr>
      </p:pic>
      <p:pic>
        <p:nvPicPr>
          <p:cNvPr id="1032" name="Picture 8" descr="BFR"/>
          <p:cNvPicPr>
            <a:picLocks noChangeAspect="1" noChangeArrowheads="1"/>
          </p:cNvPicPr>
          <p:nvPr/>
        </p:nvPicPr>
        <p:blipFill>
          <a:blip r:embed="rId6" cstate="print"/>
          <a:srcRect/>
          <a:stretch>
            <a:fillRect/>
          </a:stretch>
        </p:blipFill>
        <p:spPr bwMode="auto">
          <a:xfrm>
            <a:off x="5072066" y="1714488"/>
            <a:ext cx="590550" cy="485775"/>
          </a:xfrm>
          <a:prstGeom prst="rect">
            <a:avLst/>
          </a:prstGeom>
          <a:noFill/>
        </p:spPr>
      </p:pic>
      <p:pic>
        <p:nvPicPr>
          <p:cNvPr id="1031" name="Picture 7" descr="DM21031973"/>
          <p:cNvPicPr>
            <a:picLocks noChangeAspect="1" noChangeArrowheads="1"/>
          </p:cNvPicPr>
          <p:nvPr/>
        </p:nvPicPr>
        <p:blipFill>
          <a:blip r:embed="rId7" cstate="print"/>
          <a:srcRect/>
          <a:stretch>
            <a:fillRect/>
          </a:stretch>
        </p:blipFill>
        <p:spPr bwMode="auto">
          <a:xfrm>
            <a:off x="5857884" y="1714488"/>
            <a:ext cx="590550" cy="485775"/>
          </a:xfrm>
          <a:prstGeom prst="rect">
            <a:avLst/>
          </a:prstGeom>
          <a:noFill/>
        </p:spPr>
      </p:pic>
      <p:pic>
        <p:nvPicPr>
          <p:cNvPr id="1030" name="Picture 6" descr="CE19352004"/>
          <p:cNvPicPr>
            <a:picLocks noChangeAspect="1" noChangeArrowheads="1"/>
          </p:cNvPicPr>
          <p:nvPr/>
        </p:nvPicPr>
        <p:blipFill>
          <a:blip r:embed="rId8" cstate="print"/>
          <a:srcRect/>
          <a:stretch>
            <a:fillRect/>
          </a:stretch>
        </p:blipFill>
        <p:spPr bwMode="auto">
          <a:xfrm>
            <a:off x="6643702" y="1714488"/>
            <a:ext cx="590550" cy="485775"/>
          </a:xfrm>
          <a:prstGeom prst="rect">
            <a:avLst/>
          </a:prstGeom>
          <a:noFill/>
        </p:spPr>
      </p:pic>
      <p:pic>
        <p:nvPicPr>
          <p:cNvPr id="1029" name="Picture 5" descr="REACH"/>
          <p:cNvPicPr>
            <a:picLocks noChangeAspect="1" noChangeArrowheads="1"/>
          </p:cNvPicPr>
          <p:nvPr/>
        </p:nvPicPr>
        <p:blipFill>
          <a:blip r:embed="rId9" cstate="print"/>
          <a:srcRect/>
          <a:stretch>
            <a:fillRect/>
          </a:stretch>
        </p:blipFill>
        <p:spPr bwMode="auto">
          <a:xfrm>
            <a:off x="7429520" y="1714488"/>
            <a:ext cx="590550" cy="485775"/>
          </a:xfrm>
          <a:prstGeom prst="rect">
            <a:avLst/>
          </a:prstGeom>
          <a:noFill/>
        </p:spPr>
      </p:pic>
      <p:sp>
        <p:nvSpPr>
          <p:cNvPr id="1028" name="Text Box 4"/>
          <p:cNvSpPr txBox="1">
            <a:spLocks noChangeArrowheads="1"/>
          </p:cNvSpPr>
          <p:nvPr/>
        </p:nvSpPr>
        <p:spPr bwMode="auto">
          <a:xfrm>
            <a:off x="0" y="2435225"/>
            <a:ext cx="26289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a:off x="0" y="2435225"/>
            <a:ext cx="26289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037" name="Rectangle 13"/>
          <p:cNvSpPr>
            <a:spLocks noChangeArrowheads="1"/>
          </p:cNvSpPr>
          <p:nvPr/>
        </p:nvSpPr>
        <p:spPr bwMode="auto">
          <a:xfrm>
            <a:off x="0" y="2886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35"/>
          <p:cNvSpPr>
            <a:spLocks noChangeArrowheads="1"/>
          </p:cNvSpPr>
          <p:nvPr/>
        </p:nvSpPr>
        <p:spPr bwMode="auto">
          <a:xfrm>
            <a:off x="3576638" y="3101975"/>
            <a:ext cx="9144000" cy="396875"/>
          </a:xfrm>
          <a:prstGeom prst="rect">
            <a:avLst/>
          </a:prstGeom>
          <a:noFill/>
          <a:ln w="9525">
            <a:noFill/>
            <a:miter lim="800000"/>
            <a:headEnd/>
            <a:tailEnd/>
          </a:ln>
        </p:spPr>
        <p:txBody>
          <a:bodyPr>
            <a:spAutoFit/>
          </a:bodyPr>
          <a:lstStyle/>
          <a:p>
            <a:pPr algn="l">
              <a:lnSpc>
                <a:spcPct val="100000"/>
              </a:lnSpc>
              <a:spcBef>
                <a:spcPct val="0"/>
              </a:spcBef>
            </a:pPr>
            <a:endParaRPr lang="it-IT" sz="2000"/>
          </a:p>
        </p:txBody>
      </p:sp>
      <p:sp>
        <p:nvSpPr>
          <p:cNvPr id="7" name="Segnaposto contenuto 6"/>
          <p:cNvSpPr>
            <a:spLocks noGrp="1"/>
          </p:cNvSpPr>
          <p:nvPr>
            <p:ph idx="1"/>
          </p:nvPr>
        </p:nvSpPr>
        <p:spPr>
          <a:xfrm>
            <a:off x="285720" y="2143116"/>
            <a:ext cx="8516937" cy="3117856"/>
          </a:xfrm>
        </p:spPr>
        <p:txBody>
          <a:bodyPr/>
          <a:lstStyle/>
          <a:p>
            <a:pPr>
              <a:buFontTx/>
              <a:buNone/>
              <a:defRPr/>
            </a:pPr>
            <a:r>
              <a:rPr lang="it-IT" b="1" cap="all" dirty="0" smtClean="0">
                <a:latin typeface="+mj-lt"/>
              </a:rPr>
              <a:t>FEATURES</a:t>
            </a:r>
            <a:r>
              <a:rPr lang="it-IT" cap="all" dirty="0" smtClean="0">
                <a:latin typeface="+mj-lt"/>
              </a:rPr>
              <a:t> </a:t>
            </a:r>
          </a:p>
          <a:p>
            <a:pPr>
              <a:buFontTx/>
              <a:buNone/>
              <a:defRPr/>
            </a:pPr>
            <a:endParaRPr lang="it-IT" cap="all" dirty="0" smtClean="0">
              <a:latin typeface="+mj-lt"/>
            </a:endParaRPr>
          </a:p>
          <a:p>
            <a:pPr>
              <a:buClrTx/>
              <a:buFont typeface="Arial" pitchFamily="34" charset="0"/>
              <a:buChar char="•"/>
              <a:defRPr/>
            </a:pPr>
            <a:r>
              <a:rPr lang="it-IT" sz="2400" cap="all" dirty="0" smtClean="0">
                <a:latin typeface="+mj-lt"/>
              </a:rPr>
              <a:t>Temperature range : -40°C / +120°C</a:t>
            </a:r>
          </a:p>
          <a:p>
            <a:pPr>
              <a:buClrTx/>
              <a:buFont typeface="Arial" pitchFamily="34" charset="0"/>
              <a:buChar char="•"/>
              <a:defRPr/>
            </a:pPr>
            <a:endParaRPr lang="it-IT" sz="2400" cap="all" dirty="0" smtClean="0">
              <a:latin typeface="+mj-lt"/>
            </a:endParaRPr>
          </a:p>
          <a:p>
            <a:pPr>
              <a:buClrTx/>
              <a:buFont typeface="Arial" pitchFamily="34" charset="0"/>
              <a:buChar char="•"/>
              <a:defRPr/>
            </a:pPr>
            <a:r>
              <a:rPr lang="it-IT" sz="2400" cap="all" dirty="0" err="1" smtClean="0">
                <a:latin typeface="+mj-lt"/>
              </a:rPr>
              <a:t>Suitable</a:t>
            </a:r>
            <a:r>
              <a:rPr lang="it-IT" sz="2400" cap="all" dirty="0" smtClean="0">
                <a:latin typeface="+mj-lt"/>
              </a:rPr>
              <a:t> </a:t>
            </a:r>
            <a:r>
              <a:rPr lang="it-IT" sz="2400" cap="all" dirty="0" err="1" smtClean="0">
                <a:latin typeface="+mj-lt"/>
              </a:rPr>
              <a:t>for</a:t>
            </a:r>
            <a:r>
              <a:rPr lang="it-IT" sz="2400" cap="all" dirty="0" smtClean="0">
                <a:latin typeface="+mj-lt"/>
              </a:rPr>
              <a:t> </a:t>
            </a:r>
            <a:r>
              <a:rPr lang="it-IT" sz="2400" cap="all" dirty="0" err="1" smtClean="0">
                <a:latin typeface="+mj-lt"/>
              </a:rPr>
              <a:t>acids</a:t>
            </a:r>
            <a:r>
              <a:rPr lang="it-IT" sz="2400" cap="all" dirty="0" smtClean="0">
                <a:latin typeface="+mj-lt"/>
              </a:rPr>
              <a:t> at medium and low </a:t>
            </a:r>
            <a:r>
              <a:rPr lang="it-IT" sz="2400" cap="all" dirty="0" err="1" smtClean="0">
                <a:latin typeface="+mj-lt"/>
              </a:rPr>
              <a:t>concentration</a:t>
            </a:r>
            <a:r>
              <a:rPr lang="it-IT" sz="2400" cap="all" dirty="0" smtClean="0">
                <a:latin typeface="+mj-lt"/>
              </a:rPr>
              <a:t>, </a:t>
            </a:r>
            <a:r>
              <a:rPr lang="it-IT" sz="2400" cap="all" dirty="0" err="1" smtClean="0">
                <a:latin typeface="+mj-lt"/>
              </a:rPr>
              <a:t>alcohol</a:t>
            </a:r>
            <a:r>
              <a:rPr lang="it-IT" sz="2400" cap="all" dirty="0" smtClean="0">
                <a:latin typeface="+mj-lt"/>
              </a:rPr>
              <a:t>, </a:t>
            </a:r>
            <a:r>
              <a:rPr lang="it-IT" sz="2400" cap="all" dirty="0" err="1" smtClean="0">
                <a:latin typeface="+mj-lt"/>
              </a:rPr>
              <a:t>acetate</a:t>
            </a:r>
            <a:r>
              <a:rPr lang="it-IT" sz="2400" cap="all" dirty="0" smtClean="0">
                <a:latin typeface="+mj-lt"/>
              </a:rPr>
              <a:t>, </a:t>
            </a:r>
            <a:r>
              <a:rPr lang="it-IT" sz="2400" cap="all" dirty="0" err="1" smtClean="0">
                <a:latin typeface="+mj-lt"/>
              </a:rPr>
              <a:t>aldehyde</a:t>
            </a:r>
            <a:r>
              <a:rPr lang="it-IT" sz="2400" cap="all" dirty="0" smtClean="0">
                <a:latin typeface="+mj-lt"/>
              </a:rPr>
              <a:t>, </a:t>
            </a:r>
            <a:r>
              <a:rPr lang="it-IT" sz="2400" cap="all" dirty="0" err="1" smtClean="0">
                <a:latin typeface="+mj-lt"/>
              </a:rPr>
              <a:t>ester</a:t>
            </a:r>
            <a:r>
              <a:rPr lang="it-IT" sz="2400" cap="all" dirty="0" smtClean="0">
                <a:latin typeface="+mj-lt"/>
              </a:rPr>
              <a:t>, hot water, COOLANTS</a:t>
            </a:r>
          </a:p>
          <a:p>
            <a:pPr>
              <a:defRPr/>
            </a:pPr>
            <a:endParaRPr lang="it-IT" sz="2400" cap="all" dirty="0">
              <a:latin typeface="+mj-lt"/>
            </a:endParaRPr>
          </a:p>
        </p:txBody>
      </p:sp>
      <p:sp>
        <p:nvSpPr>
          <p:cNvPr id="35844" name="CasellaDiTesto 7"/>
          <p:cNvSpPr txBox="1">
            <a:spLocks noChangeArrowheads="1"/>
          </p:cNvSpPr>
          <p:nvPr/>
        </p:nvSpPr>
        <p:spPr bwMode="auto">
          <a:xfrm>
            <a:off x="0" y="1285860"/>
            <a:ext cx="9144000" cy="646331"/>
          </a:xfrm>
          <a:prstGeom prst="rect">
            <a:avLst/>
          </a:prstGeom>
          <a:noFill/>
          <a:ln w="9525">
            <a:noFill/>
            <a:miter lim="800000"/>
            <a:headEnd/>
            <a:tailEnd/>
          </a:ln>
        </p:spPr>
        <p:txBody>
          <a:bodyPr wrap="square">
            <a:spAutoFit/>
          </a:bodyPr>
          <a:lstStyle/>
          <a:p>
            <a:pPr algn="ctr">
              <a:spcBef>
                <a:spcPct val="0"/>
              </a:spcBef>
            </a:pPr>
            <a:r>
              <a:rPr lang="it-IT" sz="3600" dirty="0">
                <a:latin typeface="Arial" pitchFamily="34" charset="0"/>
                <a:cs typeface="Arial" pitchFamily="34" charset="0"/>
              </a:rPr>
              <a:t>EPDM</a:t>
            </a:r>
          </a:p>
        </p:txBody>
      </p:sp>
      <p:pic>
        <p:nvPicPr>
          <p:cNvPr id="6" name="Immagine 5"/>
          <p:cNvPicPr>
            <a:picLocks noChangeAspect="1"/>
          </p:cNvPicPr>
          <p:nvPr/>
        </p:nvPicPr>
        <p:blipFill>
          <a:blip r:embed="rId3" cstate="print"/>
          <a:srcRect/>
          <a:stretch>
            <a:fillRect/>
          </a:stretch>
        </p:blipFill>
        <p:spPr bwMode="auto">
          <a:xfrm>
            <a:off x="5765800" y="0"/>
            <a:ext cx="3378200" cy="314325"/>
          </a:xfrm>
          <a:prstGeom prst="rect">
            <a:avLst/>
          </a:prstGeom>
          <a:noFill/>
          <a:ln w="9525">
            <a:noFill/>
            <a:miter lim="800000"/>
            <a:headEnd/>
            <a:tailEnd/>
          </a:ln>
        </p:spPr>
      </p:pic>
      <p:sp>
        <p:nvSpPr>
          <p:cNvPr id="8"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36</a:t>
            </a:fld>
            <a:endParaRPr lang="it-IT"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35"/>
          <p:cNvSpPr>
            <a:spLocks noChangeArrowheads="1"/>
          </p:cNvSpPr>
          <p:nvPr/>
        </p:nvSpPr>
        <p:spPr bwMode="auto">
          <a:xfrm>
            <a:off x="3576638" y="3101975"/>
            <a:ext cx="9144000" cy="396875"/>
          </a:xfrm>
          <a:prstGeom prst="rect">
            <a:avLst/>
          </a:prstGeom>
          <a:noFill/>
          <a:ln w="9525">
            <a:noFill/>
            <a:miter lim="800000"/>
            <a:headEnd/>
            <a:tailEnd/>
          </a:ln>
        </p:spPr>
        <p:txBody>
          <a:bodyPr>
            <a:spAutoFit/>
          </a:bodyPr>
          <a:lstStyle/>
          <a:p>
            <a:pPr algn="l">
              <a:lnSpc>
                <a:spcPct val="100000"/>
              </a:lnSpc>
              <a:spcBef>
                <a:spcPct val="0"/>
              </a:spcBef>
            </a:pPr>
            <a:endParaRPr lang="it-IT" sz="2000"/>
          </a:p>
        </p:txBody>
      </p:sp>
      <p:sp>
        <p:nvSpPr>
          <p:cNvPr id="7" name="Segnaposto contenuto 6"/>
          <p:cNvSpPr>
            <a:spLocks noGrp="1"/>
          </p:cNvSpPr>
          <p:nvPr>
            <p:ph idx="1"/>
          </p:nvPr>
        </p:nvSpPr>
        <p:spPr>
          <a:xfrm>
            <a:off x="428596" y="2071678"/>
            <a:ext cx="8229600" cy="3035300"/>
          </a:xfrm>
        </p:spPr>
        <p:txBody>
          <a:bodyPr/>
          <a:lstStyle/>
          <a:p>
            <a:pPr>
              <a:buFontTx/>
              <a:buNone/>
              <a:defRPr/>
            </a:pPr>
            <a:r>
              <a:rPr lang="it-IT" b="1" dirty="0" smtClean="0">
                <a:latin typeface="+mj-lt"/>
                <a:cs typeface="Arial" pitchFamily="34" charset="0"/>
              </a:rPr>
              <a:t>APPLICATIONS</a:t>
            </a:r>
          </a:p>
          <a:p>
            <a:pPr>
              <a:defRPr/>
            </a:pPr>
            <a:endParaRPr lang="it-IT" b="1" dirty="0" smtClean="0">
              <a:latin typeface="+mj-lt"/>
              <a:cs typeface="Arial" pitchFamily="34" charset="0"/>
            </a:endParaRPr>
          </a:p>
          <a:p>
            <a:pPr>
              <a:buClrTx/>
              <a:buFont typeface="Arial" pitchFamily="34" charset="0"/>
              <a:buChar char="•"/>
              <a:defRPr/>
            </a:pPr>
            <a:r>
              <a:rPr lang="it-IT" sz="2400" dirty="0" smtClean="0">
                <a:latin typeface="+mj-lt"/>
                <a:cs typeface="Arial" pitchFamily="34" charset="0"/>
              </a:rPr>
              <a:t>CHEMICAL TRANSPORTATION</a:t>
            </a:r>
          </a:p>
          <a:p>
            <a:pPr>
              <a:buClrTx/>
              <a:buFont typeface="Arial" pitchFamily="34" charset="0"/>
              <a:buChar char="•"/>
              <a:defRPr/>
            </a:pPr>
            <a:r>
              <a:rPr lang="it-IT" sz="2400" dirty="0" smtClean="0">
                <a:latin typeface="+mj-lt"/>
                <a:cs typeface="Arial" pitchFamily="34" charset="0"/>
              </a:rPr>
              <a:t>CHEMICAL PLANTS</a:t>
            </a:r>
          </a:p>
          <a:p>
            <a:pPr>
              <a:buClrTx/>
              <a:buFont typeface="Arial" pitchFamily="34" charset="0"/>
              <a:buChar char="•"/>
              <a:defRPr/>
            </a:pPr>
            <a:r>
              <a:rPr lang="it-IT" sz="2400" dirty="0" smtClean="0">
                <a:latin typeface="+mj-lt"/>
                <a:cs typeface="Arial" pitchFamily="34" charset="0"/>
              </a:rPr>
              <a:t>OTHER APPLICATIONS NOT PARTICULARLY AGGRESSIVE</a:t>
            </a:r>
          </a:p>
          <a:p>
            <a:pPr>
              <a:defRPr/>
            </a:pPr>
            <a:endParaRPr lang="it-IT" sz="2400" dirty="0" smtClean="0">
              <a:latin typeface="+mj-lt"/>
              <a:cs typeface="Arial" pitchFamily="34" charset="0"/>
            </a:endParaRPr>
          </a:p>
          <a:p>
            <a:pPr>
              <a:defRPr/>
            </a:pPr>
            <a:endParaRPr lang="it-IT" sz="2400" dirty="0" smtClean="0">
              <a:latin typeface="+mj-lt"/>
              <a:cs typeface="Arial" pitchFamily="34" charset="0"/>
            </a:endParaRPr>
          </a:p>
          <a:p>
            <a:pPr>
              <a:buFontTx/>
              <a:buNone/>
              <a:defRPr/>
            </a:pPr>
            <a:endParaRPr lang="it-IT" b="1" dirty="0" smtClean="0">
              <a:latin typeface="+mj-lt"/>
              <a:cs typeface="Arial" pitchFamily="34" charset="0"/>
            </a:endParaRPr>
          </a:p>
          <a:p>
            <a:pPr>
              <a:defRPr/>
            </a:pPr>
            <a:endParaRPr lang="it-IT" sz="2400" cap="all" dirty="0" smtClean="0">
              <a:latin typeface="+mj-lt"/>
              <a:cs typeface="Arial" pitchFamily="34" charset="0"/>
            </a:endParaRPr>
          </a:p>
          <a:p>
            <a:pPr>
              <a:defRPr/>
            </a:pPr>
            <a:endParaRPr lang="it-IT" cap="all" dirty="0" smtClean="0">
              <a:latin typeface="+mj-lt"/>
              <a:cs typeface="Arial" pitchFamily="34" charset="0"/>
            </a:endParaRPr>
          </a:p>
          <a:p>
            <a:pPr>
              <a:defRPr/>
            </a:pPr>
            <a:endParaRPr lang="it-IT" dirty="0" smtClean="0">
              <a:latin typeface="+mj-lt"/>
              <a:cs typeface="Arial" pitchFamily="34" charset="0"/>
            </a:endParaRPr>
          </a:p>
        </p:txBody>
      </p:sp>
      <p:sp>
        <p:nvSpPr>
          <p:cNvPr id="6" name="CasellaDiTesto 5"/>
          <p:cNvSpPr txBox="1"/>
          <p:nvPr/>
        </p:nvSpPr>
        <p:spPr>
          <a:xfrm>
            <a:off x="428625" y="5013176"/>
            <a:ext cx="8715375" cy="954107"/>
          </a:xfrm>
          <a:prstGeom prst="rect">
            <a:avLst/>
          </a:prstGeom>
          <a:noFill/>
        </p:spPr>
        <p:txBody>
          <a:bodyPr>
            <a:spAutoFit/>
          </a:bodyPr>
          <a:lstStyle/>
          <a:p>
            <a:pPr algn="l">
              <a:defRPr/>
            </a:pPr>
            <a:r>
              <a:rPr lang="en-US" sz="1400" b="0" i="1" dirty="0">
                <a:latin typeface="+mj-lt"/>
              </a:rPr>
              <a:t>However it is necessary to take in consideration all variable that may be encountered in actual use, such as and not limited to temperature, concentration, pressure, duration of exposure and stability of the fluid and possible contamination</a:t>
            </a:r>
          </a:p>
          <a:p>
            <a:pPr algn="l">
              <a:defRPr/>
            </a:pPr>
            <a:r>
              <a:rPr lang="en-US" sz="1400" b="0" i="1" dirty="0">
                <a:latin typeface="+mj-lt"/>
              </a:rPr>
              <a:t>All application should always be tested: the compound should always be tested with the chemical it is going to </a:t>
            </a:r>
            <a:r>
              <a:rPr lang="en-US" sz="1400" b="0" i="1" dirty="0" smtClean="0">
                <a:latin typeface="+mj-lt"/>
              </a:rPr>
              <a:t>handle</a:t>
            </a:r>
            <a:endParaRPr lang="it-IT" sz="2200" dirty="0">
              <a:latin typeface="+mj-lt"/>
            </a:endParaRPr>
          </a:p>
        </p:txBody>
      </p:sp>
      <p:sp>
        <p:nvSpPr>
          <p:cNvPr id="8" name="CasellaDiTesto 7"/>
          <p:cNvSpPr txBox="1">
            <a:spLocks noChangeArrowheads="1"/>
          </p:cNvSpPr>
          <p:nvPr/>
        </p:nvSpPr>
        <p:spPr bwMode="auto">
          <a:xfrm>
            <a:off x="0" y="1142984"/>
            <a:ext cx="9144000" cy="646331"/>
          </a:xfrm>
          <a:prstGeom prst="rect">
            <a:avLst/>
          </a:prstGeom>
          <a:noFill/>
          <a:ln w="9525">
            <a:noFill/>
            <a:miter lim="800000"/>
            <a:headEnd/>
            <a:tailEnd/>
          </a:ln>
        </p:spPr>
        <p:txBody>
          <a:bodyPr wrap="square">
            <a:spAutoFit/>
          </a:bodyPr>
          <a:lstStyle/>
          <a:p>
            <a:pPr algn="ctr">
              <a:spcBef>
                <a:spcPct val="0"/>
              </a:spcBef>
            </a:pPr>
            <a:r>
              <a:rPr lang="it-IT" sz="3600" dirty="0">
                <a:latin typeface="Arial" pitchFamily="34" charset="0"/>
                <a:cs typeface="Arial" pitchFamily="34" charset="0"/>
              </a:rPr>
              <a:t>EPDM</a:t>
            </a:r>
          </a:p>
        </p:txBody>
      </p:sp>
      <p:pic>
        <p:nvPicPr>
          <p:cNvPr id="9" name="Immagine 8"/>
          <p:cNvPicPr>
            <a:picLocks noChangeAspect="1"/>
          </p:cNvPicPr>
          <p:nvPr/>
        </p:nvPicPr>
        <p:blipFill>
          <a:blip r:embed="rId3" cstate="print"/>
          <a:srcRect/>
          <a:stretch>
            <a:fillRect/>
          </a:stretch>
        </p:blipFill>
        <p:spPr bwMode="auto">
          <a:xfrm>
            <a:off x="5765800" y="0"/>
            <a:ext cx="3378200" cy="314325"/>
          </a:xfrm>
          <a:prstGeom prst="rect">
            <a:avLst/>
          </a:prstGeom>
          <a:noFill/>
          <a:ln w="9525">
            <a:noFill/>
            <a:miter lim="800000"/>
            <a:headEnd/>
            <a:tailEnd/>
          </a:ln>
        </p:spPr>
      </p:pic>
      <p:sp>
        <p:nvSpPr>
          <p:cNvPr id="10"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37</a:t>
            </a:fld>
            <a:endParaRPr lang="it-IT"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0" y="674688"/>
            <a:ext cx="9144000" cy="785812"/>
          </a:xfrm>
          <a:prstGeom prst="rect">
            <a:avLst/>
          </a:prstGeom>
        </p:spPr>
        <p:txBody>
          <a:bodyPr lIns="0" rIns="0" bIns="0" anchor="b"/>
          <a:lstStyle/>
          <a:p>
            <a:pPr algn="ctr" fontAlgn="auto">
              <a:spcAft>
                <a:spcPts val="0"/>
              </a:spcAft>
              <a:defRPr/>
            </a:pPr>
            <a:r>
              <a:rPr lang="it-IT" sz="3600" dirty="0">
                <a:latin typeface="Arial" pitchFamily="34" charset="0"/>
                <a:cs typeface="Arial" pitchFamily="34" charset="0"/>
              </a:rPr>
              <a:t>TUCHEM EPDM</a:t>
            </a:r>
          </a:p>
        </p:txBody>
      </p:sp>
      <p:sp>
        <p:nvSpPr>
          <p:cNvPr id="37891" name="Rettangolo 5"/>
          <p:cNvSpPr>
            <a:spLocks noChangeArrowheads="1"/>
          </p:cNvSpPr>
          <p:nvPr/>
        </p:nvSpPr>
        <p:spPr bwMode="auto">
          <a:xfrm>
            <a:off x="3424238" y="1657350"/>
            <a:ext cx="5719762" cy="1323439"/>
          </a:xfrm>
          <a:prstGeom prst="rect">
            <a:avLst/>
          </a:prstGeom>
          <a:noFill/>
          <a:ln w="9525">
            <a:noFill/>
            <a:miter lim="800000"/>
            <a:headEnd/>
            <a:tailEnd/>
          </a:ln>
        </p:spPr>
        <p:txBody>
          <a:bodyPr>
            <a:spAutoFit/>
          </a:bodyPr>
          <a:lstStyle/>
          <a:p>
            <a:pPr algn="just"/>
            <a:r>
              <a:rPr lang="en-US" sz="2000" dirty="0">
                <a:latin typeface="Arial" pitchFamily="34" charset="0"/>
                <a:cs typeface="Arial" pitchFamily="34" charset="0"/>
              </a:rPr>
              <a:t>Suction and delivery hose designed according to EN 12115 standards </a:t>
            </a:r>
            <a:r>
              <a:rPr lang="en-GB" sz="2000" dirty="0">
                <a:latin typeface="Arial" pitchFamily="34" charset="0"/>
                <a:cs typeface="Arial" pitchFamily="34" charset="0"/>
              </a:rPr>
              <a:t>for </a:t>
            </a:r>
            <a:r>
              <a:rPr lang="en-US" sz="2000" dirty="0">
                <a:latin typeface="Arial" pitchFamily="34" charset="0"/>
                <a:cs typeface="Arial" pitchFamily="34" charset="0"/>
              </a:rPr>
              <a:t>chemical products. </a:t>
            </a:r>
            <a:endParaRPr lang="en-US" sz="2000" dirty="0" smtClean="0">
              <a:latin typeface="Arial" pitchFamily="34" charset="0"/>
              <a:cs typeface="Arial" pitchFamily="34" charset="0"/>
            </a:endParaRPr>
          </a:p>
          <a:p>
            <a:pPr algn="just">
              <a:defRPr/>
            </a:pPr>
            <a:r>
              <a:rPr lang="en-US" sz="2000"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TESTED AND CERTIFIED BY INERIS FOR USE IN ATEX AREA (EX-ZONE 0, 1 and 2)</a:t>
            </a:r>
          </a:p>
        </p:txBody>
      </p:sp>
      <p:sp>
        <p:nvSpPr>
          <p:cNvPr id="12" name="Titolo 1"/>
          <p:cNvSpPr txBox="1">
            <a:spLocks/>
          </p:cNvSpPr>
          <p:nvPr/>
        </p:nvSpPr>
        <p:spPr>
          <a:xfrm>
            <a:off x="357188" y="285750"/>
            <a:ext cx="8229600" cy="928688"/>
          </a:xfrm>
          <a:prstGeom prst="rect">
            <a:avLst/>
          </a:prstGeom>
        </p:spPr>
        <p:txBody>
          <a:bodyPr lIns="0" rIns="0" bIns="0" anchor="b">
            <a:normAutofit/>
          </a:bodyPr>
          <a:lstStyle/>
          <a:p>
            <a:pPr fontAlgn="auto">
              <a:spcAft>
                <a:spcPts val="0"/>
              </a:spcAft>
              <a:defRPr/>
            </a:pPr>
            <a:endParaRPr lang="it-IT" sz="5000" dirty="0">
              <a:solidFill>
                <a:schemeClr val="tx2"/>
              </a:solidFill>
              <a:latin typeface="+mj-lt"/>
              <a:ea typeface="+mj-ea"/>
              <a:cs typeface="+mj-cs"/>
            </a:endParaRPr>
          </a:p>
        </p:txBody>
      </p:sp>
      <p:sp>
        <p:nvSpPr>
          <p:cNvPr id="37893" name="Rettangolo 7"/>
          <p:cNvSpPr>
            <a:spLocks noChangeArrowheads="1"/>
          </p:cNvSpPr>
          <p:nvPr/>
        </p:nvSpPr>
        <p:spPr bwMode="auto">
          <a:xfrm>
            <a:off x="285750" y="3212976"/>
            <a:ext cx="8858250" cy="3077766"/>
          </a:xfrm>
          <a:prstGeom prst="rect">
            <a:avLst/>
          </a:prstGeom>
          <a:noFill/>
          <a:ln w="9525">
            <a:noFill/>
            <a:miter lim="800000"/>
            <a:headEnd/>
            <a:tailEnd/>
          </a:ln>
        </p:spPr>
        <p:txBody>
          <a:bodyPr wrap="square">
            <a:spAutoFit/>
          </a:bodyPr>
          <a:lstStyle/>
          <a:p>
            <a:pPr algn="just">
              <a:spcBef>
                <a:spcPts val="600"/>
              </a:spcBef>
              <a:spcAft>
                <a:spcPts val="600"/>
              </a:spcAft>
              <a:buFont typeface="Arial" charset="0"/>
              <a:buChar char="•"/>
            </a:pPr>
            <a:r>
              <a:rPr lang="en-US" b="1" dirty="0">
                <a:latin typeface="Arial" pitchFamily="34" charset="0"/>
                <a:cs typeface="Arial" pitchFamily="34" charset="0"/>
              </a:rPr>
              <a:t>TUBE: </a:t>
            </a:r>
            <a:r>
              <a:rPr lang="en-GB" dirty="0">
                <a:latin typeface="Arial" pitchFamily="34" charset="0"/>
                <a:cs typeface="Arial" pitchFamily="34" charset="0"/>
              </a:rPr>
              <a:t>EPDM, black, conductive </a:t>
            </a:r>
            <a:r>
              <a:rPr lang="en-US" dirty="0">
                <a:latin typeface="Arial" pitchFamily="34" charset="0"/>
                <a:cs typeface="Arial" pitchFamily="34" charset="0"/>
              </a:rPr>
              <a:t> </a:t>
            </a:r>
          </a:p>
          <a:p>
            <a:pPr algn="just">
              <a:spcBef>
                <a:spcPts val="600"/>
              </a:spcBef>
              <a:spcAft>
                <a:spcPts val="600"/>
              </a:spcAft>
              <a:buFont typeface="Arial" charset="0"/>
              <a:buChar char="•"/>
            </a:pPr>
            <a:r>
              <a:rPr lang="en-US" b="1" dirty="0">
                <a:latin typeface="Arial" pitchFamily="34" charset="0"/>
                <a:cs typeface="Arial" pitchFamily="34" charset="0"/>
              </a:rPr>
              <a:t>REINFORCEMENT: </a:t>
            </a:r>
            <a:r>
              <a:rPr lang="en-US" dirty="0">
                <a:latin typeface="Arial" pitchFamily="34" charset="0"/>
                <a:cs typeface="Arial" pitchFamily="34" charset="0"/>
              </a:rPr>
              <a:t>textile plies - </a:t>
            </a:r>
            <a:r>
              <a:rPr lang="en-GB" dirty="0">
                <a:latin typeface="Arial" pitchFamily="34" charset="0"/>
                <a:cs typeface="Arial" pitchFamily="34" charset="0"/>
              </a:rPr>
              <a:t>a/s copper wire to discharge static electricity </a:t>
            </a:r>
            <a:r>
              <a:rPr lang="en-US" dirty="0">
                <a:latin typeface="Arial" pitchFamily="34" charset="0"/>
                <a:cs typeface="Arial" pitchFamily="34" charset="0"/>
              </a:rPr>
              <a:t>- galvanized wire helices</a:t>
            </a:r>
          </a:p>
          <a:p>
            <a:pPr algn="just">
              <a:spcBef>
                <a:spcPts val="600"/>
              </a:spcBef>
              <a:spcAft>
                <a:spcPts val="600"/>
              </a:spcAft>
              <a:buFont typeface="Arial" charset="0"/>
              <a:buChar char="•"/>
            </a:pPr>
            <a:r>
              <a:rPr lang="en-US" b="1" dirty="0">
                <a:latin typeface="Arial" pitchFamily="34" charset="0"/>
                <a:cs typeface="Arial" pitchFamily="34" charset="0"/>
              </a:rPr>
              <a:t>COVER</a:t>
            </a:r>
            <a:r>
              <a:rPr lang="en-US" dirty="0">
                <a:latin typeface="Arial" pitchFamily="34" charset="0"/>
                <a:cs typeface="Arial" pitchFamily="34" charset="0"/>
              </a:rPr>
              <a:t>: smooth, EPDM, black, </a:t>
            </a:r>
            <a:r>
              <a:rPr lang="en-GB" dirty="0">
                <a:latin typeface="Arial" pitchFamily="34" charset="0"/>
                <a:cs typeface="Arial" pitchFamily="34" charset="0"/>
              </a:rPr>
              <a:t>conductive,</a:t>
            </a:r>
            <a:r>
              <a:rPr lang="en-US" dirty="0">
                <a:latin typeface="Arial" pitchFamily="34" charset="0"/>
                <a:cs typeface="Arial" pitchFamily="34" charset="0"/>
              </a:rPr>
              <a:t> abrasion, ageing and ozone resistant, cloth finish </a:t>
            </a:r>
          </a:p>
          <a:p>
            <a:pPr algn="just">
              <a:spcBef>
                <a:spcPts val="600"/>
              </a:spcBef>
              <a:spcAft>
                <a:spcPts val="600"/>
              </a:spcAft>
              <a:buFont typeface="Arial" charset="0"/>
              <a:buChar char="•"/>
            </a:pPr>
            <a:r>
              <a:rPr lang="en-US" b="1" dirty="0">
                <a:latin typeface="Arial" pitchFamily="34" charset="0"/>
                <a:cs typeface="Arial" pitchFamily="34" charset="0"/>
              </a:rPr>
              <a:t>WP: </a:t>
            </a:r>
            <a:r>
              <a:rPr lang="en-US" dirty="0">
                <a:latin typeface="Arial" pitchFamily="34" charset="0"/>
                <a:cs typeface="Arial" pitchFamily="34" charset="0"/>
              </a:rPr>
              <a:t>16 BAR (250 PSI)      </a:t>
            </a:r>
            <a:r>
              <a:rPr lang="en-US" b="1" dirty="0">
                <a:latin typeface="Arial" pitchFamily="34" charset="0"/>
                <a:cs typeface="Arial" pitchFamily="34" charset="0"/>
              </a:rPr>
              <a:t>BP: </a:t>
            </a:r>
            <a:r>
              <a:rPr lang="en-US" dirty="0">
                <a:latin typeface="Arial" pitchFamily="34" charset="0"/>
                <a:cs typeface="Arial" pitchFamily="34" charset="0"/>
              </a:rPr>
              <a:t>64 BAR (1000 PSI)</a:t>
            </a:r>
          </a:p>
          <a:p>
            <a:pPr algn="just">
              <a:spcBef>
                <a:spcPts val="600"/>
              </a:spcBef>
              <a:spcAft>
                <a:spcPts val="600"/>
              </a:spcAft>
              <a:buFont typeface="Arial" charset="0"/>
              <a:buChar char="•"/>
            </a:pPr>
            <a:r>
              <a:rPr lang="en-US" b="1" dirty="0">
                <a:latin typeface="Arial" pitchFamily="34" charset="0"/>
                <a:cs typeface="Arial" pitchFamily="34" charset="0"/>
              </a:rPr>
              <a:t>VACUUM: </a:t>
            </a:r>
            <a:r>
              <a:rPr lang="en-US" dirty="0">
                <a:latin typeface="Arial" pitchFamily="34" charset="0"/>
                <a:cs typeface="Arial" pitchFamily="34" charset="0"/>
              </a:rPr>
              <a:t>675 mmHg (0,9 bar)</a:t>
            </a:r>
          </a:p>
          <a:p>
            <a:pPr algn="just">
              <a:spcBef>
                <a:spcPts val="600"/>
              </a:spcBef>
              <a:spcAft>
                <a:spcPts val="600"/>
              </a:spcAft>
              <a:buFont typeface="Arial" charset="0"/>
              <a:buChar char="•"/>
            </a:pPr>
            <a:r>
              <a:rPr lang="en-US" dirty="0">
                <a:latin typeface="Arial" pitchFamily="34" charset="0"/>
                <a:cs typeface="Arial" pitchFamily="34" charset="0"/>
              </a:rPr>
              <a:t> </a:t>
            </a:r>
            <a:r>
              <a:rPr lang="en-US" b="1" dirty="0">
                <a:latin typeface="Arial" pitchFamily="34" charset="0"/>
                <a:cs typeface="Arial" pitchFamily="34" charset="0"/>
              </a:rPr>
              <a:t>T: </a:t>
            </a:r>
            <a:r>
              <a:rPr lang="en-US" dirty="0">
                <a:latin typeface="Arial" pitchFamily="34" charset="0"/>
                <a:cs typeface="Arial" pitchFamily="34" charset="0"/>
              </a:rPr>
              <a:t>-40°C / +120°C ( -40°F / +248°F )</a:t>
            </a:r>
          </a:p>
        </p:txBody>
      </p:sp>
      <p:sp>
        <p:nvSpPr>
          <p:cNvPr id="37895"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37896" name="Rectangle 10"/>
          <p:cNvSpPr>
            <a:spLocks noChangeArrowheads="1"/>
          </p:cNvSpPr>
          <p:nvPr/>
        </p:nvSpPr>
        <p:spPr bwMode="auto">
          <a:xfrm>
            <a:off x="0" y="4343400"/>
            <a:ext cx="9144000" cy="0"/>
          </a:xfrm>
          <a:prstGeom prst="rect">
            <a:avLst/>
          </a:prstGeom>
          <a:noFill/>
          <a:ln w="9525">
            <a:noFill/>
            <a:miter lim="800000"/>
            <a:headEnd/>
            <a:tailEnd/>
          </a:ln>
        </p:spPr>
        <p:txBody>
          <a:bodyPr wrap="none" anchor="ctr">
            <a:spAutoFit/>
          </a:bodyPr>
          <a:lstStyle/>
          <a:p>
            <a:pPr algn="l">
              <a:lnSpc>
                <a:spcPct val="100000"/>
              </a:lnSpc>
              <a:spcBef>
                <a:spcPct val="0"/>
              </a:spcBef>
            </a:pPr>
            <a:endParaRPr lang="it-IT" sz="1800" b="0">
              <a:cs typeface="Arial" charset="0"/>
            </a:endParaRPr>
          </a:p>
        </p:txBody>
      </p:sp>
      <p:pic>
        <p:nvPicPr>
          <p:cNvPr id="37897" name="Picture 2"/>
          <p:cNvPicPr>
            <a:picLocks noChangeAspect="1" noChangeArrowheads="1"/>
          </p:cNvPicPr>
          <p:nvPr/>
        </p:nvPicPr>
        <p:blipFill>
          <a:blip r:embed="rId3" cstate="print"/>
          <a:srcRect/>
          <a:stretch>
            <a:fillRect/>
          </a:stretch>
        </p:blipFill>
        <p:spPr bwMode="auto">
          <a:xfrm>
            <a:off x="0" y="1500174"/>
            <a:ext cx="3375025" cy="1081088"/>
          </a:xfrm>
          <a:prstGeom prst="rect">
            <a:avLst/>
          </a:prstGeom>
          <a:noFill/>
          <a:ln w="9525">
            <a:noFill/>
            <a:miter lim="800000"/>
            <a:headEnd/>
            <a:tailEnd/>
          </a:ln>
        </p:spPr>
      </p:pic>
      <p:pic>
        <p:nvPicPr>
          <p:cNvPr id="37898" name="Picture 3" descr="EX"/>
          <p:cNvPicPr>
            <a:picLocks noChangeAspect="1" noChangeArrowheads="1"/>
          </p:cNvPicPr>
          <p:nvPr/>
        </p:nvPicPr>
        <p:blipFill>
          <a:blip r:embed="rId4" cstate="print"/>
          <a:srcRect/>
          <a:stretch>
            <a:fillRect/>
          </a:stretch>
        </p:blipFill>
        <p:spPr bwMode="auto">
          <a:xfrm>
            <a:off x="7500958" y="928670"/>
            <a:ext cx="868462" cy="714380"/>
          </a:xfrm>
          <a:prstGeom prst="rect">
            <a:avLst/>
          </a:prstGeom>
          <a:noFill/>
          <a:ln w="9525">
            <a:noFill/>
            <a:miter lim="800000"/>
            <a:headEnd/>
            <a:tailEnd/>
          </a:ln>
        </p:spPr>
      </p:pic>
      <p:pic>
        <p:nvPicPr>
          <p:cNvPr id="11" name="Immagine 10"/>
          <p:cNvPicPr>
            <a:picLocks noChangeAspect="1"/>
          </p:cNvPicPr>
          <p:nvPr/>
        </p:nvPicPr>
        <p:blipFill>
          <a:blip r:embed="rId5" cstate="print"/>
          <a:srcRect/>
          <a:stretch>
            <a:fillRect/>
          </a:stretch>
        </p:blipFill>
        <p:spPr bwMode="auto">
          <a:xfrm>
            <a:off x="5765800" y="0"/>
            <a:ext cx="3378200" cy="314325"/>
          </a:xfrm>
          <a:prstGeom prst="rect">
            <a:avLst/>
          </a:prstGeom>
          <a:noFill/>
          <a:ln w="9525">
            <a:noFill/>
            <a:miter lim="800000"/>
            <a:headEnd/>
            <a:tailEnd/>
          </a:ln>
        </p:spPr>
      </p:pic>
      <p:sp>
        <p:nvSpPr>
          <p:cNvPr id="13"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38</a:t>
            </a:fld>
            <a:endParaRPr lang="it-IT" dirty="0"/>
          </a:p>
        </p:txBody>
      </p:sp>
      <p:pic>
        <p:nvPicPr>
          <p:cNvPr id="9218" name="Picture 2"/>
          <p:cNvPicPr>
            <a:picLocks noChangeAspect="1" noChangeArrowheads="1"/>
          </p:cNvPicPr>
          <p:nvPr/>
        </p:nvPicPr>
        <p:blipFill>
          <a:blip r:embed="rId6" cstate="print"/>
          <a:srcRect/>
          <a:stretch>
            <a:fillRect/>
          </a:stretch>
        </p:blipFill>
        <p:spPr bwMode="auto">
          <a:xfrm>
            <a:off x="323528" y="2492896"/>
            <a:ext cx="2689431" cy="357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bwMode="auto">
          <a:xfrm>
            <a:off x="0" y="1214422"/>
            <a:ext cx="9144000" cy="70485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3600" dirty="0" smtClean="0">
                <a:solidFill>
                  <a:schemeClr val="tx1"/>
                </a:solidFill>
                <a:latin typeface="Arial" pitchFamily="34" charset="0"/>
                <a:ea typeface="+mn-ea"/>
                <a:cs typeface="Arial" pitchFamily="34" charset="0"/>
              </a:rPr>
              <a:t>ATEX ZONES</a:t>
            </a:r>
            <a:endParaRPr lang="it-IT" sz="3600" dirty="0" smtClean="0">
              <a:solidFill>
                <a:schemeClr val="tx1"/>
              </a:solidFill>
              <a:latin typeface="Arial" pitchFamily="34" charset="0"/>
              <a:ea typeface="+mn-ea"/>
              <a:cs typeface="Arial" pitchFamily="34" charset="0"/>
            </a:endParaRPr>
          </a:p>
        </p:txBody>
      </p:sp>
      <p:sp>
        <p:nvSpPr>
          <p:cNvPr id="3" name="Segnaposto contenuto 2"/>
          <p:cNvSpPr>
            <a:spLocks noGrp="1"/>
          </p:cNvSpPr>
          <p:nvPr>
            <p:ph idx="1"/>
          </p:nvPr>
        </p:nvSpPr>
        <p:spPr>
          <a:xfrm>
            <a:off x="0" y="2285992"/>
            <a:ext cx="8858250" cy="4087813"/>
          </a:xfrm>
        </p:spPr>
        <p:txBody>
          <a:bodyPr>
            <a:noAutofit/>
          </a:bodyPr>
          <a:lstStyle/>
          <a:p>
            <a:pPr algn="just">
              <a:buFontTx/>
              <a:buNone/>
              <a:defRPr/>
            </a:pPr>
            <a:r>
              <a:rPr lang="en-US" sz="2200" dirty="0" smtClean="0">
                <a:latin typeface="+mj-lt"/>
              </a:rPr>
              <a:t>    EXPLOSIVE ATMOSPHERES CAN BE CAUSED BY FLAMMABLE GASES, MISTS OR VAPOURS OR BY COMBUSTIBLE DUSTS. IF THERE IS ENOUGH OF THE SUBSTANCE, MIXED WITH AIR, THEN ALL IT NEEDS IS A SOURCE OF IGNITION TO CAUSE AN EXPLOSION</a:t>
            </a:r>
          </a:p>
          <a:p>
            <a:pPr algn="just">
              <a:buFontTx/>
              <a:buNone/>
              <a:defRPr/>
            </a:pPr>
            <a:endParaRPr lang="en-US" sz="2200" dirty="0" smtClean="0">
              <a:latin typeface="+mj-lt"/>
            </a:endParaRPr>
          </a:p>
          <a:p>
            <a:pPr algn="just">
              <a:buFontTx/>
              <a:buNone/>
              <a:defRPr/>
            </a:pPr>
            <a:r>
              <a:rPr lang="en-US" sz="2200" dirty="0" smtClean="0">
                <a:latin typeface="+mj-lt"/>
              </a:rPr>
              <a:t>	EXPLOSIONS CAN CAUSE DEATH AND SERIOUS INJURIES AS WELL AS SIGNIFICANT DAMAGE. PREVENTING RELEASES OF DANGEROUS SUBSTANCES, WHICH CAN CREATE EXPLOSIVE ATMOSPHERES, AND PREVENTING SOURCES OF IGNITION ARE TWO WIDELY USED WAYS OF REDUCING THE RISK. USING THE CORRECT EQUIPMENT CAN HELP GREATLY IN THIS.</a:t>
            </a:r>
            <a:endParaRPr lang="it-IT" sz="2200" dirty="0" smtClean="0">
              <a:latin typeface="+mj-lt"/>
            </a:endParaRPr>
          </a:p>
          <a:p>
            <a:pPr>
              <a:buFontTx/>
              <a:buNone/>
              <a:defRPr/>
            </a:pPr>
            <a:endParaRPr lang="it-IT" sz="2200" cap="all" dirty="0">
              <a:latin typeface="+mj-lt"/>
            </a:endParaRPr>
          </a:p>
        </p:txBody>
      </p:sp>
      <p:sp>
        <p:nvSpPr>
          <p:cNvPr id="6"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4</a:t>
            </a:fld>
            <a:endParaRPr lang="it-IT" dirty="0"/>
          </a:p>
        </p:txBody>
      </p:sp>
      <p:pic>
        <p:nvPicPr>
          <p:cNvPr id="7" name="Immagine 4"/>
          <p:cNvPicPr>
            <a:picLocks noChangeAspect="1"/>
          </p:cNvPicPr>
          <p:nvPr/>
        </p:nvPicPr>
        <p:blipFill>
          <a:blip r:embed="rId2" cstate="print"/>
          <a:srcRect/>
          <a:stretch>
            <a:fillRect/>
          </a:stretch>
        </p:blipFill>
        <p:spPr bwMode="auto">
          <a:xfrm>
            <a:off x="5765800" y="0"/>
            <a:ext cx="33782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bwMode="auto">
          <a:xfrm>
            <a:off x="0" y="1285860"/>
            <a:ext cx="9144000" cy="1357322"/>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3600" dirty="0" smtClean="0">
                <a:solidFill>
                  <a:schemeClr val="tx1"/>
                </a:solidFill>
                <a:latin typeface="Arial" pitchFamily="34" charset="0"/>
                <a:ea typeface="+mn-ea"/>
                <a:cs typeface="Arial" pitchFamily="34" charset="0"/>
              </a:rPr>
              <a:t>ATEX ZONES</a:t>
            </a:r>
            <a:br>
              <a:rPr lang="en-US" sz="3600" dirty="0" smtClean="0">
                <a:solidFill>
                  <a:schemeClr val="tx1"/>
                </a:solidFill>
                <a:latin typeface="Arial" pitchFamily="34" charset="0"/>
                <a:ea typeface="+mn-ea"/>
                <a:cs typeface="Arial" pitchFamily="34" charset="0"/>
              </a:rPr>
            </a:br>
            <a:r>
              <a:rPr lang="en-US" sz="3600" dirty="0" smtClean="0">
                <a:solidFill>
                  <a:schemeClr val="tx1"/>
                </a:solidFill>
                <a:latin typeface="Arial" pitchFamily="34" charset="0"/>
                <a:ea typeface="+mn-ea"/>
                <a:cs typeface="Arial" pitchFamily="34" charset="0"/>
              </a:rPr>
              <a:t>PURPOSE</a:t>
            </a:r>
            <a:endParaRPr lang="it-IT" sz="3600" dirty="0" smtClean="0">
              <a:solidFill>
                <a:schemeClr val="tx1"/>
              </a:solidFill>
              <a:latin typeface="Arial" pitchFamily="34" charset="0"/>
              <a:ea typeface="+mn-ea"/>
              <a:cs typeface="Arial" pitchFamily="34" charset="0"/>
            </a:endParaRPr>
          </a:p>
        </p:txBody>
      </p:sp>
      <p:sp>
        <p:nvSpPr>
          <p:cNvPr id="7" name="Segnaposto contenuto 2"/>
          <p:cNvSpPr txBox="1">
            <a:spLocks/>
          </p:cNvSpPr>
          <p:nvPr/>
        </p:nvSpPr>
        <p:spPr>
          <a:xfrm>
            <a:off x="214282" y="3071811"/>
            <a:ext cx="8715375" cy="2643206"/>
          </a:xfrm>
          <a:prstGeom prst="rect">
            <a:avLst/>
          </a:prstGeom>
        </p:spPr>
        <p:txBody>
          <a:bodyPr/>
          <a:lstStyle/>
          <a:p>
            <a:pPr algn="just">
              <a:defRPr/>
            </a:pPr>
            <a:r>
              <a:rPr lang="en-US" sz="2200" b="0" dirty="0">
                <a:latin typeface="+mj-lt"/>
              </a:rPr>
              <a:t>ATEX IS THE NAME COMMONLY GIVEN TO THE TWO EUROPEAN DIRECTIVES FOR CONTROLLING EXPLOSIVE </a:t>
            </a:r>
            <a:r>
              <a:rPr lang="en-US" sz="2200" b="0" dirty="0" smtClean="0">
                <a:latin typeface="+mj-lt"/>
              </a:rPr>
              <a:t>ATMOSPHERES.</a:t>
            </a:r>
            <a:endParaRPr lang="en-US" sz="2200" b="0" dirty="0">
              <a:latin typeface="+mj-lt"/>
            </a:endParaRPr>
          </a:p>
          <a:p>
            <a:pPr algn="just">
              <a:defRPr/>
            </a:pPr>
            <a:endParaRPr lang="en-US" sz="2200" b="0" dirty="0">
              <a:latin typeface="+mj-lt"/>
            </a:endParaRPr>
          </a:p>
          <a:p>
            <a:pPr algn="just">
              <a:defRPr/>
            </a:pPr>
            <a:endParaRPr lang="it-IT" sz="2200" b="0" dirty="0">
              <a:latin typeface="+mj-lt"/>
            </a:endParaRPr>
          </a:p>
          <a:p>
            <a:pPr algn="just">
              <a:defRPr/>
            </a:pPr>
            <a:r>
              <a:rPr lang="en-US" sz="2200" b="0" dirty="0">
                <a:latin typeface="+mj-lt"/>
              </a:rPr>
              <a:t>THE MAIN PURPOSE OF THE ATEX DIRECTIVE IS TO MINIMIZE, OR COMPLETELY ELIMINATE, THE RISK OF IGNITION IN EXPLOSIVE AREAS AND TO LIMIT THE HARMFUL EFFECTS IN CASE OF AN EXPLOSION.</a:t>
            </a:r>
            <a:endParaRPr lang="it-IT" sz="2200" b="0" dirty="0">
              <a:latin typeface="+mj-lt"/>
            </a:endParaRPr>
          </a:p>
          <a:p>
            <a:pPr marL="274320" indent="-274320" algn="just">
              <a:buClr>
                <a:schemeClr val="accent3"/>
              </a:buClr>
              <a:buSzPct val="95000"/>
              <a:defRPr/>
            </a:pPr>
            <a:endParaRPr lang="it-IT" sz="2200" b="0" dirty="0">
              <a:latin typeface="+mj-lt"/>
            </a:endParaRPr>
          </a:p>
          <a:p>
            <a:pPr marL="274320" indent="-274320" algn="just" fontAlgn="auto">
              <a:lnSpc>
                <a:spcPct val="100000"/>
              </a:lnSpc>
              <a:spcAft>
                <a:spcPts val="0"/>
              </a:spcAft>
              <a:buClr>
                <a:schemeClr val="accent3"/>
              </a:buClr>
              <a:buSzPct val="95000"/>
              <a:buFont typeface="Wingdings 2"/>
              <a:buNone/>
              <a:defRPr/>
            </a:pPr>
            <a:endParaRPr lang="it-IT" sz="2200" b="0" cap="all" dirty="0">
              <a:latin typeface="+mj-lt"/>
            </a:endParaRPr>
          </a:p>
        </p:txBody>
      </p:sp>
      <p:sp>
        <p:nvSpPr>
          <p:cNvPr id="6"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5</a:t>
            </a:fld>
            <a:endParaRPr lang="it-IT" dirty="0"/>
          </a:p>
        </p:txBody>
      </p:sp>
      <p:pic>
        <p:nvPicPr>
          <p:cNvPr id="8" name="Immagine 4"/>
          <p:cNvPicPr>
            <a:picLocks noChangeAspect="1"/>
          </p:cNvPicPr>
          <p:nvPr/>
        </p:nvPicPr>
        <p:blipFill>
          <a:blip r:embed="rId2" cstate="print"/>
          <a:srcRect/>
          <a:stretch>
            <a:fillRect/>
          </a:stretch>
        </p:blipFill>
        <p:spPr bwMode="auto">
          <a:xfrm>
            <a:off x="5765800" y="0"/>
            <a:ext cx="33782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bwMode="auto">
          <a:xfrm>
            <a:off x="0" y="785794"/>
            <a:ext cx="9144000" cy="1285864"/>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3600" dirty="0" smtClean="0">
                <a:solidFill>
                  <a:schemeClr val="tx1"/>
                </a:solidFill>
                <a:latin typeface="Arial" pitchFamily="34" charset="0"/>
                <a:ea typeface="+mn-ea"/>
                <a:cs typeface="Arial" pitchFamily="34" charset="0"/>
              </a:rPr>
              <a:t>ATEX ZONES</a:t>
            </a:r>
            <a:br>
              <a:rPr lang="en-US" sz="3600" dirty="0" smtClean="0">
                <a:solidFill>
                  <a:schemeClr val="tx1"/>
                </a:solidFill>
                <a:latin typeface="Arial" pitchFamily="34" charset="0"/>
                <a:ea typeface="+mn-ea"/>
                <a:cs typeface="Arial" pitchFamily="34" charset="0"/>
              </a:rPr>
            </a:br>
            <a:r>
              <a:rPr lang="en-US" sz="3600" dirty="0" smtClean="0">
                <a:solidFill>
                  <a:schemeClr val="tx1"/>
                </a:solidFill>
                <a:latin typeface="Arial" pitchFamily="34" charset="0"/>
                <a:ea typeface="+mn-ea"/>
                <a:cs typeface="Arial" pitchFamily="34" charset="0"/>
              </a:rPr>
              <a:t>DEFINITION</a:t>
            </a:r>
            <a:endParaRPr lang="it-IT" sz="3600" dirty="0" smtClean="0">
              <a:solidFill>
                <a:schemeClr val="tx1"/>
              </a:solidFill>
              <a:latin typeface="Arial" pitchFamily="34" charset="0"/>
              <a:ea typeface="+mn-ea"/>
              <a:cs typeface="Arial" pitchFamily="34" charset="0"/>
            </a:endParaRPr>
          </a:p>
        </p:txBody>
      </p:sp>
      <p:sp>
        <p:nvSpPr>
          <p:cNvPr id="9" name="Segnaposto contenuto 2"/>
          <p:cNvSpPr txBox="1">
            <a:spLocks/>
          </p:cNvSpPr>
          <p:nvPr/>
        </p:nvSpPr>
        <p:spPr>
          <a:xfrm>
            <a:off x="285720" y="2143116"/>
            <a:ext cx="8643998" cy="857256"/>
          </a:xfrm>
          <a:prstGeom prst="rect">
            <a:avLst/>
          </a:prstGeom>
        </p:spPr>
        <p:txBody>
          <a:bodyPr/>
          <a:lstStyle/>
          <a:p>
            <a:pPr algn="just">
              <a:defRPr/>
            </a:pPr>
            <a:r>
              <a:rPr lang="en-US" sz="2200" b="0" dirty="0">
                <a:latin typeface="+mj-lt"/>
              </a:rPr>
              <a:t>THE HAZARDOUS PLACES ARE CLASSIFIED INTO ZONES BASED ON THE FREQUENCY AND DURATION OF A HAZARDOUS EXPLOSIVE ATMOSPHERE:</a:t>
            </a:r>
            <a:endParaRPr lang="it-IT" sz="2200" b="0" dirty="0">
              <a:latin typeface="+mj-lt"/>
            </a:endParaRPr>
          </a:p>
          <a:p>
            <a:pPr marL="274320" indent="-274320" algn="just">
              <a:buClr>
                <a:schemeClr val="accent3"/>
              </a:buClr>
              <a:buSzPct val="95000"/>
              <a:defRPr/>
            </a:pPr>
            <a:endParaRPr lang="it-IT" sz="2200" b="0" dirty="0">
              <a:latin typeface="+mj-lt"/>
            </a:endParaRPr>
          </a:p>
          <a:p>
            <a:pPr marL="274320" indent="-274320" algn="just" fontAlgn="auto">
              <a:lnSpc>
                <a:spcPct val="100000"/>
              </a:lnSpc>
              <a:spcAft>
                <a:spcPts val="0"/>
              </a:spcAft>
              <a:buClr>
                <a:schemeClr val="accent3"/>
              </a:buClr>
              <a:buSzPct val="95000"/>
              <a:buFont typeface="Wingdings 2"/>
              <a:buNone/>
              <a:defRPr/>
            </a:pPr>
            <a:endParaRPr lang="it-IT" sz="2200" b="0" cap="all" dirty="0">
              <a:latin typeface="+mj-lt"/>
            </a:endParaRPr>
          </a:p>
        </p:txBody>
      </p:sp>
      <p:graphicFrame>
        <p:nvGraphicFramePr>
          <p:cNvPr id="8" name="Tabella 7"/>
          <p:cNvGraphicFramePr>
            <a:graphicFrameLocks noGrp="1"/>
          </p:cNvGraphicFramePr>
          <p:nvPr/>
        </p:nvGraphicFramePr>
        <p:xfrm>
          <a:off x="285720" y="3071810"/>
          <a:ext cx="8643998" cy="2769147"/>
        </p:xfrm>
        <a:graphic>
          <a:graphicData uri="http://schemas.openxmlformats.org/drawingml/2006/table">
            <a:tbl>
              <a:tblPr/>
              <a:tblGrid>
                <a:gridCol w="928694"/>
                <a:gridCol w="7715304"/>
              </a:tblGrid>
              <a:tr h="857256">
                <a:tc>
                  <a:txBody>
                    <a:bodyPr/>
                    <a:lstStyle/>
                    <a:p>
                      <a:pPr algn="l">
                        <a:lnSpc>
                          <a:spcPct val="115000"/>
                        </a:lnSpc>
                        <a:spcAft>
                          <a:spcPts val="0"/>
                        </a:spcAft>
                      </a:pPr>
                      <a:r>
                        <a:rPr lang="it-IT" sz="2200" b="1" dirty="0">
                          <a:solidFill>
                            <a:srgbClr val="000000"/>
                          </a:solidFill>
                          <a:latin typeface="+mj-lt"/>
                          <a:ea typeface="Calibri"/>
                          <a:cs typeface="Times New Roman"/>
                        </a:rPr>
                        <a:t>Zone 0</a:t>
                      </a:r>
                      <a:r>
                        <a:rPr lang="it-IT" sz="2200" dirty="0">
                          <a:solidFill>
                            <a:srgbClr val="000000"/>
                          </a:solidFill>
                          <a:latin typeface="+mj-lt"/>
                          <a:ea typeface="Calibri"/>
                          <a:cs typeface="Times New Roman"/>
                        </a:rPr>
                        <a:t> </a:t>
                      </a:r>
                      <a:endParaRPr lang="it-IT" sz="2200" dirty="0">
                        <a:latin typeface="+mj-lt"/>
                        <a:ea typeface="Calibri"/>
                        <a:cs typeface="Times New Roman"/>
                      </a:endParaRPr>
                    </a:p>
                  </a:txBody>
                  <a:tcPr marL="19050" marR="19050" marT="19050" marB="190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just">
                        <a:lnSpc>
                          <a:spcPct val="115000"/>
                        </a:lnSpc>
                        <a:spcAft>
                          <a:spcPts val="0"/>
                        </a:spcAft>
                      </a:pPr>
                      <a:r>
                        <a:rPr lang="en-US" sz="2000" dirty="0" smtClean="0">
                          <a:solidFill>
                            <a:srgbClr val="000000"/>
                          </a:solidFill>
                          <a:latin typeface="+mj-lt"/>
                          <a:ea typeface="Calibri"/>
                          <a:cs typeface="Times New Roman"/>
                        </a:rPr>
                        <a:t>Area in which an explosive gas/vapor atmosphere is present continuously or for long periods or frequently, (e.g.1000 hours or more per year). </a:t>
                      </a:r>
                      <a:endParaRPr lang="it-IT" sz="2000" dirty="0">
                        <a:latin typeface="+mj-lt"/>
                        <a:ea typeface="Calibri"/>
                        <a:cs typeface="Times New Roman"/>
                      </a:endParaRPr>
                    </a:p>
                  </a:txBody>
                  <a:tcPr marL="19050" marR="19050" marT="19050" marB="190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r>
              <a:tr h="699508">
                <a:tc>
                  <a:txBody>
                    <a:bodyPr/>
                    <a:lstStyle/>
                    <a:p>
                      <a:pPr algn="l">
                        <a:lnSpc>
                          <a:spcPct val="115000"/>
                        </a:lnSpc>
                        <a:spcAft>
                          <a:spcPts val="0"/>
                        </a:spcAft>
                      </a:pPr>
                      <a:r>
                        <a:rPr lang="it-IT" sz="2200" b="1" dirty="0">
                          <a:solidFill>
                            <a:srgbClr val="000000"/>
                          </a:solidFill>
                          <a:latin typeface="+mj-lt"/>
                          <a:ea typeface="Calibri"/>
                          <a:cs typeface="Times New Roman"/>
                        </a:rPr>
                        <a:t>Zone 1</a:t>
                      </a:r>
                      <a:endParaRPr lang="it-IT" sz="2200" b="1" dirty="0">
                        <a:latin typeface="+mj-lt"/>
                        <a:ea typeface="Calibri"/>
                        <a:cs typeface="Times New Roman"/>
                      </a:endParaRPr>
                    </a:p>
                  </a:txBody>
                  <a:tcPr marL="19050" marR="19050" marT="19050" marB="190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spcAft>
                          <a:spcPts val="0"/>
                        </a:spcAft>
                      </a:pPr>
                      <a:r>
                        <a:rPr lang="en-US" sz="2000" dirty="0">
                          <a:solidFill>
                            <a:srgbClr val="000000"/>
                          </a:solidFill>
                          <a:latin typeface="+mj-lt"/>
                          <a:ea typeface="Calibri"/>
                          <a:cs typeface="Times New Roman"/>
                        </a:rPr>
                        <a:t>Area in which an explosive gas atmosphere is likely to occur in normal operation occasionally, (e.g. 10-1000 hours/year). </a:t>
                      </a:r>
                      <a:endParaRPr lang="it-IT" sz="2000" dirty="0">
                        <a:latin typeface="+mj-lt"/>
                        <a:ea typeface="Calibri"/>
                        <a:cs typeface="Times New Roman"/>
                      </a:endParaRPr>
                    </a:p>
                  </a:txBody>
                  <a:tcPr marL="19050" marR="19050" marT="19050" marB="190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r>
              <a:tr h="1172751">
                <a:tc>
                  <a:txBody>
                    <a:bodyPr/>
                    <a:lstStyle/>
                    <a:p>
                      <a:pPr algn="l">
                        <a:lnSpc>
                          <a:spcPct val="115000"/>
                        </a:lnSpc>
                        <a:spcAft>
                          <a:spcPts val="0"/>
                        </a:spcAft>
                      </a:pPr>
                      <a:r>
                        <a:rPr lang="it-IT" sz="2200" b="1" dirty="0">
                          <a:solidFill>
                            <a:srgbClr val="000000"/>
                          </a:solidFill>
                          <a:latin typeface="+mj-lt"/>
                          <a:ea typeface="Calibri"/>
                          <a:cs typeface="Times New Roman"/>
                        </a:rPr>
                        <a:t>Zone 2</a:t>
                      </a:r>
                      <a:endParaRPr lang="it-IT" sz="2200" dirty="0">
                        <a:latin typeface="+mj-lt"/>
                        <a:ea typeface="Calibri"/>
                        <a:cs typeface="Times New Roman"/>
                      </a:endParaRPr>
                    </a:p>
                  </a:txBody>
                  <a:tcPr marL="19050" marR="19050" marT="19050" marB="190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spcAft>
                          <a:spcPts val="0"/>
                        </a:spcAft>
                      </a:pPr>
                      <a:r>
                        <a:rPr lang="en-US" sz="2000" dirty="0">
                          <a:solidFill>
                            <a:srgbClr val="000000"/>
                          </a:solidFill>
                          <a:latin typeface="+mj-lt"/>
                          <a:ea typeface="Calibri"/>
                          <a:cs typeface="Times New Roman"/>
                        </a:rPr>
                        <a:t>Area in which an explosive gas atmosphere is not likely to occur in normal operation and if it does occur, is likely to do so only infrequently and will exist for a short period only, (e.g. less than 10 hours/year). </a:t>
                      </a:r>
                      <a:endParaRPr lang="it-IT" sz="2000" dirty="0">
                        <a:latin typeface="+mj-lt"/>
                        <a:ea typeface="Calibri"/>
                        <a:cs typeface="Times New Roman"/>
                      </a:endParaRPr>
                    </a:p>
                  </a:txBody>
                  <a:tcPr marL="19050" marR="19050" marT="19050" marB="190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r>
            </a:tbl>
          </a:graphicData>
        </a:graphic>
      </p:graphicFrame>
      <p:sp>
        <p:nvSpPr>
          <p:cNvPr id="10" name="Segnaposto contenuto 2"/>
          <p:cNvSpPr txBox="1">
            <a:spLocks/>
          </p:cNvSpPr>
          <p:nvPr/>
        </p:nvSpPr>
        <p:spPr>
          <a:xfrm>
            <a:off x="0" y="5072063"/>
            <a:ext cx="8858250" cy="1143000"/>
          </a:xfrm>
          <a:prstGeom prst="rect">
            <a:avLst/>
          </a:prstGeom>
        </p:spPr>
        <p:txBody>
          <a:bodyPr/>
          <a:lstStyle/>
          <a:p>
            <a:pPr marL="274320" indent="-274320" algn="just">
              <a:buClr>
                <a:schemeClr val="accent3"/>
              </a:buClr>
              <a:buSzPct val="95000"/>
              <a:defRPr/>
            </a:pPr>
            <a:endParaRPr lang="it-IT" sz="2200" b="0" dirty="0">
              <a:latin typeface="+mj-lt"/>
            </a:endParaRPr>
          </a:p>
          <a:p>
            <a:pPr marL="274320" indent="-274320" algn="l" fontAlgn="auto">
              <a:lnSpc>
                <a:spcPct val="100000"/>
              </a:lnSpc>
              <a:spcAft>
                <a:spcPts val="0"/>
              </a:spcAft>
              <a:buClr>
                <a:schemeClr val="accent3"/>
              </a:buClr>
              <a:buSzPct val="95000"/>
              <a:buFont typeface="Wingdings 2"/>
              <a:buNone/>
              <a:defRPr/>
            </a:pPr>
            <a:endParaRPr lang="it-IT" sz="2200" b="0" cap="all" dirty="0">
              <a:latin typeface="+mj-lt"/>
            </a:endParaRPr>
          </a:p>
        </p:txBody>
      </p:sp>
      <p:sp>
        <p:nvSpPr>
          <p:cNvPr id="12" name="Segnaposto contenuto 2"/>
          <p:cNvSpPr txBox="1">
            <a:spLocks/>
          </p:cNvSpPr>
          <p:nvPr/>
        </p:nvSpPr>
        <p:spPr>
          <a:xfrm>
            <a:off x="0" y="5929330"/>
            <a:ext cx="9144000" cy="571500"/>
          </a:xfrm>
          <a:prstGeom prst="rect">
            <a:avLst/>
          </a:prstGeom>
        </p:spPr>
        <p:txBody>
          <a:bodyPr/>
          <a:lstStyle/>
          <a:p>
            <a:pPr algn="ctr">
              <a:defRPr/>
            </a:pPr>
            <a:r>
              <a:rPr lang="en-US" sz="2200" b="0" dirty="0">
                <a:latin typeface="+mj-lt"/>
              </a:rPr>
              <a:t>THE SAME CRITERIA FOR COMBUSTIBLE DUSTS : ZONE 20, 21, 22</a:t>
            </a:r>
            <a:endParaRPr lang="it-IT" sz="2200" b="0" dirty="0">
              <a:latin typeface="+mj-lt"/>
            </a:endParaRPr>
          </a:p>
          <a:p>
            <a:pPr marL="274320" indent="-274320" algn="just">
              <a:buClr>
                <a:schemeClr val="accent3"/>
              </a:buClr>
              <a:buSzPct val="95000"/>
              <a:defRPr/>
            </a:pPr>
            <a:endParaRPr lang="it-IT" sz="2200" b="0" dirty="0">
              <a:latin typeface="+mj-lt"/>
            </a:endParaRPr>
          </a:p>
          <a:p>
            <a:pPr marL="274320" indent="-274320" algn="l" fontAlgn="auto">
              <a:lnSpc>
                <a:spcPct val="100000"/>
              </a:lnSpc>
              <a:spcAft>
                <a:spcPts val="0"/>
              </a:spcAft>
              <a:buClr>
                <a:schemeClr val="accent3"/>
              </a:buClr>
              <a:buSzPct val="95000"/>
              <a:buFont typeface="Wingdings 2"/>
              <a:buNone/>
              <a:defRPr/>
            </a:pPr>
            <a:endParaRPr lang="it-IT" sz="2200" b="0" cap="all" dirty="0">
              <a:latin typeface="+mj-lt"/>
            </a:endParaRPr>
          </a:p>
        </p:txBody>
      </p:sp>
      <p:sp>
        <p:nvSpPr>
          <p:cNvPr id="13"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6</a:t>
            </a:fld>
            <a:endParaRPr lang="it-IT" dirty="0"/>
          </a:p>
        </p:txBody>
      </p:sp>
      <p:pic>
        <p:nvPicPr>
          <p:cNvPr id="14" name="Immagine 4"/>
          <p:cNvPicPr>
            <a:picLocks noChangeAspect="1"/>
          </p:cNvPicPr>
          <p:nvPr/>
        </p:nvPicPr>
        <p:blipFill>
          <a:blip r:embed="rId2" cstate="print"/>
          <a:srcRect/>
          <a:stretch>
            <a:fillRect/>
          </a:stretch>
        </p:blipFill>
        <p:spPr bwMode="auto">
          <a:xfrm>
            <a:off x="5765800" y="0"/>
            <a:ext cx="33782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85794"/>
            <a:ext cx="9144000" cy="1357322"/>
          </a:xfrm>
        </p:spPr>
        <p:txBody>
          <a:bodyPr>
            <a:normAutofit/>
          </a:bodyPr>
          <a:lstStyle/>
          <a:p>
            <a:pPr algn="ctr">
              <a:defRPr/>
            </a:pPr>
            <a:r>
              <a:rPr lang="en-US" sz="3600" dirty="0" smtClean="0">
                <a:solidFill>
                  <a:schemeClr val="tx1"/>
                </a:solidFill>
                <a:latin typeface="Arial" pitchFamily="34" charset="0"/>
                <a:ea typeface="+mn-ea"/>
                <a:cs typeface="Arial" pitchFamily="34" charset="0"/>
              </a:rPr>
              <a:t>ATEX ZONES</a:t>
            </a:r>
            <a:br>
              <a:rPr lang="en-US" sz="3600" dirty="0" smtClean="0">
                <a:solidFill>
                  <a:schemeClr val="tx1"/>
                </a:solidFill>
                <a:latin typeface="Arial" pitchFamily="34" charset="0"/>
                <a:ea typeface="+mn-ea"/>
                <a:cs typeface="Arial" pitchFamily="34" charset="0"/>
              </a:rPr>
            </a:br>
            <a:r>
              <a:rPr lang="en-US" sz="3600" dirty="0" smtClean="0">
                <a:solidFill>
                  <a:schemeClr val="tx1"/>
                </a:solidFill>
                <a:latin typeface="Arial" pitchFamily="34" charset="0"/>
                <a:ea typeface="+mn-ea"/>
                <a:cs typeface="Arial" pitchFamily="34" charset="0"/>
              </a:rPr>
              <a:t>IN USA AND CANADA</a:t>
            </a:r>
            <a:endParaRPr lang="it-IT" sz="3600" dirty="0">
              <a:solidFill>
                <a:schemeClr val="tx1"/>
              </a:solidFill>
              <a:latin typeface="Arial" pitchFamily="34" charset="0"/>
              <a:ea typeface="+mn-ea"/>
              <a:cs typeface="Arial" pitchFamily="34" charset="0"/>
            </a:endParaRPr>
          </a:p>
        </p:txBody>
      </p:sp>
      <p:sp>
        <p:nvSpPr>
          <p:cNvPr id="9" name="Segnaposto contenuto 2"/>
          <p:cNvSpPr txBox="1">
            <a:spLocks/>
          </p:cNvSpPr>
          <p:nvPr/>
        </p:nvSpPr>
        <p:spPr>
          <a:xfrm>
            <a:off x="214282" y="2428868"/>
            <a:ext cx="8715375" cy="928687"/>
          </a:xfrm>
          <a:prstGeom prst="rect">
            <a:avLst/>
          </a:prstGeom>
        </p:spPr>
        <p:txBody>
          <a:bodyPr/>
          <a:lstStyle/>
          <a:p>
            <a:pPr algn="just">
              <a:defRPr/>
            </a:pPr>
            <a:r>
              <a:rPr lang="en-US" b="0" dirty="0">
                <a:latin typeface="+mj-lt"/>
              </a:rPr>
              <a:t>THE EUROPEAN ATEX ZONE CLASSIFICATION CONVERTED TO US, CANADIAN AND INTERNATIONAL STANDARDS:</a:t>
            </a:r>
            <a:endParaRPr lang="it-IT" b="0" dirty="0">
              <a:latin typeface="+mj-lt"/>
            </a:endParaRPr>
          </a:p>
          <a:p>
            <a:pPr marL="274320" indent="-274320" algn="just">
              <a:buClr>
                <a:schemeClr val="accent3"/>
              </a:buClr>
              <a:buSzPct val="95000"/>
              <a:defRPr/>
            </a:pPr>
            <a:endParaRPr lang="it-IT" sz="2200" b="0" dirty="0">
              <a:latin typeface="+mj-lt"/>
            </a:endParaRPr>
          </a:p>
          <a:p>
            <a:pPr marL="274320" indent="-274320" algn="just" fontAlgn="auto">
              <a:lnSpc>
                <a:spcPct val="100000"/>
              </a:lnSpc>
              <a:spcAft>
                <a:spcPts val="0"/>
              </a:spcAft>
              <a:buClr>
                <a:schemeClr val="accent3"/>
              </a:buClr>
              <a:buSzPct val="95000"/>
              <a:buFont typeface="Wingdings 2"/>
              <a:buNone/>
              <a:defRPr/>
            </a:pPr>
            <a:endParaRPr lang="it-IT" sz="2200" b="0" cap="all" dirty="0">
              <a:latin typeface="+mj-lt"/>
            </a:endParaRPr>
          </a:p>
        </p:txBody>
      </p:sp>
      <p:graphicFrame>
        <p:nvGraphicFramePr>
          <p:cNvPr id="7" name="Tabella 6"/>
          <p:cNvGraphicFramePr>
            <a:graphicFrameLocks noGrp="1"/>
          </p:cNvGraphicFramePr>
          <p:nvPr/>
        </p:nvGraphicFramePr>
        <p:xfrm>
          <a:off x="428596" y="3357562"/>
          <a:ext cx="8001057" cy="1854148"/>
        </p:xfrm>
        <a:graphic>
          <a:graphicData uri="http://schemas.openxmlformats.org/drawingml/2006/table">
            <a:tbl>
              <a:tblPr/>
              <a:tblGrid>
                <a:gridCol w="2667019"/>
                <a:gridCol w="2667019"/>
                <a:gridCol w="2667019"/>
              </a:tblGrid>
              <a:tr h="463537">
                <a:tc>
                  <a:txBody>
                    <a:bodyPr/>
                    <a:lstStyle/>
                    <a:p>
                      <a:pPr algn="l">
                        <a:lnSpc>
                          <a:spcPct val="115000"/>
                        </a:lnSpc>
                        <a:spcAft>
                          <a:spcPts val="0"/>
                        </a:spcAft>
                      </a:pPr>
                      <a:r>
                        <a:rPr lang="it-IT" sz="2400" b="1" dirty="0" err="1">
                          <a:solidFill>
                            <a:srgbClr val="000000"/>
                          </a:solidFill>
                          <a:latin typeface="+mj-lt"/>
                          <a:ea typeface="Calibri"/>
                          <a:cs typeface="Times New Roman"/>
                        </a:rPr>
                        <a:t>Europe</a:t>
                      </a:r>
                      <a:endParaRPr lang="it-IT" sz="2400" dirty="0">
                        <a:latin typeface="+mj-lt"/>
                        <a:ea typeface="Calibri"/>
                        <a:cs typeface="Times New Roman"/>
                      </a:endParaRPr>
                    </a:p>
                  </a:txBody>
                  <a:tcPr marL="19050" marR="19050" marT="19050" marB="190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spcAft>
                          <a:spcPts val="0"/>
                        </a:spcAft>
                      </a:pPr>
                      <a:r>
                        <a:rPr lang="it-IT" sz="2400" b="1" dirty="0" err="1">
                          <a:solidFill>
                            <a:srgbClr val="000000"/>
                          </a:solidFill>
                          <a:latin typeface="+mj-lt"/>
                          <a:ea typeface="Calibri"/>
                          <a:cs typeface="Times New Roman"/>
                        </a:rPr>
                        <a:t>Canada*</a:t>
                      </a:r>
                      <a:r>
                        <a:rPr lang="it-IT" sz="2400" b="1" dirty="0">
                          <a:solidFill>
                            <a:srgbClr val="000000"/>
                          </a:solidFill>
                          <a:latin typeface="+mj-lt"/>
                          <a:ea typeface="Calibri"/>
                          <a:cs typeface="Times New Roman"/>
                        </a:rPr>
                        <a:t> and USA**</a:t>
                      </a:r>
                      <a:endParaRPr lang="it-IT" sz="2400" dirty="0">
                        <a:latin typeface="+mj-lt"/>
                        <a:ea typeface="Calibri"/>
                        <a:cs typeface="Times New Roman"/>
                      </a:endParaRPr>
                    </a:p>
                  </a:txBody>
                  <a:tcPr marL="19050" marR="19050" marT="19050" marB="190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spcAft>
                          <a:spcPts val="0"/>
                        </a:spcAft>
                      </a:pPr>
                      <a:r>
                        <a:rPr lang="it-IT" sz="2400" b="1">
                          <a:solidFill>
                            <a:srgbClr val="000000"/>
                          </a:solidFill>
                          <a:latin typeface="+mj-lt"/>
                          <a:ea typeface="Calibri"/>
                          <a:cs typeface="Times New Roman"/>
                        </a:rPr>
                        <a:t>IEC (International)</a:t>
                      </a:r>
                      <a:endParaRPr lang="it-IT" sz="2400">
                        <a:latin typeface="+mj-lt"/>
                        <a:ea typeface="Calibri"/>
                        <a:cs typeface="Times New Roman"/>
                      </a:endParaRPr>
                    </a:p>
                  </a:txBody>
                  <a:tcPr marL="19050" marR="19050" marT="19050" marB="190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r>
              <a:tr h="463537">
                <a:tc>
                  <a:txBody>
                    <a:bodyPr/>
                    <a:lstStyle/>
                    <a:p>
                      <a:pPr algn="l">
                        <a:lnSpc>
                          <a:spcPct val="115000"/>
                        </a:lnSpc>
                        <a:spcAft>
                          <a:spcPts val="0"/>
                        </a:spcAft>
                      </a:pPr>
                      <a:r>
                        <a:rPr lang="it-IT" sz="2400" b="1" dirty="0">
                          <a:solidFill>
                            <a:srgbClr val="000000"/>
                          </a:solidFill>
                          <a:latin typeface="+mj-lt"/>
                          <a:ea typeface="Calibri"/>
                          <a:cs typeface="Times New Roman"/>
                        </a:rPr>
                        <a:t>Zone 0</a:t>
                      </a:r>
                      <a:r>
                        <a:rPr lang="it-IT" sz="2400" dirty="0">
                          <a:solidFill>
                            <a:srgbClr val="000000"/>
                          </a:solidFill>
                          <a:latin typeface="+mj-lt"/>
                          <a:ea typeface="Calibri"/>
                          <a:cs typeface="Times New Roman"/>
                        </a:rPr>
                        <a:t> </a:t>
                      </a:r>
                      <a:endParaRPr lang="it-IT" sz="2400" dirty="0">
                        <a:latin typeface="+mj-lt"/>
                        <a:ea typeface="Calibri"/>
                        <a:cs typeface="Times New Roman"/>
                      </a:endParaRPr>
                    </a:p>
                  </a:txBody>
                  <a:tcPr marL="19050" marR="19050" marT="19050" marB="190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spcAft>
                          <a:spcPts val="0"/>
                        </a:spcAft>
                      </a:pPr>
                      <a:r>
                        <a:rPr lang="it-IT" sz="2400">
                          <a:solidFill>
                            <a:srgbClr val="000000"/>
                          </a:solidFill>
                          <a:latin typeface="+mj-lt"/>
                          <a:ea typeface="Calibri"/>
                          <a:cs typeface="Times New Roman"/>
                        </a:rPr>
                        <a:t>Class I Division I</a:t>
                      </a:r>
                      <a:endParaRPr lang="it-IT" sz="2400">
                        <a:latin typeface="+mj-lt"/>
                        <a:ea typeface="Calibri"/>
                        <a:cs typeface="Times New Roman"/>
                      </a:endParaRPr>
                    </a:p>
                  </a:txBody>
                  <a:tcPr marL="19050" marR="19050" marT="19050" marB="190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spcAft>
                          <a:spcPts val="0"/>
                        </a:spcAft>
                      </a:pPr>
                      <a:r>
                        <a:rPr lang="it-IT" sz="2400">
                          <a:solidFill>
                            <a:srgbClr val="000000"/>
                          </a:solidFill>
                          <a:latin typeface="+mj-lt"/>
                          <a:ea typeface="Calibri"/>
                          <a:cs typeface="Times New Roman"/>
                        </a:rPr>
                        <a:t>Zone 0</a:t>
                      </a:r>
                      <a:endParaRPr lang="it-IT" sz="2400">
                        <a:latin typeface="+mj-lt"/>
                        <a:ea typeface="Calibri"/>
                        <a:cs typeface="Times New Roman"/>
                      </a:endParaRPr>
                    </a:p>
                  </a:txBody>
                  <a:tcPr marL="19050" marR="19050" marT="19050" marB="190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r>
              <a:tr h="463537">
                <a:tc>
                  <a:txBody>
                    <a:bodyPr/>
                    <a:lstStyle/>
                    <a:p>
                      <a:pPr algn="l">
                        <a:lnSpc>
                          <a:spcPct val="115000"/>
                        </a:lnSpc>
                        <a:spcAft>
                          <a:spcPts val="0"/>
                        </a:spcAft>
                      </a:pPr>
                      <a:r>
                        <a:rPr lang="it-IT" sz="2400" b="1" dirty="0">
                          <a:solidFill>
                            <a:srgbClr val="000000"/>
                          </a:solidFill>
                          <a:latin typeface="+mj-lt"/>
                          <a:ea typeface="Calibri"/>
                          <a:cs typeface="Times New Roman"/>
                        </a:rPr>
                        <a:t>Zone 1</a:t>
                      </a:r>
                      <a:endParaRPr lang="it-IT" sz="2400" dirty="0">
                        <a:latin typeface="+mj-lt"/>
                        <a:ea typeface="Calibri"/>
                        <a:cs typeface="Times New Roman"/>
                      </a:endParaRPr>
                    </a:p>
                  </a:txBody>
                  <a:tcPr marL="19050" marR="19050" marT="19050" marB="190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spcAft>
                          <a:spcPts val="0"/>
                        </a:spcAft>
                      </a:pPr>
                      <a:r>
                        <a:rPr lang="it-IT" sz="2400">
                          <a:solidFill>
                            <a:srgbClr val="000000"/>
                          </a:solidFill>
                          <a:latin typeface="+mj-lt"/>
                          <a:ea typeface="Calibri"/>
                          <a:cs typeface="Times New Roman"/>
                        </a:rPr>
                        <a:t>Class I Division I</a:t>
                      </a:r>
                      <a:endParaRPr lang="it-IT" sz="2400">
                        <a:latin typeface="+mj-lt"/>
                        <a:ea typeface="Calibri"/>
                        <a:cs typeface="Times New Roman"/>
                      </a:endParaRPr>
                    </a:p>
                  </a:txBody>
                  <a:tcPr marL="19050" marR="19050" marT="19050" marB="190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spcAft>
                          <a:spcPts val="0"/>
                        </a:spcAft>
                      </a:pPr>
                      <a:r>
                        <a:rPr lang="it-IT" sz="2400">
                          <a:solidFill>
                            <a:srgbClr val="000000"/>
                          </a:solidFill>
                          <a:latin typeface="+mj-lt"/>
                          <a:ea typeface="Calibri"/>
                          <a:cs typeface="Times New Roman"/>
                        </a:rPr>
                        <a:t>Zone 1</a:t>
                      </a:r>
                      <a:endParaRPr lang="it-IT" sz="2400">
                        <a:latin typeface="+mj-lt"/>
                        <a:ea typeface="Calibri"/>
                        <a:cs typeface="Times New Roman"/>
                      </a:endParaRPr>
                    </a:p>
                  </a:txBody>
                  <a:tcPr marL="19050" marR="19050" marT="19050" marB="190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r>
              <a:tr h="463537">
                <a:tc>
                  <a:txBody>
                    <a:bodyPr/>
                    <a:lstStyle/>
                    <a:p>
                      <a:pPr algn="l">
                        <a:lnSpc>
                          <a:spcPct val="115000"/>
                        </a:lnSpc>
                        <a:spcAft>
                          <a:spcPts val="0"/>
                        </a:spcAft>
                      </a:pPr>
                      <a:r>
                        <a:rPr lang="it-IT" sz="2400" b="1" dirty="0">
                          <a:solidFill>
                            <a:srgbClr val="000000"/>
                          </a:solidFill>
                          <a:latin typeface="+mj-lt"/>
                          <a:ea typeface="Calibri"/>
                          <a:cs typeface="Times New Roman"/>
                        </a:rPr>
                        <a:t>Zone 2</a:t>
                      </a:r>
                      <a:endParaRPr lang="it-IT" sz="2400" dirty="0">
                        <a:latin typeface="+mj-lt"/>
                        <a:ea typeface="Calibri"/>
                        <a:cs typeface="Times New Roman"/>
                      </a:endParaRPr>
                    </a:p>
                  </a:txBody>
                  <a:tcPr marL="19050" marR="19050" marT="19050" marB="190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spcAft>
                          <a:spcPts val="0"/>
                        </a:spcAft>
                      </a:pPr>
                      <a:r>
                        <a:rPr lang="it-IT" sz="2400" dirty="0" err="1">
                          <a:solidFill>
                            <a:srgbClr val="000000"/>
                          </a:solidFill>
                          <a:latin typeface="+mj-lt"/>
                          <a:ea typeface="Calibri"/>
                          <a:cs typeface="Times New Roman"/>
                        </a:rPr>
                        <a:t>Class</a:t>
                      </a:r>
                      <a:r>
                        <a:rPr lang="it-IT" sz="2400" dirty="0">
                          <a:solidFill>
                            <a:srgbClr val="000000"/>
                          </a:solidFill>
                          <a:latin typeface="+mj-lt"/>
                          <a:ea typeface="Calibri"/>
                          <a:cs typeface="Times New Roman"/>
                        </a:rPr>
                        <a:t> I </a:t>
                      </a:r>
                      <a:r>
                        <a:rPr lang="it-IT" sz="2400" dirty="0" err="1">
                          <a:solidFill>
                            <a:srgbClr val="000000"/>
                          </a:solidFill>
                          <a:latin typeface="+mj-lt"/>
                          <a:ea typeface="Calibri"/>
                          <a:cs typeface="Times New Roman"/>
                        </a:rPr>
                        <a:t>Division</a:t>
                      </a:r>
                      <a:r>
                        <a:rPr lang="it-IT" sz="2400" dirty="0">
                          <a:solidFill>
                            <a:srgbClr val="000000"/>
                          </a:solidFill>
                          <a:latin typeface="+mj-lt"/>
                          <a:ea typeface="Calibri"/>
                          <a:cs typeface="Times New Roman"/>
                        </a:rPr>
                        <a:t> II</a:t>
                      </a:r>
                      <a:endParaRPr lang="it-IT" sz="2400" dirty="0">
                        <a:latin typeface="+mj-lt"/>
                        <a:ea typeface="Calibri"/>
                        <a:cs typeface="Times New Roman"/>
                      </a:endParaRPr>
                    </a:p>
                  </a:txBody>
                  <a:tcPr marL="19050" marR="19050" marT="19050" marB="190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spcAft>
                          <a:spcPts val="0"/>
                        </a:spcAft>
                      </a:pPr>
                      <a:r>
                        <a:rPr lang="it-IT" sz="2400" dirty="0">
                          <a:solidFill>
                            <a:srgbClr val="000000"/>
                          </a:solidFill>
                          <a:latin typeface="+mj-lt"/>
                          <a:ea typeface="Calibri"/>
                          <a:cs typeface="Times New Roman"/>
                        </a:rPr>
                        <a:t>Zone 2</a:t>
                      </a:r>
                      <a:endParaRPr lang="it-IT" sz="2400" dirty="0">
                        <a:latin typeface="+mj-lt"/>
                        <a:ea typeface="Calibri"/>
                        <a:cs typeface="Times New Roman"/>
                      </a:endParaRPr>
                    </a:p>
                  </a:txBody>
                  <a:tcPr marL="19050" marR="19050" marT="19050" marB="1905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r>
            </a:tbl>
          </a:graphicData>
        </a:graphic>
      </p:graphicFrame>
      <p:sp>
        <p:nvSpPr>
          <p:cNvPr id="10" name="Segnaposto contenuto 2"/>
          <p:cNvSpPr txBox="1">
            <a:spLocks/>
          </p:cNvSpPr>
          <p:nvPr/>
        </p:nvSpPr>
        <p:spPr>
          <a:xfrm>
            <a:off x="428625" y="5429264"/>
            <a:ext cx="8715375" cy="714375"/>
          </a:xfrm>
          <a:prstGeom prst="rect">
            <a:avLst/>
          </a:prstGeom>
        </p:spPr>
        <p:txBody>
          <a:bodyPr/>
          <a:lstStyle/>
          <a:p>
            <a:pPr marL="274320" indent="-274320" algn="just">
              <a:buClr>
                <a:schemeClr val="accent3"/>
              </a:buClr>
              <a:buSzPct val="95000"/>
              <a:defRPr/>
            </a:pPr>
            <a:r>
              <a:rPr lang="en-US" b="0" dirty="0">
                <a:latin typeface="+mj-lt"/>
              </a:rPr>
              <a:t>*Canada CEC (Canadian Electricity Code) </a:t>
            </a:r>
          </a:p>
          <a:p>
            <a:pPr marL="274320" indent="-274320" algn="just">
              <a:buClr>
                <a:schemeClr val="accent3"/>
              </a:buClr>
              <a:buSzPct val="95000"/>
              <a:defRPr/>
            </a:pPr>
            <a:r>
              <a:rPr lang="en-US" b="0" dirty="0">
                <a:latin typeface="+mj-lt"/>
              </a:rPr>
              <a:t>** USA NEC (National Electric Code)</a:t>
            </a:r>
            <a:endParaRPr lang="it-IT" b="0" dirty="0">
              <a:latin typeface="+mj-lt"/>
            </a:endParaRPr>
          </a:p>
          <a:p>
            <a:pPr marL="274320" indent="-274320" algn="just" fontAlgn="auto">
              <a:lnSpc>
                <a:spcPct val="100000"/>
              </a:lnSpc>
              <a:spcAft>
                <a:spcPts val="0"/>
              </a:spcAft>
              <a:buClr>
                <a:schemeClr val="accent3"/>
              </a:buClr>
              <a:buSzPct val="95000"/>
              <a:buFont typeface="Wingdings 2"/>
              <a:buNone/>
              <a:defRPr/>
            </a:pPr>
            <a:endParaRPr lang="it-IT" sz="2200" b="0" cap="all" dirty="0">
              <a:latin typeface="+mj-lt"/>
            </a:endParaRPr>
          </a:p>
        </p:txBody>
      </p:sp>
      <p:pic>
        <p:nvPicPr>
          <p:cNvPr id="8" name="Immagine 4"/>
          <p:cNvPicPr>
            <a:picLocks noChangeAspect="1"/>
          </p:cNvPicPr>
          <p:nvPr/>
        </p:nvPicPr>
        <p:blipFill>
          <a:blip r:embed="rId2" cstate="print"/>
          <a:srcRect/>
          <a:stretch>
            <a:fillRect/>
          </a:stretch>
        </p:blipFill>
        <p:spPr bwMode="auto">
          <a:xfrm>
            <a:off x="5765800" y="0"/>
            <a:ext cx="3378200" cy="314325"/>
          </a:xfrm>
          <a:prstGeom prst="rect">
            <a:avLst/>
          </a:prstGeom>
          <a:noFill/>
          <a:ln w="9525">
            <a:noFill/>
            <a:miter lim="800000"/>
            <a:headEnd/>
            <a:tailEnd/>
          </a:ln>
        </p:spPr>
      </p:pic>
      <p:sp>
        <p:nvSpPr>
          <p:cNvPr id="11"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7</a:t>
            </a:fld>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bwMode="auto">
          <a:xfrm>
            <a:off x="0" y="928670"/>
            <a:ext cx="9144000" cy="70485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it-IT" sz="3600" dirty="0" err="1" smtClean="0">
                <a:solidFill>
                  <a:schemeClr val="tx1"/>
                </a:solidFill>
                <a:latin typeface="Arial" pitchFamily="34" charset="0"/>
                <a:ea typeface="+mn-ea"/>
                <a:cs typeface="Arial" pitchFamily="34" charset="0"/>
              </a:rPr>
              <a:t>I.E.C.</a:t>
            </a:r>
            <a:r>
              <a:rPr lang="it-IT" sz="3600" dirty="0" smtClean="0">
                <a:solidFill>
                  <a:schemeClr val="tx1"/>
                </a:solidFill>
                <a:latin typeface="Arial" pitchFamily="34" charset="0"/>
                <a:ea typeface="+mn-ea"/>
                <a:cs typeface="Arial" pitchFamily="34" charset="0"/>
              </a:rPr>
              <a:t> CLASSIFICATION</a:t>
            </a:r>
          </a:p>
        </p:txBody>
      </p:sp>
      <p:graphicFrame>
        <p:nvGraphicFramePr>
          <p:cNvPr id="11" name="Tabella 10"/>
          <p:cNvGraphicFramePr>
            <a:graphicFrameLocks noGrp="1"/>
          </p:cNvGraphicFramePr>
          <p:nvPr/>
        </p:nvGraphicFramePr>
        <p:xfrm>
          <a:off x="214282" y="1714488"/>
          <a:ext cx="8715436" cy="4794549"/>
        </p:xfrm>
        <a:graphic>
          <a:graphicData uri="http://schemas.openxmlformats.org/drawingml/2006/table">
            <a:tbl>
              <a:tblPr/>
              <a:tblGrid>
                <a:gridCol w="2636603"/>
                <a:gridCol w="3515470"/>
                <a:gridCol w="2563363"/>
              </a:tblGrid>
              <a:tr h="594941">
                <a:tc gridSpan="2">
                  <a:txBody>
                    <a:bodyPr/>
                    <a:lstStyle/>
                    <a:p>
                      <a:pPr algn="ctr">
                        <a:lnSpc>
                          <a:spcPct val="115000"/>
                        </a:lnSpc>
                        <a:spcAft>
                          <a:spcPts val="0"/>
                        </a:spcAft>
                      </a:pPr>
                      <a:r>
                        <a:rPr lang="it-IT" sz="1400" b="1" dirty="0" smtClean="0">
                          <a:latin typeface="Calibri"/>
                          <a:ea typeface="Calibri"/>
                          <a:cs typeface="Calibri"/>
                        </a:rPr>
                        <a:t>CLASS I</a:t>
                      </a:r>
                      <a:endParaRPr lang="it-IT" sz="1000" dirty="0" smtClean="0">
                        <a:latin typeface="Calibri"/>
                        <a:ea typeface="Calibri"/>
                        <a:cs typeface="Times New Roman"/>
                      </a:endParaRPr>
                    </a:p>
                    <a:p>
                      <a:pPr algn="ctr">
                        <a:lnSpc>
                          <a:spcPct val="115000"/>
                        </a:lnSpc>
                        <a:spcAft>
                          <a:spcPts val="0"/>
                        </a:spcAft>
                      </a:pPr>
                      <a:r>
                        <a:rPr lang="en-US" sz="1400" b="1" dirty="0" smtClean="0">
                          <a:latin typeface="Calibri"/>
                          <a:ea typeface="Calibri"/>
                          <a:cs typeface="Calibri"/>
                        </a:rPr>
                        <a:t>FLAMMABLE GASES, VAPOURS OR LIQUIDS</a:t>
                      </a:r>
                      <a:endParaRPr lang="it-IT" sz="1000" dirty="0">
                        <a:latin typeface="Calibri"/>
                        <a:ea typeface="Calibri"/>
                        <a:cs typeface="Times New Roman"/>
                      </a:endParaRPr>
                    </a:p>
                  </a:txBody>
                  <a:tcPr marL="17023" marR="17023" marT="17023" marB="1702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hMerge="1">
                  <a:txBody>
                    <a:bodyPr/>
                    <a:lstStyle/>
                    <a:p>
                      <a:endParaRPr lang="it-IT"/>
                    </a:p>
                  </a:txBody>
                  <a:tcPr/>
                </a:tc>
                <a:tc>
                  <a:txBody>
                    <a:bodyPr/>
                    <a:lstStyle/>
                    <a:p>
                      <a:pPr algn="ctr">
                        <a:lnSpc>
                          <a:spcPct val="115000"/>
                        </a:lnSpc>
                        <a:spcAft>
                          <a:spcPts val="0"/>
                        </a:spcAft>
                      </a:pPr>
                      <a:r>
                        <a:rPr lang="it-IT" sz="1400" b="1" dirty="0" smtClean="0">
                          <a:latin typeface="Calibri"/>
                          <a:ea typeface="Calibri"/>
                          <a:cs typeface="Calibri"/>
                        </a:rPr>
                        <a:t>CLASS II</a:t>
                      </a:r>
                      <a:endParaRPr lang="it-IT" sz="1000" dirty="0" smtClean="0">
                        <a:latin typeface="Calibri"/>
                        <a:ea typeface="Calibri"/>
                        <a:cs typeface="Times New Roman"/>
                      </a:endParaRPr>
                    </a:p>
                    <a:p>
                      <a:pPr algn="ctr">
                        <a:lnSpc>
                          <a:spcPct val="115000"/>
                        </a:lnSpc>
                        <a:spcAft>
                          <a:spcPts val="0"/>
                        </a:spcAft>
                      </a:pPr>
                      <a:r>
                        <a:rPr lang="it-IT" sz="1400" b="1" dirty="0" smtClean="0">
                          <a:latin typeface="Calibri"/>
                          <a:ea typeface="Calibri"/>
                          <a:cs typeface="Calibri"/>
                        </a:rPr>
                        <a:t>COMBUSTIBLE DUSTS</a:t>
                      </a:r>
                      <a:endParaRPr lang="it-IT" sz="1000" dirty="0">
                        <a:latin typeface="Calibri"/>
                        <a:ea typeface="Calibri"/>
                        <a:cs typeface="Times New Roman"/>
                      </a:endParaRPr>
                    </a:p>
                  </a:txBody>
                  <a:tcPr marL="17023" marR="17023" marT="17023" marB="1702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r>
              <a:tr h="291120">
                <a:tc>
                  <a:txBody>
                    <a:bodyPr/>
                    <a:lstStyle/>
                    <a:p>
                      <a:pPr algn="l">
                        <a:lnSpc>
                          <a:spcPct val="115000"/>
                        </a:lnSpc>
                        <a:spcAft>
                          <a:spcPts val="0"/>
                        </a:spcAft>
                      </a:pPr>
                      <a:r>
                        <a:rPr lang="it-IT" sz="1300" b="1" dirty="0" smtClean="0">
                          <a:solidFill>
                            <a:srgbClr val="191919"/>
                          </a:solidFill>
                          <a:latin typeface="Calibri"/>
                          <a:ea typeface="Calibri"/>
                          <a:cs typeface="Calibri"/>
                        </a:rPr>
                        <a:t>DIVISION SYSTEM</a:t>
                      </a:r>
                      <a:endParaRPr lang="it-IT" sz="1000" dirty="0">
                        <a:latin typeface="Calibri"/>
                        <a:ea typeface="Calibri"/>
                        <a:cs typeface="Times New Roman"/>
                      </a:endParaRPr>
                    </a:p>
                  </a:txBody>
                  <a:tcPr marL="17023" marR="17023" marT="17023" marB="1702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spcAft>
                          <a:spcPts val="0"/>
                        </a:spcAft>
                      </a:pPr>
                      <a:r>
                        <a:rPr lang="it-IT" sz="1300" b="1" dirty="0" smtClean="0">
                          <a:solidFill>
                            <a:srgbClr val="191919"/>
                          </a:solidFill>
                          <a:latin typeface="Calibri"/>
                          <a:ea typeface="Calibri"/>
                          <a:cs typeface="Calibri"/>
                        </a:rPr>
                        <a:t>ZONE SYSTEM</a:t>
                      </a:r>
                      <a:endParaRPr lang="it-IT" sz="1000" dirty="0">
                        <a:latin typeface="Calibri"/>
                        <a:ea typeface="Calibri"/>
                        <a:cs typeface="Times New Roman"/>
                      </a:endParaRPr>
                    </a:p>
                  </a:txBody>
                  <a:tcPr marL="17023" marR="17023" marT="17023" marB="1702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pPr>
                      <a:endParaRPr lang="it-IT" sz="1000" dirty="0">
                        <a:latin typeface="Calibri"/>
                        <a:ea typeface="Times New Roman"/>
                        <a:cs typeface="Times New Roman"/>
                      </a:endParaRPr>
                    </a:p>
                  </a:txBody>
                  <a:tcPr marL="17023" marR="17023" marT="17023" marB="1702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r>
              <a:tr h="914560">
                <a:tc>
                  <a:txBody>
                    <a:bodyPr/>
                    <a:lstStyle/>
                    <a:p>
                      <a:pPr algn="l">
                        <a:lnSpc>
                          <a:spcPct val="115000"/>
                        </a:lnSpc>
                      </a:pPr>
                      <a:endParaRPr lang="it-IT" sz="1100" dirty="0">
                        <a:latin typeface="Calibri"/>
                        <a:ea typeface="Times New Roman"/>
                        <a:cs typeface="Times New Roman"/>
                      </a:endParaRPr>
                    </a:p>
                  </a:txBody>
                  <a:tcPr marL="17023" marR="17023" marT="17023" marB="1702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spcAft>
                          <a:spcPts val="0"/>
                        </a:spcAft>
                      </a:pPr>
                      <a:r>
                        <a:rPr lang="en-US" sz="1100" b="1" dirty="0" smtClean="0">
                          <a:solidFill>
                            <a:srgbClr val="191919"/>
                          </a:solidFill>
                          <a:latin typeface="Calibri"/>
                          <a:ea typeface="Calibri"/>
                          <a:cs typeface="Calibri"/>
                        </a:rPr>
                        <a:t>ZONE 0</a:t>
                      </a:r>
                      <a:endParaRPr lang="it-IT" sz="1100" dirty="0" smtClean="0">
                        <a:latin typeface="Calibri"/>
                        <a:ea typeface="Calibri"/>
                        <a:cs typeface="Times New Roman"/>
                      </a:endParaRPr>
                    </a:p>
                    <a:p>
                      <a:pPr algn="l">
                        <a:lnSpc>
                          <a:spcPct val="115000"/>
                        </a:lnSpc>
                        <a:spcAft>
                          <a:spcPts val="0"/>
                        </a:spcAft>
                      </a:pPr>
                      <a:r>
                        <a:rPr lang="en-US" sz="1100" dirty="0" smtClean="0">
                          <a:solidFill>
                            <a:srgbClr val="191919"/>
                          </a:solidFill>
                          <a:latin typeface="Calibri"/>
                          <a:ea typeface="Calibri"/>
                          <a:cs typeface="Calibri"/>
                        </a:rPr>
                        <a:t>IGNITABLE CONCENTRATIONS OF GASES,</a:t>
                      </a:r>
                      <a:r>
                        <a:rPr lang="it-IT" sz="1100" baseline="0" dirty="0" smtClean="0">
                          <a:solidFill>
                            <a:schemeClr val="tx1"/>
                          </a:solidFill>
                          <a:latin typeface="Calibri"/>
                          <a:ea typeface="Calibri"/>
                          <a:cs typeface="Times New Roman"/>
                        </a:rPr>
                        <a:t> </a:t>
                      </a:r>
                      <a:r>
                        <a:rPr lang="en-US" sz="1100" dirty="0" smtClean="0">
                          <a:solidFill>
                            <a:srgbClr val="191919"/>
                          </a:solidFill>
                          <a:latin typeface="Calibri"/>
                          <a:ea typeface="Calibri"/>
                          <a:cs typeface="Calibri"/>
                        </a:rPr>
                        <a:t>VAPOURS, OR LIQUIDS ARE CONTINUOUSLY</a:t>
                      </a:r>
                      <a:r>
                        <a:rPr lang="it-IT" sz="1100" baseline="0" dirty="0" smtClean="0">
                          <a:solidFill>
                            <a:schemeClr val="tx1"/>
                          </a:solidFill>
                          <a:latin typeface="Calibri"/>
                          <a:ea typeface="Calibri"/>
                          <a:cs typeface="Times New Roman"/>
                        </a:rPr>
                        <a:t> </a:t>
                      </a:r>
                      <a:r>
                        <a:rPr lang="en-US" sz="1100" dirty="0" smtClean="0">
                          <a:solidFill>
                            <a:srgbClr val="191919"/>
                          </a:solidFill>
                          <a:latin typeface="Calibri"/>
                          <a:ea typeface="Calibri"/>
                          <a:cs typeface="Calibri"/>
                        </a:rPr>
                        <a:t>PRESENT UNDER NORMAL OPERATING</a:t>
                      </a:r>
                      <a:r>
                        <a:rPr lang="it-IT" sz="1100" baseline="0" dirty="0" smtClean="0">
                          <a:solidFill>
                            <a:schemeClr val="tx1"/>
                          </a:solidFill>
                          <a:latin typeface="Calibri"/>
                          <a:ea typeface="Calibri"/>
                          <a:cs typeface="Times New Roman"/>
                        </a:rPr>
                        <a:t> </a:t>
                      </a:r>
                      <a:r>
                        <a:rPr lang="it-IT" sz="1100" dirty="0" smtClean="0">
                          <a:solidFill>
                            <a:srgbClr val="191919"/>
                          </a:solidFill>
                          <a:latin typeface="Calibri"/>
                          <a:ea typeface="Calibri"/>
                          <a:cs typeface="Calibri"/>
                        </a:rPr>
                        <a:t>CONDITIONS</a:t>
                      </a:r>
                      <a:endParaRPr lang="it-IT" sz="1100" dirty="0">
                        <a:latin typeface="Calibri"/>
                        <a:ea typeface="Calibri"/>
                        <a:cs typeface="Times New Roman"/>
                      </a:endParaRPr>
                    </a:p>
                  </a:txBody>
                  <a:tcPr marL="17023" marR="17023" marT="17023" marB="1702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pPr>
                      <a:endParaRPr lang="it-IT" sz="1100" dirty="0">
                        <a:latin typeface="Calibri"/>
                        <a:ea typeface="Times New Roman"/>
                        <a:cs typeface="Times New Roman"/>
                      </a:endParaRPr>
                    </a:p>
                  </a:txBody>
                  <a:tcPr marL="17023" marR="17023" marT="17023" marB="1702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r>
              <a:tr h="739218">
                <a:tc>
                  <a:txBody>
                    <a:bodyPr/>
                    <a:lstStyle/>
                    <a:p>
                      <a:pPr algn="l">
                        <a:lnSpc>
                          <a:spcPct val="115000"/>
                        </a:lnSpc>
                        <a:spcAft>
                          <a:spcPts val="0"/>
                        </a:spcAft>
                      </a:pPr>
                      <a:r>
                        <a:rPr lang="en-US" sz="1100" b="1" dirty="0" smtClean="0">
                          <a:solidFill>
                            <a:srgbClr val="191919"/>
                          </a:solidFill>
                          <a:latin typeface="Calibri"/>
                          <a:ea typeface="Calibri"/>
                          <a:cs typeface="Calibri"/>
                        </a:rPr>
                        <a:t>DIVISION 1</a:t>
                      </a:r>
                      <a:endParaRPr lang="it-IT" sz="1100" dirty="0" smtClean="0">
                        <a:latin typeface="Calibri"/>
                        <a:ea typeface="Calibri"/>
                        <a:cs typeface="Times New Roman"/>
                      </a:endParaRPr>
                    </a:p>
                    <a:p>
                      <a:pPr algn="l">
                        <a:lnSpc>
                          <a:spcPct val="115000"/>
                        </a:lnSpc>
                        <a:spcAft>
                          <a:spcPts val="0"/>
                        </a:spcAft>
                      </a:pPr>
                      <a:r>
                        <a:rPr lang="en-US" sz="1100" dirty="0" smtClean="0">
                          <a:solidFill>
                            <a:srgbClr val="191919"/>
                          </a:solidFill>
                          <a:latin typeface="Calibri"/>
                          <a:ea typeface="Calibri"/>
                          <a:cs typeface="Calibri"/>
                        </a:rPr>
                        <a:t>IGNITABLE CONCENTRATIONS OF GASES,</a:t>
                      </a:r>
                      <a:r>
                        <a:rPr lang="it-IT" sz="1100" baseline="0" dirty="0" smtClean="0">
                          <a:solidFill>
                            <a:schemeClr val="tx1"/>
                          </a:solidFill>
                          <a:latin typeface="Calibri"/>
                          <a:ea typeface="Calibri"/>
                          <a:cs typeface="Times New Roman"/>
                        </a:rPr>
                        <a:t> </a:t>
                      </a:r>
                      <a:r>
                        <a:rPr lang="en-US" sz="1100" dirty="0" smtClean="0">
                          <a:solidFill>
                            <a:srgbClr val="191919"/>
                          </a:solidFill>
                          <a:latin typeface="Calibri"/>
                          <a:ea typeface="Calibri"/>
                          <a:cs typeface="Calibri"/>
                        </a:rPr>
                        <a:t>VAPOURS, OR LIQUIDS MAY BE PRESENT</a:t>
                      </a:r>
                      <a:r>
                        <a:rPr lang="it-IT" sz="1100" baseline="0" dirty="0" smtClean="0">
                          <a:solidFill>
                            <a:schemeClr val="tx1"/>
                          </a:solidFill>
                          <a:latin typeface="Calibri"/>
                          <a:ea typeface="Calibri"/>
                          <a:cs typeface="Times New Roman"/>
                        </a:rPr>
                        <a:t> </a:t>
                      </a:r>
                      <a:r>
                        <a:rPr lang="it-IT" sz="1100" dirty="0" smtClean="0">
                          <a:solidFill>
                            <a:srgbClr val="191919"/>
                          </a:solidFill>
                          <a:latin typeface="Calibri"/>
                          <a:ea typeface="Calibri"/>
                          <a:cs typeface="Calibri"/>
                        </a:rPr>
                        <a:t>UNDER NORMAL OPERATING CONDITIONS</a:t>
                      </a:r>
                      <a:endParaRPr lang="it-IT" sz="1100" dirty="0">
                        <a:latin typeface="Calibri"/>
                        <a:ea typeface="Calibri"/>
                        <a:cs typeface="Times New Roman"/>
                      </a:endParaRPr>
                    </a:p>
                  </a:txBody>
                  <a:tcPr marL="17023" marR="17023" marT="17023" marB="1702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spcAft>
                          <a:spcPts val="0"/>
                        </a:spcAft>
                      </a:pPr>
                      <a:r>
                        <a:rPr lang="en-US" sz="1100" b="1" dirty="0" smtClean="0">
                          <a:solidFill>
                            <a:srgbClr val="191919"/>
                          </a:solidFill>
                          <a:latin typeface="Calibri"/>
                          <a:ea typeface="Calibri"/>
                          <a:cs typeface="Calibri"/>
                        </a:rPr>
                        <a:t>ZONE 1</a:t>
                      </a:r>
                      <a:endParaRPr lang="it-IT" sz="1100" dirty="0" smtClean="0">
                        <a:latin typeface="Calibri"/>
                        <a:ea typeface="Calibri"/>
                        <a:cs typeface="Times New Roman"/>
                      </a:endParaRPr>
                    </a:p>
                    <a:p>
                      <a:pPr algn="l">
                        <a:lnSpc>
                          <a:spcPct val="115000"/>
                        </a:lnSpc>
                        <a:spcAft>
                          <a:spcPts val="0"/>
                        </a:spcAft>
                      </a:pPr>
                      <a:r>
                        <a:rPr lang="en-US" sz="1100" dirty="0" smtClean="0">
                          <a:solidFill>
                            <a:srgbClr val="191919"/>
                          </a:solidFill>
                          <a:latin typeface="Calibri"/>
                          <a:ea typeface="Calibri"/>
                          <a:cs typeface="Calibri"/>
                        </a:rPr>
                        <a:t>IGNITABLE CONCENTRATIONS OF GASES,</a:t>
                      </a:r>
                      <a:endParaRPr lang="it-IT" sz="1100" dirty="0" smtClean="0">
                        <a:latin typeface="Calibri"/>
                        <a:ea typeface="Calibri"/>
                        <a:cs typeface="Times New Roman"/>
                      </a:endParaRPr>
                    </a:p>
                    <a:p>
                      <a:pPr algn="l">
                        <a:lnSpc>
                          <a:spcPct val="115000"/>
                        </a:lnSpc>
                        <a:spcAft>
                          <a:spcPts val="0"/>
                        </a:spcAft>
                      </a:pPr>
                      <a:r>
                        <a:rPr lang="en-US" sz="1100" dirty="0" smtClean="0">
                          <a:solidFill>
                            <a:srgbClr val="191919"/>
                          </a:solidFill>
                          <a:latin typeface="Calibri"/>
                          <a:ea typeface="Calibri"/>
                          <a:cs typeface="Calibri"/>
                        </a:rPr>
                        <a:t>VAPOURS, OR LIQUIDS MAY BE PRESENT</a:t>
                      </a:r>
                      <a:endParaRPr lang="it-IT" sz="1100" dirty="0" smtClean="0">
                        <a:latin typeface="Calibri"/>
                        <a:ea typeface="Calibri"/>
                        <a:cs typeface="Times New Roman"/>
                      </a:endParaRPr>
                    </a:p>
                    <a:p>
                      <a:pPr algn="l">
                        <a:lnSpc>
                          <a:spcPct val="115000"/>
                        </a:lnSpc>
                        <a:spcAft>
                          <a:spcPts val="0"/>
                        </a:spcAft>
                      </a:pPr>
                      <a:r>
                        <a:rPr lang="it-IT" sz="1100" dirty="0" smtClean="0">
                          <a:solidFill>
                            <a:srgbClr val="191919"/>
                          </a:solidFill>
                          <a:latin typeface="Calibri"/>
                          <a:ea typeface="Calibri"/>
                          <a:cs typeface="Calibri"/>
                        </a:rPr>
                        <a:t>UNDER NORMAL OPERATING CONDITIONS</a:t>
                      </a:r>
                      <a:endParaRPr lang="it-IT" sz="1100" dirty="0">
                        <a:latin typeface="Calibri"/>
                        <a:ea typeface="Calibri"/>
                        <a:cs typeface="Times New Roman"/>
                      </a:endParaRPr>
                    </a:p>
                  </a:txBody>
                  <a:tcPr marL="17023" marR="17023" marT="17023" marB="1702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spcAft>
                          <a:spcPts val="0"/>
                        </a:spcAft>
                      </a:pPr>
                      <a:r>
                        <a:rPr lang="en-US" sz="1100" b="1" dirty="0" smtClean="0">
                          <a:solidFill>
                            <a:srgbClr val="191919"/>
                          </a:solidFill>
                          <a:latin typeface="Calibri"/>
                          <a:ea typeface="Calibri"/>
                          <a:cs typeface="Calibri"/>
                        </a:rPr>
                        <a:t>DIVISION 1</a:t>
                      </a:r>
                      <a:endParaRPr lang="it-IT" sz="1100" dirty="0" smtClean="0">
                        <a:latin typeface="Calibri"/>
                        <a:ea typeface="Calibri"/>
                        <a:cs typeface="Times New Roman"/>
                      </a:endParaRPr>
                    </a:p>
                    <a:p>
                      <a:pPr algn="l">
                        <a:lnSpc>
                          <a:spcPct val="115000"/>
                        </a:lnSpc>
                        <a:spcAft>
                          <a:spcPts val="0"/>
                        </a:spcAft>
                      </a:pPr>
                      <a:r>
                        <a:rPr lang="en-US" sz="1100" dirty="0" smtClean="0">
                          <a:solidFill>
                            <a:srgbClr val="191919"/>
                          </a:solidFill>
                          <a:latin typeface="Calibri"/>
                          <a:ea typeface="Calibri"/>
                          <a:cs typeface="Calibri"/>
                        </a:rPr>
                        <a:t>IGNITABLE CONCENTRATIONS OF</a:t>
                      </a:r>
                      <a:r>
                        <a:rPr lang="it-IT" sz="1100" baseline="0" dirty="0" smtClean="0">
                          <a:solidFill>
                            <a:schemeClr val="tx1"/>
                          </a:solidFill>
                          <a:latin typeface="Calibri"/>
                          <a:ea typeface="Calibri"/>
                          <a:cs typeface="Times New Roman"/>
                        </a:rPr>
                        <a:t> </a:t>
                      </a:r>
                      <a:r>
                        <a:rPr lang="en-US" sz="1100" dirty="0" smtClean="0">
                          <a:solidFill>
                            <a:srgbClr val="191919"/>
                          </a:solidFill>
                          <a:latin typeface="Calibri"/>
                          <a:ea typeface="Calibri"/>
                          <a:cs typeface="Calibri"/>
                        </a:rPr>
                        <a:t>COMBUSTIBLE DUSTS MAY BE PRESENT</a:t>
                      </a:r>
                      <a:r>
                        <a:rPr lang="it-IT" sz="1100" baseline="0" dirty="0" smtClean="0">
                          <a:solidFill>
                            <a:schemeClr val="tx1"/>
                          </a:solidFill>
                          <a:latin typeface="Calibri"/>
                          <a:ea typeface="Calibri"/>
                          <a:cs typeface="Times New Roman"/>
                        </a:rPr>
                        <a:t> </a:t>
                      </a:r>
                      <a:r>
                        <a:rPr lang="it-IT" sz="1100" dirty="0" smtClean="0">
                          <a:solidFill>
                            <a:srgbClr val="191919"/>
                          </a:solidFill>
                          <a:latin typeface="Calibri"/>
                          <a:ea typeface="Calibri"/>
                          <a:cs typeface="Calibri"/>
                        </a:rPr>
                        <a:t>UNDER NORMAL OPERATING CONDITIONS</a:t>
                      </a:r>
                      <a:endParaRPr lang="it-IT" sz="1100" dirty="0">
                        <a:latin typeface="Calibri"/>
                        <a:ea typeface="Calibri"/>
                        <a:cs typeface="Times New Roman"/>
                      </a:endParaRPr>
                    </a:p>
                  </a:txBody>
                  <a:tcPr marL="17023" marR="17023" marT="17023" marB="1702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r>
              <a:tr h="914560">
                <a:tc>
                  <a:txBody>
                    <a:bodyPr/>
                    <a:lstStyle/>
                    <a:p>
                      <a:pPr algn="l">
                        <a:lnSpc>
                          <a:spcPct val="115000"/>
                        </a:lnSpc>
                        <a:spcAft>
                          <a:spcPts val="0"/>
                        </a:spcAft>
                      </a:pPr>
                      <a:r>
                        <a:rPr lang="en-US" sz="1100" b="1" dirty="0" smtClean="0">
                          <a:solidFill>
                            <a:srgbClr val="191919"/>
                          </a:solidFill>
                          <a:latin typeface="Calibri"/>
                          <a:ea typeface="Calibri"/>
                          <a:cs typeface="Calibri"/>
                        </a:rPr>
                        <a:t>DIVISION 2</a:t>
                      </a:r>
                      <a:endParaRPr lang="it-IT" sz="1100" dirty="0" smtClean="0">
                        <a:latin typeface="Calibri"/>
                        <a:ea typeface="Calibri"/>
                        <a:cs typeface="Times New Roman"/>
                      </a:endParaRPr>
                    </a:p>
                    <a:p>
                      <a:pPr algn="l">
                        <a:lnSpc>
                          <a:spcPct val="115000"/>
                        </a:lnSpc>
                        <a:spcAft>
                          <a:spcPts val="0"/>
                        </a:spcAft>
                      </a:pPr>
                      <a:r>
                        <a:rPr lang="en-US" sz="1100" dirty="0" smtClean="0">
                          <a:solidFill>
                            <a:srgbClr val="191919"/>
                          </a:solidFill>
                          <a:latin typeface="Calibri"/>
                          <a:ea typeface="Calibri"/>
                          <a:cs typeface="Calibri"/>
                        </a:rPr>
                        <a:t>IGNITABLE CONCENTRATIONS OF GASES,</a:t>
                      </a:r>
                      <a:r>
                        <a:rPr lang="it-IT" sz="1100" baseline="0" dirty="0" smtClean="0">
                          <a:solidFill>
                            <a:schemeClr val="tx1"/>
                          </a:solidFill>
                          <a:latin typeface="Calibri"/>
                          <a:ea typeface="Calibri"/>
                          <a:cs typeface="Times New Roman"/>
                        </a:rPr>
                        <a:t> </a:t>
                      </a:r>
                      <a:r>
                        <a:rPr lang="en-US" sz="1100" dirty="0" smtClean="0">
                          <a:solidFill>
                            <a:srgbClr val="191919"/>
                          </a:solidFill>
                          <a:latin typeface="Calibri"/>
                          <a:ea typeface="Calibri"/>
                          <a:cs typeface="Calibri"/>
                        </a:rPr>
                        <a:t>VAPOURS, OR LIQUIDS ARE NOT LIKELY</a:t>
                      </a:r>
                      <a:r>
                        <a:rPr lang="it-IT" sz="1100" baseline="0" dirty="0" smtClean="0">
                          <a:solidFill>
                            <a:schemeClr val="tx1"/>
                          </a:solidFill>
                          <a:latin typeface="Calibri"/>
                          <a:ea typeface="Calibri"/>
                          <a:cs typeface="Times New Roman"/>
                        </a:rPr>
                        <a:t> </a:t>
                      </a:r>
                      <a:r>
                        <a:rPr lang="it-IT" sz="1100" dirty="0" smtClean="0">
                          <a:solidFill>
                            <a:srgbClr val="191919"/>
                          </a:solidFill>
                          <a:latin typeface="Calibri"/>
                          <a:ea typeface="Calibri"/>
                          <a:cs typeface="Calibri"/>
                        </a:rPr>
                        <a:t>PRESENT UNDER NORMAL OPERATING</a:t>
                      </a:r>
                      <a:r>
                        <a:rPr lang="it-IT" sz="1100" baseline="0" dirty="0" smtClean="0">
                          <a:solidFill>
                            <a:schemeClr val="tx1"/>
                          </a:solidFill>
                          <a:latin typeface="Calibri"/>
                          <a:ea typeface="Calibri"/>
                          <a:cs typeface="Times New Roman"/>
                        </a:rPr>
                        <a:t> </a:t>
                      </a:r>
                      <a:r>
                        <a:rPr lang="it-IT" sz="1100" dirty="0" smtClean="0">
                          <a:solidFill>
                            <a:srgbClr val="191919"/>
                          </a:solidFill>
                          <a:latin typeface="Calibri"/>
                          <a:ea typeface="Calibri"/>
                          <a:cs typeface="Calibri"/>
                        </a:rPr>
                        <a:t>CONDITIONS</a:t>
                      </a:r>
                      <a:endParaRPr lang="it-IT" sz="1100" dirty="0">
                        <a:latin typeface="Calibri"/>
                        <a:ea typeface="Calibri"/>
                        <a:cs typeface="Times New Roman"/>
                      </a:endParaRPr>
                    </a:p>
                  </a:txBody>
                  <a:tcPr marL="17023" marR="17023" marT="17023" marB="1702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spcAft>
                          <a:spcPts val="0"/>
                        </a:spcAft>
                      </a:pPr>
                      <a:r>
                        <a:rPr lang="en-US" sz="1100" b="1" dirty="0" smtClean="0">
                          <a:solidFill>
                            <a:srgbClr val="191919"/>
                          </a:solidFill>
                          <a:latin typeface="Calibri"/>
                          <a:ea typeface="Calibri"/>
                          <a:cs typeface="Calibri"/>
                        </a:rPr>
                        <a:t>ZONE 2</a:t>
                      </a:r>
                      <a:endParaRPr lang="it-IT" sz="1100" dirty="0" smtClean="0">
                        <a:latin typeface="Calibri"/>
                        <a:ea typeface="Calibri"/>
                        <a:cs typeface="Times New Roman"/>
                      </a:endParaRPr>
                    </a:p>
                    <a:p>
                      <a:pPr algn="l">
                        <a:lnSpc>
                          <a:spcPct val="115000"/>
                        </a:lnSpc>
                        <a:spcAft>
                          <a:spcPts val="0"/>
                        </a:spcAft>
                      </a:pPr>
                      <a:r>
                        <a:rPr lang="en-US" sz="1100" dirty="0" smtClean="0">
                          <a:solidFill>
                            <a:srgbClr val="191919"/>
                          </a:solidFill>
                          <a:latin typeface="Calibri"/>
                          <a:ea typeface="Calibri"/>
                          <a:cs typeface="Calibri"/>
                        </a:rPr>
                        <a:t>IGNITABLE CONCENTRATIONS OF GASES,</a:t>
                      </a:r>
                      <a:r>
                        <a:rPr lang="it-IT" sz="1100" baseline="0" dirty="0" smtClean="0">
                          <a:solidFill>
                            <a:schemeClr val="tx1"/>
                          </a:solidFill>
                          <a:latin typeface="Calibri"/>
                          <a:ea typeface="Calibri"/>
                          <a:cs typeface="Times New Roman"/>
                        </a:rPr>
                        <a:t> </a:t>
                      </a:r>
                      <a:r>
                        <a:rPr lang="en-US" sz="1100" dirty="0" smtClean="0">
                          <a:solidFill>
                            <a:srgbClr val="191919"/>
                          </a:solidFill>
                          <a:latin typeface="Calibri"/>
                          <a:ea typeface="Calibri"/>
                          <a:cs typeface="Calibri"/>
                        </a:rPr>
                        <a:t>VAPOURS, OR LIQUIDS ARE NOT LIKELY</a:t>
                      </a:r>
                      <a:r>
                        <a:rPr lang="it-IT" sz="1100" baseline="0" dirty="0" smtClean="0">
                          <a:solidFill>
                            <a:schemeClr val="tx1"/>
                          </a:solidFill>
                          <a:latin typeface="Calibri"/>
                          <a:ea typeface="Calibri"/>
                          <a:cs typeface="Times New Roman"/>
                        </a:rPr>
                        <a:t> </a:t>
                      </a:r>
                      <a:r>
                        <a:rPr lang="it-IT" sz="1100" dirty="0" smtClean="0">
                          <a:solidFill>
                            <a:srgbClr val="191919"/>
                          </a:solidFill>
                          <a:latin typeface="Calibri"/>
                          <a:ea typeface="Calibri"/>
                          <a:cs typeface="Calibri"/>
                        </a:rPr>
                        <a:t>PRESENT UNDER NORMAL OPERATING</a:t>
                      </a:r>
                      <a:r>
                        <a:rPr lang="it-IT" sz="1100" baseline="0" dirty="0" smtClean="0">
                          <a:solidFill>
                            <a:schemeClr val="tx1"/>
                          </a:solidFill>
                          <a:latin typeface="Calibri"/>
                          <a:ea typeface="Calibri"/>
                          <a:cs typeface="Times New Roman"/>
                        </a:rPr>
                        <a:t> </a:t>
                      </a:r>
                      <a:r>
                        <a:rPr lang="it-IT" sz="1100" dirty="0" smtClean="0">
                          <a:solidFill>
                            <a:srgbClr val="191919"/>
                          </a:solidFill>
                          <a:latin typeface="Calibri"/>
                          <a:ea typeface="Calibri"/>
                          <a:cs typeface="Calibri"/>
                        </a:rPr>
                        <a:t>CONDITIONS</a:t>
                      </a:r>
                      <a:endParaRPr lang="it-IT" sz="1100" dirty="0">
                        <a:latin typeface="Calibri"/>
                        <a:ea typeface="Calibri"/>
                        <a:cs typeface="Times New Roman"/>
                      </a:endParaRPr>
                    </a:p>
                  </a:txBody>
                  <a:tcPr marL="17023" marR="17023" marT="17023" marB="1702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spcAft>
                          <a:spcPts val="0"/>
                        </a:spcAft>
                      </a:pPr>
                      <a:r>
                        <a:rPr lang="en-US" sz="1100" b="1" dirty="0" smtClean="0">
                          <a:solidFill>
                            <a:srgbClr val="191919"/>
                          </a:solidFill>
                          <a:latin typeface="Calibri"/>
                          <a:ea typeface="Calibri"/>
                          <a:cs typeface="Calibri"/>
                        </a:rPr>
                        <a:t>DIVISION 2</a:t>
                      </a:r>
                      <a:endParaRPr lang="it-IT" sz="1100" dirty="0" smtClean="0">
                        <a:latin typeface="Calibri"/>
                        <a:ea typeface="Calibri"/>
                        <a:cs typeface="Times New Roman"/>
                      </a:endParaRPr>
                    </a:p>
                    <a:p>
                      <a:pPr algn="l">
                        <a:lnSpc>
                          <a:spcPct val="115000"/>
                        </a:lnSpc>
                        <a:spcAft>
                          <a:spcPts val="0"/>
                        </a:spcAft>
                      </a:pPr>
                      <a:r>
                        <a:rPr lang="en-US" sz="1100" dirty="0" smtClean="0">
                          <a:solidFill>
                            <a:srgbClr val="191919"/>
                          </a:solidFill>
                          <a:latin typeface="Calibri"/>
                          <a:ea typeface="Calibri"/>
                          <a:cs typeface="Calibri"/>
                        </a:rPr>
                        <a:t>IGNITABLE CONCENTRATIONS OF</a:t>
                      </a:r>
                      <a:r>
                        <a:rPr lang="it-IT" sz="1100" baseline="0" dirty="0" smtClean="0">
                          <a:solidFill>
                            <a:schemeClr val="tx1"/>
                          </a:solidFill>
                          <a:latin typeface="Calibri"/>
                          <a:ea typeface="Calibri"/>
                          <a:cs typeface="Times New Roman"/>
                        </a:rPr>
                        <a:t> </a:t>
                      </a:r>
                      <a:r>
                        <a:rPr lang="en-US" sz="1100" dirty="0" smtClean="0">
                          <a:solidFill>
                            <a:srgbClr val="191919"/>
                          </a:solidFill>
                          <a:latin typeface="Calibri"/>
                          <a:ea typeface="Calibri"/>
                          <a:cs typeface="Calibri"/>
                        </a:rPr>
                        <a:t>COMBUSTIBLE DUSTS ARE NOT LIKELY</a:t>
                      </a:r>
                      <a:r>
                        <a:rPr lang="it-IT" sz="1100" baseline="0" dirty="0" smtClean="0">
                          <a:solidFill>
                            <a:schemeClr val="tx1"/>
                          </a:solidFill>
                          <a:latin typeface="Calibri"/>
                          <a:ea typeface="Calibri"/>
                          <a:cs typeface="Times New Roman"/>
                        </a:rPr>
                        <a:t> </a:t>
                      </a:r>
                      <a:r>
                        <a:rPr lang="it-IT" sz="1100" dirty="0" smtClean="0">
                          <a:solidFill>
                            <a:srgbClr val="191919"/>
                          </a:solidFill>
                          <a:latin typeface="Calibri"/>
                          <a:ea typeface="Calibri"/>
                          <a:cs typeface="Calibri"/>
                        </a:rPr>
                        <a:t>PRESENT UNDER</a:t>
                      </a:r>
                      <a:r>
                        <a:rPr lang="it-IT" sz="1100" baseline="0" dirty="0" smtClean="0">
                          <a:solidFill>
                            <a:srgbClr val="191919"/>
                          </a:solidFill>
                          <a:latin typeface="Calibri"/>
                          <a:ea typeface="Calibri"/>
                          <a:cs typeface="Calibri"/>
                        </a:rPr>
                        <a:t> </a:t>
                      </a:r>
                      <a:r>
                        <a:rPr lang="it-IT" sz="1100" dirty="0" smtClean="0">
                          <a:solidFill>
                            <a:srgbClr val="191919"/>
                          </a:solidFill>
                          <a:latin typeface="Calibri"/>
                          <a:ea typeface="Calibri"/>
                          <a:cs typeface="Calibri"/>
                        </a:rPr>
                        <a:t>NORMAL OPERATING</a:t>
                      </a:r>
                      <a:r>
                        <a:rPr lang="it-IT" sz="1100" baseline="0" dirty="0" smtClean="0">
                          <a:solidFill>
                            <a:schemeClr val="tx1"/>
                          </a:solidFill>
                          <a:latin typeface="Calibri"/>
                          <a:ea typeface="Calibri"/>
                          <a:cs typeface="Times New Roman"/>
                        </a:rPr>
                        <a:t> </a:t>
                      </a:r>
                      <a:r>
                        <a:rPr lang="it-IT" sz="1100" dirty="0" smtClean="0">
                          <a:solidFill>
                            <a:srgbClr val="191919"/>
                          </a:solidFill>
                          <a:latin typeface="Calibri"/>
                          <a:ea typeface="Calibri"/>
                          <a:cs typeface="Calibri"/>
                        </a:rPr>
                        <a:t>CONDITIONS</a:t>
                      </a:r>
                      <a:endParaRPr lang="it-IT" sz="1100" dirty="0">
                        <a:latin typeface="Calibri"/>
                        <a:ea typeface="Calibri"/>
                        <a:cs typeface="Times New Roman"/>
                      </a:endParaRPr>
                    </a:p>
                  </a:txBody>
                  <a:tcPr marL="17023" marR="17023" marT="17023" marB="1702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r>
              <a:tr h="1089903">
                <a:tc>
                  <a:txBody>
                    <a:bodyPr/>
                    <a:lstStyle/>
                    <a:p>
                      <a:pPr algn="l">
                        <a:lnSpc>
                          <a:spcPct val="115000"/>
                        </a:lnSpc>
                        <a:spcAft>
                          <a:spcPts val="0"/>
                        </a:spcAft>
                      </a:pPr>
                      <a:r>
                        <a:rPr lang="en-US" sz="1100" b="1" dirty="0" smtClean="0">
                          <a:solidFill>
                            <a:srgbClr val="191919"/>
                          </a:solidFill>
                          <a:latin typeface="Calibri"/>
                          <a:ea typeface="Calibri"/>
                          <a:cs typeface="Calibri"/>
                        </a:rPr>
                        <a:t>CLASS I GROUPS</a:t>
                      </a:r>
                      <a:endParaRPr lang="it-IT" sz="1100" dirty="0" smtClean="0">
                        <a:latin typeface="Calibri"/>
                        <a:ea typeface="Calibri"/>
                        <a:cs typeface="Times New Roman"/>
                      </a:endParaRPr>
                    </a:p>
                    <a:p>
                      <a:pPr algn="l">
                        <a:lnSpc>
                          <a:spcPct val="115000"/>
                        </a:lnSpc>
                        <a:spcAft>
                          <a:spcPts val="0"/>
                        </a:spcAft>
                      </a:pPr>
                      <a:r>
                        <a:rPr lang="en-US" sz="1100" dirty="0" smtClean="0">
                          <a:solidFill>
                            <a:srgbClr val="191919"/>
                          </a:solidFill>
                          <a:latin typeface="Calibri"/>
                          <a:ea typeface="Calibri"/>
                          <a:cs typeface="Calibri"/>
                        </a:rPr>
                        <a:t>DIVISION 1 AND 2:</a:t>
                      </a:r>
                      <a:endParaRPr lang="it-IT" sz="1100" dirty="0" smtClean="0">
                        <a:latin typeface="Calibri"/>
                        <a:ea typeface="Calibri"/>
                        <a:cs typeface="Times New Roman"/>
                      </a:endParaRPr>
                    </a:p>
                    <a:p>
                      <a:pPr algn="l">
                        <a:lnSpc>
                          <a:spcPct val="115000"/>
                        </a:lnSpc>
                        <a:spcAft>
                          <a:spcPts val="0"/>
                        </a:spcAft>
                      </a:pPr>
                      <a:r>
                        <a:rPr lang="it-IT" sz="1100" dirty="0" smtClean="0">
                          <a:solidFill>
                            <a:srgbClr val="191919"/>
                          </a:solidFill>
                          <a:latin typeface="Calibri"/>
                          <a:ea typeface="Calibri"/>
                          <a:cs typeface="Calibri"/>
                        </a:rPr>
                        <a:t>A (ACETYLENE)</a:t>
                      </a:r>
                      <a:endParaRPr lang="it-IT" sz="1100" dirty="0" smtClean="0">
                        <a:latin typeface="Calibri"/>
                        <a:ea typeface="Calibri"/>
                        <a:cs typeface="Times New Roman"/>
                      </a:endParaRPr>
                    </a:p>
                    <a:p>
                      <a:pPr algn="l">
                        <a:lnSpc>
                          <a:spcPct val="115000"/>
                        </a:lnSpc>
                        <a:spcAft>
                          <a:spcPts val="0"/>
                        </a:spcAft>
                      </a:pPr>
                      <a:r>
                        <a:rPr lang="it-IT" sz="1100" dirty="0" smtClean="0">
                          <a:solidFill>
                            <a:srgbClr val="191919"/>
                          </a:solidFill>
                          <a:latin typeface="Calibri"/>
                          <a:ea typeface="Calibri"/>
                          <a:cs typeface="Calibri"/>
                        </a:rPr>
                        <a:t>B (HYDROGEN)</a:t>
                      </a:r>
                      <a:endParaRPr lang="it-IT" sz="1100" dirty="0" smtClean="0">
                        <a:latin typeface="Calibri"/>
                        <a:ea typeface="Calibri"/>
                        <a:cs typeface="Times New Roman"/>
                      </a:endParaRPr>
                    </a:p>
                    <a:p>
                      <a:pPr algn="l">
                        <a:lnSpc>
                          <a:spcPct val="115000"/>
                        </a:lnSpc>
                        <a:spcAft>
                          <a:spcPts val="0"/>
                        </a:spcAft>
                      </a:pPr>
                      <a:r>
                        <a:rPr lang="it-IT" sz="1100" dirty="0" smtClean="0">
                          <a:solidFill>
                            <a:srgbClr val="191919"/>
                          </a:solidFill>
                          <a:latin typeface="Calibri"/>
                          <a:ea typeface="Calibri"/>
                          <a:cs typeface="Calibri"/>
                        </a:rPr>
                        <a:t>C (ETHYLENE)</a:t>
                      </a:r>
                      <a:endParaRPr lang="it-IT" sz="1100" dirty="0" smtClean="0">
                        <a:latin typeface="Calibri"/>
                        <a:ea typeface="Calibri"/>
                        <a:cs typeface="Times New Roman"/>
                      </a:endParaRPr>
                    </a:p>
                    <a:p>
                      <a:pPr algn="l">
                        <a:lnSpc>
                          <a:spcPct val="115000"/>
                        </a:lnSpc>
                        <a:spcAft>
                          <a:spcPts val="0"/>
                        </a:spcAft>
                      </a:pPr>
                      <a:r>
                        <a:rPr lang="it-IT" sz="1100" dirty="0" smtClean="0">
                          <a:solidFill>
                            <a:srgbClr val="191919"/>
                          </a:solidFill>
                          <a:latin typeface="Calibri"/>
                          <a:ea typeface="Calibri"/>
                          <a:cs typeface="Calibri"/>
                        </a:rPr>
                        <a:t>D (PROPANE)</a:t>
                      </a:r>
                      <a:endParaRPr lang="it-IT" sz="1100" dirty="0">
                        <a:latin typeface="Calibri"/>
                        <a:ea typeface="Calibri"/>
                        <a:cs typeface="Times New Roman"/>
                      </a:endParaRPr>
                    </a:p>
                  </a:txBody>
                  <a:tcPr marL="17023" marR="17023" marT="17023" marB="1702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spcAft>
                          <a:spcPts val="0"/>
                        </a:spcAft>
                      </a:pPr>
                      <a:r>
                        <a:rPr lang="en-US" sz="1100" b="1" dirty="0" smtClean="0">
                          <a:solidFill>
                            <a:srgbClr val="191919"/>
                          </a:solidFill>
                          <a:latin typeface="Calibri"/>
                          <a:ea typeface="Calibri"/>
                          <a:cs typeface="Calibri"/>
                        </a:rPr>
                        <a:t>CLASS I GROUPS</a:t>
                      </a:r>
                      <a:endParaRPr lang="it-IT" sz="1100" dirty="0" smtClean="0">
                        <a:latin typeface="Calibri"/>
                        <a:ea typeface="Calibri"/>
                        <a:cs typeface="Times New Roman"/>
                      </a:endParaRPr>
                    </a:p>
                    <a:p>
                      <a:pPr algn="l">
                        <a:lnSpc>
                          <a:spcPct val="115000"/>
                        </a:lnSpc>
                        <a:spcAft>
                          <a:spcPts val="0"/>
                        </a:spcAft>
                      </a:pPr>
                      <a:r>
                        <a:rPr lang="en-US" sz="1100" dirty="0" smtClean="0">
                          <a:solidFill>
                            <a:srgbClr val="191919"/>
                          </a:solidFill>
                          <a:latin typeface="Calibri"/>
                          <a:ea typeface="Calibri"/>
                          <a:cs typeface="Calibri"/>
                        </a:rPr>
                        <a:t>ZONE 0, 1 AND 2</a:t>
                      </a:r>
                      <a:endParaRPr lang="it-IT" sz="1100" dirty="0" smtClean="0">
                        <a:latin typeface="Calibri"/>
                        <a:ea typeface="Calibri"/>
                        <a:cs typeface="Times New Roman"/>
                      </a:endParaRPr>
                    </a:p>
                    <a:p>
                      <a:pPr algn="l">
                        <a:lnSpc>
                          <a:spcPct val="115000"/>
                        </a:lnSpc>
                        <a:spcAft>
                          <a:spcPts val="0"/>
                        </a:spcAft>
                      </a:pPr>
                      <a:r>
                        <a:rPr lang="en-US" sz="1100" dirty="0" smtClean="0">
                          <a:solidFill>
                            <a:srgbClr val="191919"/>
                          </a:solidFill>
                          <a:latin typeface="Calibri"/>
                          <a:ea typeface="Calibri"/>
                          <a:cs typeface="Calibri"/>
                        </a:rPr>
                        <a:t>IIC (ACETYLENE AND HYDROGEN)</a:t>
                      </a:r>
                      <a:endParaRPr lang="it-IT" sz="1100" dirty="0" smtClean="0">
                        <a:latin typeface="Calibri"/>
                        <a:ea typeface="Calibri"/>
                        <a:cs typeface="Times New Roman"/>
                      </a:endParaRPr>
                    </a:p>
                    <a:p>
                      <a:pPr algn="l">
                        <a:lnSpc>
                          <a:spcPct val="115000"/>
                        </a:lnSpc>
                        <a:spcAft>
                          <a:spcPts val="0"/>
                        </a:spcAft>
                      </a:pPr>
                      <a:r>
                        <a:rPr lang="en-US" sz="1100" dirty="0" smtClean="0">
                          <a:solidFill>
                            <a:srgbClr val="191919"/>
                          </a:solidFill>
                          <a:latin typeface="Calibri"/>
                          <a:ea typeface="Calibri"/>
                          <a:cs typeface="Calibri"/>
                        </a:rPr>
                        <a:t>IIB (ETHYLENE)</a:t>
                      </a:r>
                      <a:endParaRPr lang="it-IT" sz="1100" dirty="0" smtClean="0">
                        <a:latin typeface="Calibri"/>
                        <a:ea typeface="Calibri"/>
                        <a:cs typeface="Times New Roman"/>
                      </a:endParaRPr>
                    </a:p>
                    <a:p>
                      <a:pPr algn="l">
                        <a:lnSpc>
                          <a:spcPct val="115000"/>
                        </a:lnSpc>
                        <a:spcAft>
                          <a:spcPts val="0"/>
                        </a:spcAft>
                      </a:pPr>
                      <a:r>
                        <a:rPr lang="it-IT" sz="1100" dirty="0" smtClean="0">
                          <a:solidFill>
                            <a:srgbClr val="191919"/>
                          </a:solidFill>
                          <a:latin typeface="Calibri"/>
                          <a:ea typeface="Calibri"/>
                          <a:cs typeface="Calibri"/>
                        </a:rPr>
                        <a:t>IIA (PROPANE)</a:t>
                      </a:r>
                      <a:endParaRPr lang="it-IT" sz="1100" dirty="0">
                        <a:latin typeface="Calibri"/>
                        <a:ea typeface="Calibri"/>
                        <a:cs typeface="Times New Roman"/>
                      </a:endParaRPr>
                    </a:p>
                  </a:txBody>
                  <a:tcPr marL="17023" marR="17023" marT="17023" marB="1702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c>
                  <a:txBody>
                    <a:bodyPr/>
                    <a:lstStyle/>
                    <a:p>
                      <a:pPr algn="l">
                        <a:lnSpc>
                          <a:spcPct val="115000"/>
                        </a:lnSpc>
                        <a:spcAft>
                          <a:spcPts val="0"/>
                        </a:spcAft>
                      </a:pPr>
                      <a:r>
                        <a:rPr lang="en-US" sz="1100" b="1" dirty="0" smtClean="0">
                          <a:solidFill>
                            <a:srgbClr val="191919"/>
                          </a:solidFill>
                          <a:latin typeface="Calibri"/>
                          <a:ea typeface="Calibri"/>
                          <a:cs typeface="Calibri"/>
                        </a:rPr>
                        <a:t>CLASS II GROUPS</a:t>
                      </a:r>
                      <a:endParaRPr lang="it-IT" sz="1100" dirty="0" smtClean="0">
                        <a:latin typeface="Calibri"/>
                        <a:ea typeface="Calibri"/>
                        <a:cs typeface="Times New Roman"/>
                      </a:endParaRPr>
                    </a:p>
                    <a:p>
                      <a:pPr algn="l">
                        <a:lnSpc>
                          <a:spcPct val="115000"/>
                        </a:lnSpc>
                        <a:spcAft>
                          <a:spcPts val="0"/>
                        </a:spcAft>
                      </a:pPr>
                      <a:r>
                        <a:rPr lang="en-US" sz="1100" dirty="0" smtClean="0">
                          <a:solidFill>
                            <a:srgbClr val="191919"/>
                          </a:solidFill>
                          <a:latin typeface="Calibri"/>
                          <a:ea typeface="Calibri"/>
                          <a:cs typeface="Calibri"/>
                        </a:rPr>
                        <a:t>DIVISION 1 AND 2:</a:t>
                      </a:r>
                      <a:endParaRPr lang="it-IT" sz="1100" dirty="0" smtClean="0">
                        <a:latin typeface="Calibri"/>
                        <a:ea typeface="Calibri"/>
                        <a:cs typeface="Times New Roman"/>
                      </a:endParaRPr>
                    </a:p>
                    <a:p>
                      <a:pPr algn="l">
                        <a:lnSpc>
                          <a:spcPct val="115000"/>
                        </a:lnSpc>
                        <a:spcAft>
                          <a:spcPts val="0"/>
                        </a:spcAft>
                      </a:pPr>
                      <a:r>
                        <a:rPr lang="it-IT" sz="1100" dirty="0" smtClean="0">
                          <a:solidFill>
                            <a:srgbClr val="191919"/>
                          </a:solidFill>
                          <a:latin typeface="Calibri"/>
                          <a:ea typeface="Calibri"/>
                          <a:cs typeface="Calibri"/>
                        </a:rPr>
                        <a:t>E (METAL DUSTS)</a:t>
                      </a:r>
                      <a:endParaRPr lang="it-IT" sz="1100" dirty="0" smtClean="0">
                        <a:latin typeface="Calibri"/>
                        <a:ea typeface="Calibri"/>
                        <a:cs typeface="Times New Roman"/>
                      </a:endParaRPr>
                    </a:p>
                    <a:p>
                      <a:pPr algn="l">
                        <a:lnSpc>
                          <a:spcPct val="115000"/>
                        </a:lnSpc>
                        <a:spcAft>
                          <a:spcPts val="0"/>
                        </a:spcAft>
                      </a:pPr>
                      <a:r>
                        <a:rPr lang="it-IT" sz="1100" dirty="0" smtClean="0">
                          <a:solidFill>
                            <a:srgbClr val="191919"/>
                          </a:solidFill>
                          <a:latin typeface="Calibri"/>
                          <a:ea typeface="Calibri"/>
                          <a:cs typeface="Calibri"/>
                        </a:rPr>
                        <a:t>F (COAL)</a:t>
                      </a:r>
                      <a:endParaRPr lang="it-IT" sz="1100" dirty="0" smtClean="0">
                        <a:latin typeface="Calibri"/>
                        <a:ea typeface="Calibri"/>
                        <a:cs typeface="Times New Roman"/>
                      </a:endParaRPr>
                    </a:p>
                    <a:p>
                      <a:pPr algn="l">
                        <a:lnSpc>
                          <a:spcPct val="115000"/>
                        </a:lnSpc>
                        <a:spcAft>
                          <a:spcPts val="0"/>
                        </a:spcAft>
                      </a:pPr>
                      <a:r>
                        <a:rPr lang="it-IT" sz="1100" dirty="0" smtClean="0">
                          <a:solidFill>
                            <a:srgbClr val="191919"/>
                          </a:solidFill>
                          <a:latin typeface="Calibri"/>
                          <a:ea typeface="Calibri"/>
                          <a:cs typeface="Calibri"/>
                        </a:rPr>
                        <a:t>G (GRAIN)</a:t>
                      </a:r>
                      <a:endParaRPr lang="it-IT" sz="1100" dirty="0">
                        <a:latin typeface="Calibri"/>
                        <a:ea typeface="Calibri"/>
                        <a:cs typeface="Times New Roman"/>
                      </a:endParaRPr>
                    </a:p>
                  </a:txBody>
                  <a:tcPr marL="17023" marR="17023" marT="17023" marB="1702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CE5"/>
                    </a:solidFill>
                  </a:tcPr>
                </a:tc>
              </a:tr>
            </a:tbl>
          </a:graphicData>
        </a:graphic>
      </p:graphicFrame>
      <p:pic>
        <p:nvPicPr>
          <p:cNvPr id="5" name="Immagine 4"/>
          <p:cNvPicPr>
            <a:picLocks noChangeAspect="1"/>
          </p:cNvPicPr>
          <p:nvPr/>
        </p:nvPicPr>
        <p:blipFill>
          <a:blip r:embed="rId2" cstate="print"/>
          <a:srcRect/>
          <a:stretch>
            <a:fillRect/>
          </a:stretch>
        </p:blipFill>
        <p:spPr bwMode="auto">
          <a:xfrm>
            <a:off x="5765800" y="0"/>
            <a:ext cx="3378200" cy="314325"/>
          </a:xfrm>
          <a:prstGeom prst="rect">
            <a:avLst/>
          </a:prstGeom>
          <a:noFill/>
          <a:ln w="9525">
            <a:noFill/>
            <a:miter lim="800000"/>
            <a:headEnd/>
            <a:tailEnd/>
          </a:ln>
        </p:spPr>
      </p:pic>
      <p:sp>
        <p:nvSpPr>
          <p:cNvPr id="6"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8</a:t>
            </a:fld>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bwMode="auto">
          <a:xfrm>
            <a:off x="0" y="857232"/>
            <a:ext cx="9144000" cy="1143000"/>
          </a:xfrm>
          <a:noFill/>
          <a:ln>
            <a:miter lim="800000"/>
            <a:headEnd/>
            <a:tailEnd/>
          </a:ln>
        </p:spPr>
        <p:txBody>
          <a:bodyPr vert="horz" wrap="square" lIns="91440" tIns="45720" rIns="91440" bIns="45720" numCol="1" anchor="t" anchorCtr="0" compatLnSpc="1">
            <a:prstTxWarp prst="textNoShape">
              <a:avLst/>
            </a:prstTxWarp>
            <a:noAutofit/>
          </a:bodyPr>
          <a:lstStyle/>
          <a:p>
            <a:pPr algn="ctr"/>
            <a:r>
              <a:rPr lang="it-IT" sz="3600" dirty="0" smtClean="0">
                <a:solidFill>
                  <a:schemeClr val="tx1"/>
                </a:solidFill>
                <a:latin typeface="Arial" pitchFamily="34" charset="0"/>
                <a:ea typeface="+mn-ea"/>
                <a:cs typeface="Arial" pitchFamily="34" charset="0"/>
              </a:rPr>
              <a:t>TUDERTECHNICA HOSES </a:t>
            </a:r>
            <a:br>
              <a:rPr lang="it-IT" sz="3600" dirty="0" smtClean="0">
                <a:solidFill>
                  <a:schemeClr val="tx1"/>
                </a:solidFill>
                <a:latin typeface="Arial" pitchFamily="34" charset="0"/>
                <a:ea typeface="+mn-ea"/>
                <a:cs typeface="Arial" pitchFamily="34" charset="0"/>
              </a:rPr>
            </a:br>
            <a:r>
              <a:rPr lang="it-IT" sz="3600" dirty="0" smtClean="0">
                <a:solidFill>
                  <a:schemeClr val="tx1"/>
                </a:solidFill>
                <a:latin typeface="Arial" pitchFamily="34" charset="0"/>
                <a:ea typeface="+mn-ea"/>
                <a:cs typeface="Arial" pitchFamily="34" charset="0"/>
              </a:rPr>
              <a:t>MAIN CHARACTERISTICS</a:t>
            </a:r>
          </a:p>
        </p:txBody>
      </p:sp>
      <p:sp>
        <p:nvSpPr>
          <p:cNvPr id="3" name="Segnaposto contenuto 2"/>
          <p:cNvSpPr>
            <a:spLocks noGrp="1"/>
          </p:cNvSpPr>
          <p:nvPr>
            <p:ph idx="1"/>
          </p:nvPr>
        </p:nvSpPr>
        <p:spPr>
          <a:xfrm>
            <a:off x="214282" y="2143116"/>
            <a:ext cx="8720138" cy="4330700"/>
          </a:xfrm>
        </p:spPr>
        <p:txBody>
          <a:bodyPr>
            <a:normAutofit/>
          </a:bodyPr>
          <a:lstStyle/>
          <a:p>
            <a:pPr>
              <a:defRPr/>
            </a:pPr>
            <a:r>
              <a:rPr lang="en-US" sz="2200" cap="all" dirty="0" smtClean="0">
                <a:latin typeface="+mj-lt"/>
              </a:rPr>
              <a:t>Designed according to EN12115 standard (one of the most stringent norms used for the design and production of chemical hoses)</a:t>
            </a:r>
            <a:endParaRPr lang="it-IT" sz="2200" cap="all" dirty="0" smtClean="0">
              <a:latin typeface="+mj-lt"/>
            </a:endParaRPr>
          </a:p>
          <a:p>
            <a:pPr>
              <a:defRPr/>
            </a:pPr>
            <a:r>
              <a:rPr lang="en-US" sz="2200" cap="all" dirty="0" smtClean="0">
                <a:latin typeface="+mj-lt"/>
              </a:rPr>
              <a:t>Tested and certified by INERIS for use in </a:t>
            </a:r>
            <a:r>
              <a:rPr lang="en-US" sz="2200" cap="all" dirty="0" err="1" smtClean="0">
                <a:latin typeface="+mj-lt"/>
              </a:rPr>
              <a:t>Atex</a:t>
            </a:r>
            <a:r>
              <a:rPr lang="en-US" sz="2200" cap="all" dirty="0" smtClean="0">
                <a:latin typeface="+mj-lt"/>
              </a:rPr>
              <a:t> area (Ex-Zone)</a:t>
            </a:r>
            <a:endParaRPr lang="it-IT" sz="2200" cap="all" dirty="0" smtClean="0">
              <a:latin typeface="+mj-lt"/>
            </a:endParaRPr>
          </a:p>
          <a:p>
            <a:pPr>
              <a:defRPr/>
            </a:pPr>
            <a:r>
              <a:rPr lang="en-US" sz="2200" cap="all" dirty="0" smtClean="0">
                <a:latin typeface="+mj-lt"/>
              </a:rPr>
              <a:t>Galvanized (Zinc coated) or stainless steel wire helices, superior oxidation resistance</a:t>
            </a:r>
            <a:endParaRPr lang="it-IT" sz="2200" cap="all" dirty="0" smtClean="0">
              <a:latin typeface="+mj-lt"/>
            </a:endParaRPr>
          </a:p>
          <a:p>
            <a:pPr>
              <a:defRPr/>
            </a:pPr>
            <a:r>
              <a:rPr lang="en-US" sz="2200" cap="all" dirty="0" smtClean="0">
                <a:latin typeface="+mj-lt"/>
              </a:rPr>
              <a:t>Robust textile construction, superior pressure resistance</a:t>
            </a:r>
            <a:endParaRPr lang="it-IT" sz="2200" cap="all" dirty="0" smtClean="0">
              <a:latin typeface="+mj-lt"/>
            </a:endParaRPr>
          </a:p>
          <a:p>
            <a:pPr>
              <a:defRPr/>
            </a:pPr>
            <a:r>
              <a:rPr lang="en-US" sz="2200" cap="all" dirty="0" smtClean="0">
                <a:latin typeface="+mj-lt"/>
              </a:rPr>
              <a:t>Accurate choice of materials</a:t>
            </a:r>
            <a:endParaRPr lang="it-IT" sz="2200" cap="all" dirty="0" smtClean="0">
              <a:latin typeface="+mj-lt"/>
            </a:endParaRPr>
          </a:p>
          <a:p>
            <a:pPr>
              <a:defRPr/>
            </a:pPr>
            <a:r>
              <a:rPr lang="en-US" sz="2200" cap="all" dirty="0" smtClean="0">
                <a:latin typeface="+mj-lt"/>
              </a:rPr>
              <a:t>Flammability </a:t>
            </a:r>
            <a:r>
              <a:rPr lang="en-US" sz="2200" cap="all" dirty="0" err="1" smtClean="0">
                <a:latin typeface="+mj-lt"/>
              </a:rPr>
              <a:t>testED</a:t>
            </a:r>
            <a:r>
              <a:rPr lang="en-US" sz="2200" cap="all" dirty="0" smtClean="0">
                <a:latin typeface="+mj-lt"/>
              </a:rPr>
              <a:t> </a:t>
            </a:r>
            <a:endParaRPr lang="it-IT" sz="2200" cap="all" dirty="0" smtClean="0">
              <a:latin typeface="+mj-lt"/>
            </a:endParaRPr>
          </a:p>
          <a:p>
            <a:pPr>
              <a:defRPr/>
            </a:pPr>
            <a:r>
              <a:rPr lang="en-US" sz="2200" cap="all" dirty="0" err="1" smtClean="0">
                <a:latin typeface="+mj-lt"/>
              </a:rPr>
              <a:t>ElectricalLY</a:t>
            </a:r>
            <a:r>
              <a:rPr lang="en-US" sz="2200" cap="all" dirty="0" smtClean="0">
                <a:latin typeface="+mj-lt"/>
              </a:rPr>
              <a:t> conductive</a:t>
            </a:r>
            <a:endParaRPr lang="it-IT" sz="2200" cap="all" dirty="0">
              <a:latin typeface="+mj-lt"/>
            </a:endParaRPr>
          </a:p>
        </p:txBody>
      </p:sp>
      <p:pic>
        <p:nvPicPr>
          <p:cNvPr id="5" name="Immagine 4"/>
          <p:cNvPicPr>
            <a:picLocks noChangeAspect="1"/>
          </p:cNvPicPr>
          <p:nvPr/>
        </p:nvPicPr>
        <p:blipFill>
          <a:blip r:embed="rId3" cstate="print"/>
          <a:srcRect/>
          <a:stretch>
            <a:fillRect/>
          </a:stretch>
        </p:blipFill>
        <p:spPr bwMode="auto">
          <a:xfrm>
            <a:off x="5765800" y="0"/>
            <a:ext cx="3378200" cy="314325"/>
          </a:xfrm>
          <a:prstGeom prst="rect">
            <a:avLst/>
          </a:prstGeom>
          <a:noFill/>
          <a:ln w="9525">
            <a:noFill/>
            <a:miter lim="800000"/>
            <a:headEnd/>
            <a:tailEnd/>
          </a:ln>
        </p:spPr>
      </p:pic>
      <p:sp>
        <p:nvSpPr>
          <p:cNvPr id="6" name="Segnaposto numero diapositiva 7"/>
          <p:cNvSpPr>
            <a:spLocks noGrp="1"/>
          </p:cNvSpPr>
          <p:nvPr>
            <p:ph type="sldNum" sz="quarter" idx="12"/>
          </p:nvPr>
        </p:nvSpPr>
        <p:spPr>
          <a:xfrm>
            <a:off x="7924800" y="6356350"/>
            <a:ext cx="762000" cy="365125"/>
          </a:xfrm>
        </p:spPr>
        <p:txBody>
          <a:bodyPr/>
          <a:lstStyle/>
          <a:p>
            <a:fld id="{8103338E-8481-4804-95FA-06E8933FE2D2}" type="slidenum">
              <a:rPr lang="it-IT" smtClean="0"/>
              <a:pPr/>
              <a:t>9</a:t>
            </a:fld>
            <a:endParaRPr lang="it-IT"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703</TotalTime>
  <Words>3329</Words>
  <Application>Microsoft Office PowerPoint</Application>
  <PresentationFormat>Presentazione su schermo (4:3)</PresentationFormat>
  <Paragraphs>449</Paragraphs>
  <Slides>38</Slides>
  <Notes>19</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Equinozio</vt:lpstr>
      <vt:lpstr>Diapositiva 1</vt:lpstr>
      <vt:lpstr>INDUSTRY SUBDIVISION</vt:lpstr>
      <vt:lpstr>PETROL INDUSTRY</vt:lpstr>
      <vt:lpstr>ATEX ZONES</vt:lpstr>
      <vt:lpstr>ATEX ZONES PURPOSE</vt:lpstr>
      <vt:lpstr>ATEX ZONES DEFINITION</vt:lpstr>
      <vt:lpstr>ATEX ZONES IN USA AND CANADA</vt:lpstr>
      <vt:lpstr>I.E.C. CLASSIFICATION</vt:lpstr>
      <vt:lpstr>TUDERTECHNICA HOSES  MAIN CHARACTERISTICS</vt:lpstr>
      <vt:lpstr>Diapositiva 10</vt:lpstr>
      <vt:lpstr>Diapositiva 11</vt:lpstr>
      <vt:lpstr>Diapositiva 12</vt:lpstr>
      <vt:lpstr>NBR</vt:lpstr>
      <vt:lpstr>Diapositiva 14</vt:lpstr>
      <vt:lpstr>Diapositiva 15</vt:lpstr>
      <vt:lpstr>Diapositiva 16</vt:lpstr>
      <vt:lpstr>Diapositiva 17</vt:lpstr>
      <vt:lpstr>SPIRALTECH® MAIN FEATURES</vt:lpstr>
      <vt:lpstr>Diapositiva 19</vt:lpstr>
      <vt:lpstr>Diapositiva 20</vt:lpstr>
      <vt:lpstr>Diapositiva 21</vt:lpstr>
      <vt:lpstr>TUFLON PTFE CHEM FULL CONDUCTIVE</vt:lpstr>
      <vt:lpstr>TUFLON PTFE CHEM </vt:lpstr>
      <vt:lpstr>Diapositiva 24</vt:lpstr>
      <vt:lpstr>Diapositiva 25</vt:lpstr>
      <vt:lpstr>Diapositiva 26</vt:lpstr>
      <vt:lpstr>UPE main characteristics</vt:lpstr>
      <vt:lpstr>TUCHEM UPE FULL CONDUCTIVE</vt:lpstr>
      <vt:lpstr>TUCHEM UPE FULL CONDUCTIVE FORM</vt:lpstr>
      <vt:lpstr>APPLICATION FLOATING SEPARATOR SOLID-LIQUID TUCHEM UPE FULL CONDUCTIVE</vt:lpstr>
      <vt:lpstr>GLIDETECH® UPE FULL CONDUCTIVE</vt:lpstr>
      <vt:lpstr>SPIRALTECH® UPE FULL CONDUCTIVE</vt:lpstr>
      <vt:lpstr>TUCHEM UPE</vt:lpstr>
      <vt:lpstr>GPS EVOLUTION</vt:lpstr>
      <vt:lpstr>TUCHEM UPE CHIPS FULL CONDUCTIVE</vt:lpstr>
      <vt:lpstr>Diapositiva 36</vt:lpstr>
      <vt:lpstr>Diapositiva 37</vt:lpstr>
      <vt:lpstr>Diapositiva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Trentadue</dc:creator>
  <cp:lastModifiedBy>Maragno</cp:lastModifiedBy>
  <cp:revision>99</cp:revision>
  <dcterms:created xsi:type="dcterms:W3CDTF">2012-02-12T16:53:57Z</dcterms:created>
  <dcterms:modified xsi:type="dcterms:W3CDTF">2015-07-10T10:32:32Z</dcterms:modified>
</cp:coreProperties>
</file>